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6" r:id="rId2"/>
  </p:sldMasterIdLst>
  <p:notesMasterIdLst>
    <p:notesMasterId r:id="rId53"/>
  </p:notesMasterIdLst>
  <p:handoutMasterIdLst>
    <p:handoutMasterId r:id="rId54"/>
  </p:handoutMasterIdLst>
  <p:sldIdLst>
    <p:sldId id="495" r:id="rId3"/>
    <p:sldId id="689" r:id="rId4"/>
    <p:sldId id="693" r:id="rId5"/>
    <p:sldId id="706" r:id="rId6"/>
    <p:sldId id="694" r:id="rId7"/>
    <p:sldId id="695" r:id="rId8"/>
    <p:sldId id="645" r:id="rId9"/>
    <p:sldId id="647" r:id="rId10"/>
    <p:sldId id="649" r:id="rId11"/>
    <p:sldId id="646" r:id="rId12"/>
    <p:sldId id="688" r:id="rId13"/>
    <p:sldId id="654" r:id="rId14"/>
    <p:sldId id="655" r:id="rId15"/>
    <p:sldId id="699" r:id="rId16"/>
    <p:sldId id="657" r:id="rId17"/>
    <p:sldId id="658" r:id="rId18"/>
    <p:sldId id="659" r:id="rId19"/>
    <p:sldId id="705" r:id="rId20"/>
    <p:sldId id="661" r:id="rId21"/>
    <p:sldId id="662" r:id="rId22"/>
    <p:sldId id="663" r:id="rId23"/>
    <p:sldId id="672" r:id="rId24"/>
    <p:sldId id="673" r:id="rId25"/>
    <p:sldId id="674" r:id="rId26"/>
    <p:sldId id="664" r:id="rId27"/>
    <p:sldId id="665" r:id="rId28"/>
    <p:sldId id="666" r:id="rId29"/>
    <p:sldId id="667" r:id="rId30"/>
    <p:sldId id="670" r:id="rId31"/>
    <p:sldId id="671" r:id="rId32"/>
    <p:sldId id="377" r:id="rId33"/>
    <p:sldId id="407" r:id="rId34"/>
    <p:sldId id="408" r:id="rId35"/>
    <p:sldId id="696" r:id="rId36"/>
    <p:sldId id="409" r:id="rId37"/>
    <p:sldId id="650" r:id="rId38"/>
    <p:sldId id="387" r:id="rId39"/>
    <p:sldId id="684" r:id="rId40"/>
    <p:sldId id="685" r:id="rId41"/>
    <p:sldId id="686" r:id="rId42"/>
    <p:sldId id="697" r:id="rId43"/>
    <p:sldId id="677" r:id="rId44"/>
    <p:sldId id="388" r:id="rId45"/>
    <p:sldId id="389" r:id="rId46"/>
    <p:sldId id="390" r:id="rId47"/>
    <p:sldId id="643" r:id="rId48"/>
    <p:sldId id="644" r:id="rId49"/>
    <p:sldId id="391" r:id="rId50"/>
    <p:sldId id="367" r:id="rId51"/>
    <p:sldId id="392"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Helvetica" charset="0"/>
        <a:ea typeface="ＭＳ Ｐゴシック" charset="0"/>
        <a:cs typeface="ＭＳ Ｐゴシック" charset="0"/>
      </a:defRPr>
    </a:lvl5pPr>
    <a:lvl6pPr marL="2286000" algn="l" defTabSz="457200" rtl="0" eaLnBrk="1" latinLnBrk="0" hangingPunct="1">
      <a:defRPr kern="1200">
        <a:solidFill>
          <a:schemeClr val="tx1"/>
        </a:solidFill>
        <a:latin typeface="Helvetica" charset="0"/>
        <a:ea typeface="ＭＳ Ｐゴシック" charset="0"/>
        <a:cs typeface="ＭＳ Ｐゴシック" charset="0"/>
      </a:defRPr>
    </a:lvl6pPr>
    <a:lvl7pPr marL="2743200" algn="l" defTabSz="457200" rtl="0" eaLnBrk="1" latinLnBrk="0" hangingPunct="1">
      <a:defRPr kern="1200">
        <a:solidFill>
          <a:schemeClr val="tx1"/>
        </a:solidFill>
        <a:latin typeface="Helvetica" charset="0"/>
        <a:ea typeface="ＭＳ Ｐゴシック" charset="0"/>
        <a:cs typeface="ＭＳ Ｐゴシック" charset="0"/>
      </a:defRPr>
    </a:lvl7pPr>
    <a:lvl8pPr marL="3200400" algn="l" defTabSz="457200" rtl="0" eaLnBrk="1" latinLnBrk="0" hangingPunct="1">
      <a:defRPr kern="1200">
        <a:solidFill>
          <a:schemeClr val="tx1"/>
        </a:solidFill>
        <a:latin typeface="Helvetica" charset="0"/>
        <a:ea typeface="ＭＳ Ｐゴシック" charset="0"/>
        <a:cs typeface="ＭＳ Ｐゴシック" charset="0"/>
      </a:defRPr>
    </a:lvl8pPr>
    <a:lvl9pPr marL="3657600" algn="l" defTabSz="457200" rtl="0" eaLnBrk="1" latinLnBrk="0" hangingPunct="1">
      <a:defRPr kern="1200">
        <a:solidFill>
          <a:schemeClr val="tx1"/>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597EE3"/>
    <a:srgbClr val="01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75" autoAdjust="0"/>
    <p:restoredTop sz="83181" autoAdjust="0"/>
  </p:normalViewPr>
  <p:slideViewPr>
    <p:cSldViewPr snapToGrid="0" snapToObjects="1">
      <p:cViewPr>
        <p:scale>
          <a:sx n="150" d="100"/>
          <a:sy n="150" d="100"/>
        </p:scale>
        <p:origin x="-704" y="104"/>
      </p:cViewPr>
      <p:guideLst>
        <p:guide orient="horz" pos="4033"/>
        <p:guide orient="horz" pos="179"/>
        <p:guide orient="horz" pos="3847"/>
        <p:guide orient="horz" pos="2240"/>
        <p:guide orient="horz" pos="2211"/>
        <p:guide pos="187"/>
        <p:guide pos="2881"/>
      </p:guideLst>
    </p:cSldViewPr>
  </p:slideViewPr>
  <p:notesTextViewPr>
    <p:cViewPr>
      <p:scale>
        <a:sx n="100" d="100"/>
        <a:sy n="100" d="100"/>
      </p:scale>
      <p:origin x="0" y="288"/>
    </p:cViewPr>
  </p:notesTextViewPr>
  <p:notesViewPr>
    <p:cSldViewPr snapToGrid="0" snapToObjects="1">
      <p:cViewPr varScale="1">
        <p:scale>
          <a:sx n="113" d="100"/>
          <a:sy n="113" d="100"/>
        </p:scale>
        <p:origin x="-25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457FC1E2-163E-0249-992D-F8A64FC3D44A}" type="datetimeFigureOut">
              <a:rPr lang="en-US"/>
              <a:pPr>
                <a:defRPr/>
              </a:pPr>
              <a:t>8/6/15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6795821D-1822-514C-8BA3-66C27366389F}" type="slidenum">
              <a:rPr lang="en-US"/>
              <a:pPr>
                <a:defRPr/>
              </a:pPr>
              <a:t>‹#›</a:t>
            </a:fld>
            <a:endParaRPr lang="en-US"/>
          </a:p>
        </p:txBody>
      </p:sp>
    </p:spTree>
    <p:extLst>
      <p:ext uri="{BB962C8B-B14F-4D97-AF65-F5344CB8AC3E}">
        <p14:creationId xmlns:p14="http://schemas.microsoft.com/office/powerpoint/2010/main" val="39656392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E7D4760-9E1D-DD44-9C69-75F2124FBC7E}" type="datetimeFigureOut">
              <a:rPr lang="en-US"/>
              <a:pPr>
                <a:defRPr/>
              </a:pPr>
              <a:t>8/6/15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B9319E4-D441-C141-9DE8-01DA7116FB26}" type="slidenum">
              <a:rPr lang="en-US"/>
              <a:pPr>
                <a:defRPr/>
              </a:pPr>
              <a:t>‹#›</a:t>
            </a:fld>
            <a:endParaRPr lang="en-US"/>
          </a:p>
        </p:txBody>
      </p:sp>
    </p:spTree>
    <p:extLst>
      <p:ext uri="{BB962C8B-B14F-4D97-AF65-F5344CB8AC3E}">
        <p14:creationId xmlns:p14="http://schemas.microsoft.com/office/powerpoint/2010/main" val="409536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Welcome to the</a:t>
            </a:r>
            <a:r>
              <a:rPr lang="en-US" baseline="0" dirty="0" smtClean="0">
                <a:latin typeface="Calibri" charset="0"/>
              </a:rPr>
              <a:t> course on 3D printing…</a:t>
            </a:r>
          </a:p>
          <a:p>
            <a:endParaRPr lang="en-US" baseline="0" dirty="0" smtClean="0">
              <a:latin typeface="Calibri" charset="0"/>
            </a:endParaRPr>
          </a:p>
          <a:p>
            <a:r>
              <a:rPr lang="en-US" baseline="0" dirty="0" smtClean="0">
                <a:latin typeface="Calibri" charset="0"/>
              </a:rPr>
              <a:t>Presented by myself, Quynh, my colleague at MB, </a:t>
            </a:r>
            <a:r>
              <a:rPr lang="en-US" baseline="0" dirty="0" err="1" smtClean="0">
                <a:latin typeface="Calibri" charset="0"/>
              </a:rPr>
              <a:t>Filipp</a:t>
            </a:r>
            <a:r>
              <a:rPr lang="en-US" baseline="0" dirty="0" smtClean="0">
                <a:latin typeface="Calibri" charset="0"/>
              </a:rPr>
              <a:t> G., and our collaborators from INRIA, Sylvain F and Frederic C.</a:t>
            </a:r>
          </a:p>
          <a:p>
            <a:endParaRPr lang="en-US" baseline="0" dirty="0" smtClean="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60D5A51-DDB6-F747-92F0-695C0550AE8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course focuses on the Software algorithms to generate a </a:t>
            </a:r>
            <a:r>
              <a:rPr lang="en-US" dirty="0" err="1" smtClean="0"/>
              <a:t>toolpath</a:t>
            </a:r>
            <a:r>
              <a:rPr lang="en-US" dirty="0" smtClean="0"/>
              <a:t>.  We will touch on 3D printer mechanics, particularly aspects that</a:t>
            </a:r>
            <a:r>
              <a:rPr lang="en-US" baseline="0" dirty="0" smtClean="0"/>
              <a:t> we are able to leverage or compensate for in software. This is a visualization of the </a:t>
            </a:r>
            <a:r>
              <a:rPr lang="en-US" baseline="0" dirty="0" err="1" smtClean="0"/>
              <a:t>toolpath</a:t>
            </a:r>
            <a:r>
              <a:rPr lang="en-US" baseline="0" dirty="0" smtClean="0"/>
              <a:t>, again building up the object in a layer-by-layer fashion.</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10</a:t>
            </a:fld>
            <a:endParaRPr lang="en-US"/>
          </a:p>
        </p:txBody>
      </p:sp>
    </p:spTree>
    <p:extLst>
      <p:ext uri="{BB962C8B-B14F-4D97-AF65-F5344CB8AC3E}">
        <p14:creationId xmlns:p14="http://schemas.microsoft.com/office/powerpoint/2010/main" val="3587556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US" dirty="0" smtClean="0">
                <a:latin typeface="Calibri" charset="0"/>
              </a:rPr>
              <a:t>Throughout</a:t>
            </a:r>
            <a:r>
              <a:rPr lang="en-US" baseline="0" dirty="0" smtClean="0">
                <a:latin typeface="Calibri" charset="0"/>
              </a:rPr>
              <a:t> this course, we will mention related references, but for a complete list, please see our website which will be posted at the end of the course.</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18174EEB-DAC6-BC45-A251-9CA7D7971616}"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mtClean="0">
                <a:latin typeface="Calibri" charset="0"/>
              </a:rPr>
              <a:t>Let’s first </a:t>
            </a:r>
            <a:r>
              <a:rPr lang="en-US" dirty="0" smtClean="0">
                <a:latin typeface="Calibri" charset="0"/>
              </a:rPr>
              <a:t>look at what a 3D print consists of. The terms I’ll be covering here are integral to the language of Software algorithms in 3D printing.</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EEA8D75C-4F45-B14B-BE82-A708EF0AA8A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This is one of our test models.  It’s a fairly simple model, but as you’ll see,</a:t>
            </a:r>
            <a:r>
              <a:rPr lang="en-US" baseline="0" dirty="0" smtClean="0">
                <a:latin typeface="Calibri" charset="0"/>
              </a:rPr>
              <a:t> it enables us to examine the parts of a 3D print.</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0D927A7D-2A12-3048-B93E-07CE8D35371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Completed print,</a:t>
            </a:r>
            <a:r>
              <a:rPr lang="en-US" baseline="0" dirty="0" smtClean="0"/>
              <a:t> right off the print bed, before we’ve removed extra material that is required to achieve the best print quality. </a:t>
            </a:r>
            <a:endParaRPr lang="en-US" dirty="0" smtClean="0"/>
          </a:p>
          <a:p>
            <a:r>
              <a:rPr lang="en-US" dirty="0" smtClean="0"/>
              <a:t>Right: After we’ve removed the extra material,</a:t>
            </a:r>
            <a:r>
              <a:rPr lang="en-US" baseline="0" dirty="0" smtClean="0"/>
              <a:t> and you can see that it is the physical embodiment of the digital model I just showed.</a:t>
            </a:r>
          </a:p>
          <a:p>
            <a:endParaRPr lang="en-US" baseline="0" dirty="0" smtClean="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14</a:t>
            </a:fld>
            <a:endParaRPr lang="en-US"/>
          </a:p>
        </p:txBody>
      </p:sp>
    </p:spTree>
    <p:extLst>
      <p:ext uri="{BB962C8B-B14F-4D97-AF65-F5344CB8AC3E}">
        <p14:creationId xmlns:p14="http://schemas.microsoft.com/office/powerpoint/2010/main" val="974354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Looking at the print, the top of the object is exposed and this is called a Cover.  When the cover is at the top, another</a:t>
            </a:r>
            <a:r>
              <a:rPr lang="en-US" baseline="0" dirty="0" smtClean="0">
                <a:latin typeface="Calibri" charset="0"/>
              </a:rPr>
              <a:t> term for them is roofs, </a:t>
            </a:r>
            <a:r>
              <a:rPr lang="en-US" dirty="0" smtClean="0">
                <a:latin typeface="Calibri" charset="0"/>
              </a:rPr>
              <a:t>similar to the roof of a house.</a:t>
            </a:r>
          </a:p>
          <a:p>
            <a:pPr eaLnBrk="1" hangingPunct="1"/>
            <a:endParaRPr lang="en-US" dirty="0">
              <a:latin typeface="Calibri" charset="0"/>
            </a:endParaRPr>
          </a:p>
          <a:p>
            <a:pPr eaLnBrk="1" hangingPunct="1"/>
            <a:r>
              <a:rPr lang="en-US" dirty="0">
                <a:latin typeface="Calibri" charset="0"/>
              </a:rPr>
              <a:t>Overhangs are parts of the model where the layer above extends well beyond the layers below, and gravity will cause the printed plastic to droop down, like printing over air if they are not supported. Supports will be covered in more detail in a later session.</a:t>
            </a:r>
          </a:p>
          <a:p>
            <a:pPr eaLnBrk="1" hangingPunct="1"/>
            <a:endParaRPr lang="en-US" dirty="0" smtClean="0">
              <a:latin typeface="Calibri" charset="0"/>
            </a:endParaRPr>
          </a:p>
          <a:p>
            <a:pPr eaLnBrk="1" hangingPunct="1"/>
            <a:r>
              <a:rPr lang="en-US" dirty="0" smtClean="0">
                <a:latin typeface="Calibri" charset="0"/>
              </a:rPr>
              <a:t>But this is what it looks like if we print w/o supports.</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F1CC4EF0-907E-884E-9A3D-819CCC42F8F9}"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see all the drooping plastic</a:t>
            </a:r>
            <a:r>
              <a:rPr lang="en-US" baseline="0" dirty="0" smtClean="0"/>
              <a:t> because the overhangs were printed over air w/o anything to support it.</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16</a:t>
            </a:fld>
            <a:endParaRPr lang="en-US"/>
          </a:p>
        </p:txBody>
      </p:sp>
    </p:spTree>
    <p:extLst>
      <p:ext uri="{BB962C8B-B14F-4D97-AF65-F5344CB8AC3E}">
        <p14:creationId xmlns:p14="http://schemas.microsoft.com/office/powerpoint/2010/main" val="1147045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The bottom parts</a:t>
            </a:r>
            <a:r>
              <a:rPr lang="en-US" baseline="0" dirty="0" smtClean="0">
                <a:latin typeface="Calibri" charset="0"/>
              </a:rPr>
              <a:t> of the print are exposed and thus are “covers” as well. At </a:t>
            </a:r>
            <a:r>
              <a:rPr lang="en-US" baseline="0" dirty="0" err="1" smtClean="0">
                <a:latin typeface="Calibri" charset="0"/>
              </a:rPr>
              <a:t>Makerbot</a:t>
            </a:r>
            <a:r>
              <a:rPr lang="en-US" baseline="0" dirty="0" smtClean="0">
                <a:latin typeface="Calibri" charset="0"/>
              </a:rPr>
              <a:t>, we call bottom covers floors. </a:t>
            </a:r>
            <a:r>
              <a:rPr lang="en-US" dirty="0" smtClean="0">
                <a:latin typeface="Calibri" charset="0"/>
              </a:rPr>
              <a:t>Floors </a:t>
            </a:r>
            <a:r>
              <a:rPr lang="en-US" dirty="0">
                <a:latin typeface="Calibri" charset="0"/>
              </a:rPr>
              <a:t>may be supported </a:t>
            </a:r>
            <a:r>
              <a:rPr lang="en-US" dirty="0" smtClean="0">
                <a:latin typeface="Calibri" charset="0"/>
              </a:rPr>
              <a:t>if </a:t>
            </a:r>
            <a:r>
              <a:rPr lang="en-US" dirty="0">
                <a:latin typeface="Calibri" charset="0"/>
              </a:rPr>
              <a:t>they are </a:t>
            </a:r>
            <a:r>
              <a:rPr lang="en-US" dirty="0" smtClean="0">
                <a:latin typeface="Calibri" charset="0"/>
              </a:rPr>
              <a:t>overhangs</a:t>
            </a:r>
            <a:r>
              <a:rPr lang="en-US" baseline="0" dirty="0" smtClean="0">
                <a:latin typeface="Calibri" charset="0"/>
              </a:rPr>
              <a:t> as shown here.</a:t>
            </a:r>
          </a:p>
          <a:p>
            <a:pPr eaLnBrk="1" hangingPunct="1"/>
            <a:endParaRPr lang="en-US" dirty="0" smtClean="0">
              <a:latin typeface="Calibri" charset="0"/>
            </a:endParaRPr>
          </a:p>
          <a:p>
            <a:pPr eaLnBrk="1" hangingPunct="1"/>
            <a:r>
              <a:rPr lang="en-US" dirty="0" smtClean="0">
                <a:latin typeface="Calibri" charset="0"/>
              </a:rPr>
              <a:t>The small areas that are exposed</a:t>
            </a:r>
            <a:r>
              <a:rPr lang="en-US" baseline="0" dirty="0" smtClean="0">
                <a:latin typeface="Calibri" charset="0"/>
              </a:rPr>
              <a:t> on the leg of the T as we go up layer by layer are also considered floors.</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Note that the floors under the T are slightly rough.</a:t>
            </a:r>
            <a:r>
              <a:rPr lang="en-US" baseline="0" dirty="0" smtClean="0">
                <a:latin typeface="Calibri" charset="0"/>
              </a:rPr>
              <a:t> This is because the supports could not be removed completely.  I’ll come back to this.</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0F725C4-7885-A842-9929-CAA0F0C9196D}"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In this image, I’ve stopped the printing</a:t>
            </a:r>
            <a:r>
              <a:rPr lang="en-US" baseline="0" dirty="0" smtClean="0">
                <a:latin typeface="Calibri" charset="0"/>
              </a:rPr>
              <a:t> of the object mid-way so that you can see the interior parts of the print.</a:t>
            </a:r>
          </a:p>
          <a:p>
            <a:pPr eaLnBrk="1" hangingPunct="1"/>
            <a:endParaRPr lang="en-US" dirty="0" smtClean="0">
              <a:latin typeface="Calibri" charset="0"/>
            </a:endParaRPr>
          </a:p>
          <a:p>
            <a:pPr eaLnBrk="1" hangingPunct="1"/>
            <a:r>
              <a:rPr lang="en-US" dirty="0" smtClean="0">
                <a:latin typeface="Calibri" charset="0"/>
              </a:rPr>
              <a:t>Shells </a:t>
            </a:r>
            <a:r>
              <a:rPr lang="en-US" dirty="0">
                <a:latin typeface="Calibri" charset="0"/>
              </a:rPr>
              <a:t>are generated from the </a:t>
            </a:r>
            <a:r>
              <a:rPr lang="en-US" dirty="0" smtClean="0">
                <a:latin typeface="Calibri" charset="0"/>
              </a:rPr>
              <a:t>contours</a:t>
            </a:r>
            <a:r>
              <a:rPr lang="en-US" baseline="0" dirty="0">
                <a:latin typeface="Calibri" charset="0"/>
              </a:rPr>
              <a:t> </a:t>
            </a:r>
            <a:r>
              <a:rPr lang="en-US" baseline="0" dirty="0" smtClean="0">
                <a:latin typeface="Calibri" charset="0"/>
              </a:rPr>
              <a:t>of the model and the outer-most shell forms the exposed surface that you see on a printed object. </a:t>
            </a:r>
            <a:endParaRPr lang="en-US" dirty="0">
              <a:latin typeface="Calibri" charset="0"/>
            </a:endParaRPr>
          </a:p>
          <a:p>
            <a:pPr eaLnBrk="1" hangingPunct="1"/>
            <a:endParaRPr lang="en-US" dirty="0">
              <a:latin typeface="Calibri" charset="0"/>
            </a:endParaRPr>
          </a:p>
          <a:p>
            <a:pPr eaLnBrk="1" hangingPunct="1"/>
            <a:r>
              <a:rPr lang="en-US" dirty="0">
                <a:latin typeface="Calibri" charset="0"/>
              </a:rPr>
              <a:t>Infill is the </a:t>
            </a:r>
            <a:r>
              <a:rPr lang="en-US" dirty="0" smtClean="0">
                <a:latin typeface="Calibri" charset="0"/>
              </a:rPr>
              <a:t>interior</a:t>
            </a:r>
            <a:r>
              <a:rPr lang="en-US" baseline="0" dirty="0" smtClean="0">
                <a:latin typeface="Calibri" charset="0"/>
              </a:rPr>
              <a:t> surrounded by </a:t>
            </a:r>
            <a:r>
              <a:rPr lang="en-US" dirty="0" smtClean="0">
                <a:latin typeface="Calibri" charset="0"/>
              </a:rPr>
              <a:t>shells </a:t>
            </a:r>
            <a:r>
              <a:rPr lang="en-US" dirty="0">
                <a:latin typeface="Calibri" charset="0"/>
              </a:rPr>
              <a:t>to give the printed object strength and to hold up the tops (a.k.a. roofs) of the printed object</a:t>
            </a:r>
            <a:r>
              <a:rPr lang="en-US" dirty="0" smtClean="0">
                <a:latin typeface="Calibri" charset="0"/>
              </a:rPr>
              <a:t>. Infill can be printed at any density, but is typically printed much lower (around 10%) to speed up the printing process.</a:t>
            </a:r>
            <a:endParaRPr lang="en-US" dirty="0">
              <a:latin typeface="Calibri" charset="0"/>
            </a:endParaRPr>
          </a:p>
          <a:p>
            <a:pPr eaLnBrk="1" hangingPunct="1"/>
            <a:endParaRPr lang="en-US" dirty="0">
              <a:latin typeface="Calibri" charset="0"/>
            </a:endParaRPr>
          </a:p>
          <a:p>
            <a:pPr eaLnBrk="1" hangingPunct="1"/>
            <a:r>
              <a:rPr lang="en-US" dirty="0">
                <a:latin typeface="Calibri" charset="0"/>
              </a:rPr>
              <a:t>Supports hold up overhanging regions of the </a:t>
            </a:r>
            <a:r>
              <a:rPr lang="en-US" dirty="0" smtClean="0">
                <a:latin typeface="Calibri" charset="0"/>
              </a:rPr>
              <a:t>object as previous</a:t>
            </a:r>
            <a:r>
              <a:rPr lang="en-US" baseline="0" dirty="0" smtClean="0">
                <a:latin typeface="Calibri" charset="0"/>
              </a:rPr>
              <a:t>ly mentioned.</a:t>
            </a:r>
            <a:r>
              <a:rPr lang="en-US" dirty="0" smtClean="0">
                <a:latin typeface="Calibri" charset="0"/>
              </a:rPr>
              <a:t>. </a:t>
            </a:r>
            <a:r>
              <a:rPr lang="en-US" dirty="0">
                <a:latin typeface="Calibri" charset="0"/>
              </a:rPr>
              <a:t>Overhangs are parts of the model where the layer above extends well beyond the layers below.</a:t>
            </a:r>
          </a:p>
          <a:p>
            <a:pPr eaLnBrk="1" hangingPunct="1"/>
            <a:endParaRPr lang="en-US" dirty="0">
              <a:latin typeface="Calibri" charset="0"/>
            </a:endParaRPr>
          </a:p>
          <a:p>
            <a:pPr eaLnBrk="1" hangingPunct="1"/>
            <a:r>
              <a:rPr lang="en-US" dirty="0">
                <a:latin typeface="Calibri" charset="0"/>
              </a:rPr>
              <a:t>Rafts are not part of the object, but are printed to make it easy to remove the object from the build plate and reduce warping in the first few layers of the object. Rafts will be covered in more detail </a:t>
            </a:r>
            <a:r>
              <a:rPr lang="en-US" dirty="0" smtClean="0">
                <a:latin typeface="Calibri" charset="0"/>
              </a:rPr>
              <a:t>in</a:t>
            </a:r>
            <a:r>
              <a:rPr lang="en-US" baseline="0" dirty="0" smtClean="0">
                <a:latin typeface="Calibri" charset="0"/>
              </a:rPr>
              <a:t> later</a:t>
            </a:r>
            <a:r>
              <a:rPr lang="en-US" dirty="0" smtClean="0">
                <a:latin typeface="Calibri" charset="0"/>
              </a:rPr>
              <a:t>.</a:t>
            </a:r>
            <a:endParaRPr lang="en-US" dirty="0">
              <a:latin typeface="Calibri" charset="0"/>
            </a:endParaRPr>
          </a:p>
          <a:p>
            <a:pPr eaLnBrk="1" hangingPunct="1"/>
            <a:endParaRPr lang="en-US" dirty="0">
              <a:latin typeface="Calibri" charset="0"/>
            </a:endParaRPr>
          </a:p>
          <a:p>
            <a:pPr eaLnBrk="1" hangingPunct="1"/>
            <a:r>
              <a:rPr lang="en-US" dirty="0">
                <a:latin typeface="Calibri" charset="0"/>
              </a:rPr>
              <a:t>Regions to be filled in are often called “islands”</a:t>
            </a:r>
            <a:r>
              <a:rPr lang="en-US" dirty="0" smtClean="0">
                <a:latin typeface="Calibri" charset="0"/>
              </a:rPr>
              <a:t>.</a:t>
            </a:r>
          </a:p>
          <a:p>
            <a:pPr eaLnBrk="1" hangingPunct="1"/>
            <a:endParaRPr lang="en-US" dirty="0" smtClean="0">
              <a:latin typeface="Calibri" charset="0"/>
            </a:endParaRPr>
          </a:p>
          <a:p>
            <a:pPr eaLnBrk="1" hangingPunct="1"/>
            <a:r>
              <a:rPr lang="en-US" dirty="0" smtClean="0">
                <a:latin typeface="Calibri" charset="0"/>
              </a:rPr>
              <a:t>Note that the supports and infill are similar – they</a:t>
            </a:r>
            <a:r>
              <a:rPr lang="en-US" baseline="0" dirty="0" smtClean="0">
                <a:latin typeface="Calibri" charset="0"/>
              </a:rPr>
              <a:t> just differ in density and pattern.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1BB77E8-5118-0B40-BF3B-F9CE31459609}"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Here, I’ve detached</a:t>
            </a:r>
            <a:r>
              <a:rPr lang="en-US" baseline="0" dirty="0" smtClean="0">
                <a:latin typeface="Calibri" charset="0"/>
              </a:rPr>
              <a:t> the supports and raft from the previously shown print, and you can see the leg of the T forming.</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Again, roofs </a:t>
            </a:r>
            <a:r>
              <a:rPr lang="en-US" dirty="0">
                <a:latin typeface="Calibri" charset="0"/>
              </a:rPr>
              <a:t>are the tops of the object.  </a:t>
            </a:r>
            <a:r>
              <a:rPr lang="en-US" dirty="0" smtClean="0">
                <a:latin typeface="Calibri" charset="0"/>
              </a:rPr>
              <a:t>In this case, the small areas that are exposed as</a:t>
            </a:r>
            <a:r>
              <a:rPr lang="en-US" baseline="0" dirty="0" smtClean="0">
                <a:latin typeface="Calibri" charset="0"/>
              </a:rPr>
              <a:t> we go up layer by layer, are roofs.</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Supports </a:t>
            </a:r>
            <a:r>
              <a:rPr lang="en-US" dirty="0">
                <a:latin typeface="Calibri" charset="0"/>
              </a:rPr>
              <a:t>may be printed on top of roofs as seen here to support parts of the object that overhang farther up in Z-height.</a:t>
            </a:r>
          </a:p>
        </p:txBody>
      </p:sp>
      <p:sp>
        <p:nvSpPr>
          <p:cNvPr id="4" name="Slide Number Placeholder 3"/>
          <p:cNvSpPr>
            <a:spLocks noGrp="1"/>
          </p:cNvSpPr>
          <p:nvPr>
            <p:ph type="sldNum" sz="quarter" idx="5"/>
          </p:nvPr>
        </p:nvSpPr>
        <p:spPr/>
        <p:txBody>
          <a:bodyPr/>
          <a:lstStyle/>
          <a:p>
            <a:pPr>
              <a:defRPr/>
            </a:pPr>
            <a:fld id="{5810BA54-005C-9043-837A-13F44E03127F}"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3D Printing has been around for a long time, but Desktop</a:t>
            </a:r>
            <a:r>
              <a:rPr lang="en-US" sz="1200" kern="1200" baseline="0" dirty="0" smtClean="0">
                <a:solidFill>
                  <a:schemeClr val="tx1"/>
                </a:solidFill>
                <a:effectLst/>
                <a:latin typeface="+mn-lt"/>
                <a:ea typeface="ＭＳ Ｐゴシック" charset="0"/>
                <a:cs typeface="ＭＳ Ｐゴシック" charset="0"/>
              </a:rPr>
              <a:t> 3D printing has only taken off in the last 10 years or so. And it has enabled some significant changes in the way people work. </a:t>
            </a: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Prototyping </a:t>
            </a:r>
            <a:r>
              <a:rPr lang="en-US" sz="1200" kern="1200" dirty="0" smtClean="0">
                <a:solidFill>
                  <a:schemeClr val="tx1"/>
                </a:solidFill>
                <a:effectLst/>
                <a:latin typeface="+mn-lt"/>
                <a:ea typeface="ＭＳ Ｐゴシック" charset="0"/>
                <a:cs typeface="ＭＳ Ｐゴシック" charset="0"/>
              </a:rPr>
              <a:t>has been reduced from weeks to hours,</a:t>
            </a:r>
            <a:r>
              <a:rPr lang="en-US" sz="1200" kern="1200" baseline="0" dirty="0" smtClean="0">
                <a:solidFill>
                  <a:schemeClr val="tx1"/>
                </a:solidFill>
                <a:effectLst/>
                <a:latin typeface="+mn-lt"/>
                <a:ea typeface="ＭＳ Ｐゴシック" charset="0"/>
                <a:cs typeface="ＭＳ Ｐゴシック" charset="0"/>
              </a:rPr>
              <a:t> when we go from injection molding to 3D printing</a:t>
            </a:r>
            <a:r>
              <a:rPr lang="en-US" sz="1200" kern="1200" baseline="0" dirty="0" smtClean="0">
                <a:solidFill>
                  <a:schemeClr val="tx1"/>
                </a:solidFill>
                <a:effectLst/>
                <a:latin typeface="+mn-lt"/>
                <a:ea typeface="ＭＳ Ｐゴシック" charset="0"/>
                <a:cs typeface="ＭＳ Ｐゴシック" charset="0"/>
              </a:rPr>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And</a:t>
            </a:r>
            <a:r>
              <a:rPr lang="en-US" baseline="0" dirty="0" smtClean="0"/>
              <a:t> because of this accelerated design cycle, 3d printing is especially good for designers, such as ….</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a:t>
            </a:fld>
            <a:endParaRPr lang="en-US"/>
          </a:p>
        </p:txBody>
      </p:sp>
    </p:spTree>
    <p:extLst>
      <p:ext uri="{BB962C8B-B14F-4D97-AF65-F5344CB8AC3E}">
        <p14:creationId xmlns:p14="http://schemas.microsoft.com/office/powerpoint/2010/main" val="19661937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There are several special types of prints.  </a:t>
            </a:r>
          </a:p>
          <a:p>
            <a:pPr eaLnBrk="1" hangingPunct="1"/>
            <a:endParaRPr lang="en-US" dirty="0" smtClean="0">
              <a:latin typeface="Calibri" charset="0"/>
            </a:endParaRPr>
          </a:p>
          <a:p>
            <a:pPr eaLnBrk="1" hangingPunct="1"/>
            <a:r>
              <a:rPr lang="en-US" dirty="0" smtClean="0">
                <a:latin typeface="Calibri" charset="0"/>
              </a:rPr>
              <a:t>One are single-filament</a:t>
            </a:r>
            <a:r>
              <a:rPr lang="en-US" baseline="0" dirty="0" smtClean="0">
                <a:latin typeface="Calibri" charset="0"/>
              </a:rPr>
              <a:t> walls. Typically a print is composed of several layers of shells surround infill as shown in the previous example.  Here, each layer of the print is composed of a single strand of filament without infill.  </a:t>
            </a:r>
            <a:r>
              <a:rPr lang="en-US" dirty="0" smtClean="0">
                <a:latin typeface="Calibri" charset="0"/>
              </a:rPr>
              <a:t>Single</a:t>
            </a:r>
            <a:r>
              <a:rPr lang="en-US" dirty="0">
                <a:latin typeface="Calibri" charset="0"/>
              </a:rPr>
              <a:t>-filament </a:t>
            </a:r>
            <a:r>
              <a:rPr lang="en-US" dirty="0" smtClean="0">
                <a:latin typeface="Calibri" charset="0"/>
              </a:rPr>
              <a:t>objects like this exhibit </a:t>
            </a:r>
            <a:r>
              <a:rPr lang="en-US" dirty="0">
                <a:latin typeface="Calibri" charset="0"/>
              </a:rPr>
              <a:t>“elastic” behavior.</a:t>
            </a:r>
          </a:p>
          <a:p>
            <a:pPr eaLnBrk="1" hangingPunct="1"/>
            <a:endParaRPr lang="en-US" dirty="0">
              <a:latin typeface="Calibri" charset="0"/>
            </a:endParaRPr>
          </a:p>
          <a:p>
            <a:pPr eaLnBrk="1" hangingPunct="1"/>
            <a:r>
              <a:rPr lang="en-US" dirty="0">
                <a:latin typeface="Calibri" charset="0"/>
              </a:rPr>
              <a:t>Attribution:</a:t>
            </a:r>
          </a:p>
          <a:p>
            <a:pPr eaLnBrk="1" hangingPunct="1"/>
            <a:r>
              <a:rPr lang="en-US" dirty="0">
                <a:latin typeface="Calibri" charset="0"/>
              </a:rPr>
              <a:t>http://</a:t>
            </a:r>
            <a:r>
              <a:rPr lang="en-US" dirty="0" err="1">
                <a:latin typeface="Calibri" charset="0"/>
              </a:rPr>
              <a:t>www.thingiverse.com</a:t>
            </a:r>
            <a:r>
              <a:rPr lang="en-US" dirty="0">
                <a:latin typeface="Calibri" charset="0"/>
              </a:rPr>
              <a:t>/thing:13505</a:t>
            </a:r>
          </a:p>
          <a:p>
            <a:pPr eaLnBrk="1" hangingPunct="1"/>
            <a:r>
              <a:rPr lang="en-US" dirty="0">
                <a:latin typeface="Calibri" charset="0"/>
              </a:rPr>
              <a:t>http://</a:t>
            </a:r>
            <a:r>
              <a:rPr lang="en-US" dirty="0" err="1">
                <a:latin typeface="Calibri" charset="0"/>
              </a:rPr>
              <a:t>www.thingiverse.com</a:t>
            </a:r>
            <a:r>
              <a:rPr lang="en-US" dirty="0">
                <a:latin typeface="Calibri" charset="0"/>
              </a:rPr>
              <a:t>/emmett/about</a:t>
            </a:r>
          </a:p>
          <a:p>
            <a:pPr eaLnBrk="1" hangingPunct="1"/>
            <a:r>
              <a:rPr lang="en-US" dirty="0">
                <a:latin typeface="Calibri" charset="0"/>
              </a:rPr>
              <a:t>http://</a:t>
            </a:r>
            <a:r>
              <a:rPr lang="en-US" dirty="0" err="1">
                <a:latin typeface="Calibri" charset="0"/>
              </a:rPr>
              <a:t>creativecommons.org</a:t>
            </a:r>
            <a:r>
              <a:rPr lang="en-US" dirty="0">
                <a:latin typeface="Calibri" charset="0"/>
              </a:rPr>
              <a:t>/licenses/by-</a:t>
            </a:r>
            <a:r>
              <a:rPr lang="en-US" dirty="0" err="1">
                <a:latin typeface="Calibri" charset="0"/>
              </a:rPr>
              <a:t>sa</a:t>
            </a:r>
            <a:r>
              <a:rPr lang="en-US" dirty="0">
                <a:latin typeface="Calibri" charset="0"/>
              </a:rPr>
              <a:t>/3.0/</a:t>
            </a: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ADDB8CE-CDDD-694C-9BA8-7F7342ED50AB}"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Second are bridges which are floors anchored on either side and printed over air w/o supports.</a:t>
            </a:r>
            <a:r>
              <a:rPr lang="en-US" baseline="0" dirty="0" smtClean="0">
                <a:latin typeface="Calibri" charset="0"/>
              </a:rPr>
              <a:t> The contracting forces of plastic filament as it cools enable bridges to stay up and not droop. The maximum bridge span is limited, typically to 30 or 40 </a:t>
            </a:r>
            <a:r>
              <a:rPr lang="en-US" baseline="0" dirty="0" smtClean="0">
                <a:latin typeface="Calibri" charset="0"/>
              </a:rPr>
              <a:t>mms.</a:t>
            </a:r>
            <a:endParaRPr lang="en-US" baseline="0"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Bridges</a:t>
            </a:r>
            <a:r>
              <a:rPr lang="en-US" baseline="0" dirty="0" smtClean="0">
                <a:latin typeface="Calibri" charset="0"/>
              </a:rPr>
              <a:t> </a:t>
            </a:r>
            <a:r>
              <a:rPr lang="en-US" dirty="0" smtClean="0">
                <a:latin typeface="Calibri" charset="0"/>
              </a:rPr>
              <a:t>will </a:t>
            </a:r>
            <a:r>
              <a:rPr lang="en-US" dirty="0">
                <a:latin typeface="Calibri" charset="0"/>
              </a:rPr>
              <a:t>be covered in more detail in a later session</a:t>
            </a:r>
            <a:r>
              <a:rPr lang="en-US" dirty="0" smtClean="0">
                <a:latin typeface="Calibri" charset="0"/>
              </a:rPr>
              <a:t>.</a:t>
            </a:r>
          </a:p>
          <a:p>
            <a:pPr eaLnBrk="1" hangingPunct="1"/>
            <a:endParaRPr lang="en-US" dirty="0" smtClean="0">
              <a:latin typeface="Calibri" charset="0"/>
            </a:endParaRPr>
          </a:p>
          <a:p>
            <a:pPr eaLnBrk="1" hangingPunct="1"/>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30F5E93C-84A9-2447-A19E-7EC3DCF1C3B5}"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Now</a:t>
            </a:r>
            <a:r>
              <a:rPr lang="en-US" baseline="0" dirty="0" smtClean="0"/>
              <a:t> I would like to turn your attention to the problems and artifacts that we encounter in 3D printing.  There are Software solutions to some of these problems, and we will cover them throughout this course.</a:t>
            </a:r>
            <a:endParaRPr lang="en-US" dirty="0" smtClean="0"/>
          </a:p>
          <a:p>
            <a:endParaRPr lang="en-US" dirty="0" smtClean="0"/>
          </a:p>
          <a:p>
            <a:r>
              <a:rPr lang="en-US" dirty="0" smtClean="0"/>
              <a:t>I just showed an example of bridges.  This image shows the underside and how bridges can fail. At the top is a successful</a:t>
            </a:r>
            <a:r>
              <a:rPr lang="en-US" baseline="0" dirty="0" smtClean="0"/>
              <a:t> bridge, whereas on the bottom, the bridge has detached from its anchors.  The cause is primarily because the bottom bridge span is too far, but heating can also have an effect, so for a given printer, the max bridge span is a tunable parameter.</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22</a:t>
            </a:fld>
            <a:endParaRPr lang="en-US"/>
          </a:p>
        </p:txBody>
      </p:sp>
    </p:spTree>
    <p:extLst>
      <p:ext uri="{BB962C8B-B14F-4D97-AF65-F5344CB8AC3E}">
        <p14:creationId xmlns:p14="http://schemas.microsoft.com/office/powerpoint/2010/main" val="3881908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related</a:t>
            </a:r>
            <a:r>
              <a:rPr lang="en-US" baseline="0" dirty="0" smtClean="0"/>
              <a:t> to heating are warping effects.</a:t>
            </a:r>
          </a:p>
          <a:p>
            <a:endParaRPr lang="en-US" baseline="0" dirty="0" smtClean="0"/>
          </a:p>
          <a:p>
            <a:r>
              <a:rPr lang="en-US" baseline="0" dirty="0" smtClean="0"/>
              <a:t>In this example, the print has detached from the build plate and the first few layers have curled up, resulting in a </a:t>
            </a:r>
            <a:r>
              <a:rPr lang="en-US" baseline="0" dirty="0" err="1" smtClean="0"/>
              <a:t>squooshing</a:t>
            </a:r>
            <a:r>
              <a:rPr lang="en-US" baseline="0" dirty="0" smtClean="0"/>
              <a:t> of the layers at the corner.  This typically occurs when printing an object that has a large footprint.</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23</a:t>
            </a:fld>
            <a:endParaRPr lang="en-US"/>
          </a:p>
        </p:txBody>
      </p:sp>
    </p:spTree>
    <p:extLst>
      <p:ext uri="{BB962C8B-B14F-4D97-AF65-F5344CB8AC3E}">
        <p14:creationId xmlns:p14="http://schemas.microsoft.com/office/powerpoint/2010/main" val="3610146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Warping</a:t>
            </a:r>
            <a:r>
              <a:rPr lang="en-US" baseline="0" dirty="0" smtClean="0"/>
              <a:t> can also occur for each filament that is laid down next to other hot (not completely cooled) filaments. In this case, the individual filaments are warping up causing this rippling effect.  </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24</a:t>
            </a:fld>
            <a:endParaRPr lang="en-US"/>
          </a:p>
        </p:txBody>
      </p:sp>
    </p:spTree>
    <p:extLst>
      <p:ext uri="{BB962C8B-B14F-4D97-AF65-F5344CB8AC3E}">
        <p14:creationId xmlns:p14="http://schemas.microsoft.com/office/powerpoint/2010/main" val="3008080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related to heating is a defect that we call stringing.  This is where we have excess,</a:t>
            </a:r>
            <a:r>
              <a:rPr lang="en-US" baseline="0" dirty="0" smtClean="0"/>
              <a:t> fine plastic strands that connect the print from one island/outline or pillar to the next within a single layer. More on this topic later as well. </a:t>
            </a:r>
          </a:p>
          <a:p>
            <a:endParaRPr lang="en-US" baseline="0" dirty="0" smtClean="0"/>
          </a:p>
          <a:p>
            <a:pPr>
              <a:defRPr/>
            </a:pPr>
            <a:r>
              <a:rPr lang="en-US" dirty="0" smtClean="0"/>
              <a:t>Attribution:</a:t>
            </a:r>
          </a:p>
          <a:p>
            <a:pPr>
              <a:defRPr/>
            </a:pPr>
            <a:r>
              <a:rPr lang="en-US" dirty="0" smtClean="0"/>
              <a:t>http://</a:t>
            </a:r>
            <a:r>
              <a:rPr lang="en-US" dirty="0" err="1" smtClean="0"/>
              <a:t>www.thingiverse.com</a:t>
            </a:r>
            <a:r>
              <a:rPr lang="en-US" dirty="0" smtClean="0"/>
              <a:t>/thing:155396</a:t>
            </a:r>
          </a:p>
          <a:p>
            <a:pPr>
              <a:defRPr/>
            </a:pPr>
            <a:r>
              <a:rPr lang="en-US" dirty="0" smtClean="0"/>
              <a:t>http://</a:t>
            </a:r>
            <a:r>
              <a:rPr lang="en-US" dirty="0" err="1" smtClean="0"/>
              <a:t>www.thingiverse.com</a:t>
            </a:r>
            <a:r>
              <a:rPr lang="en-US" dirty="0" smtClean="0"/>
              <a:t>/notcolinforreal/about</a:t>
            </a:r>
          </a:p>
          <a:p>
            <a:pPr>
              <a:defRPr/>
            </a:pPr>
            <a:r>
              <a:rPr lang="en-US" dirty="0" smtClean="0"/>
              <a:t>Remix by http://</a:t>
            </a:r>
            <a:r>
              <a:rPr lang="en-US" dirty="0" err="1" smtClean="0"/>
              <a:t>www.thingiverse.com</a:t>
            </a:r>
            <a:r>
              <a:rPr lang="en-US" dirty="0" smtClean="0"/>
              <a:t>/</a:t>
            </a:r>
            <a:r>
              <a:rPr lang="en-US" dirty="0" err="1" smtClean="0"/>
              <a:t>seanocr</a:t>
            </a:r>
            <a:r>
              <a:rPr lang="en-US" dirty="0" smtClean="0"/>
              <a:t>/about</a:t>
            </a:r>
          </a:p>
          <a:p>
            <a:pPr>
              <a:defRPr/>
            </a:pPr>
            <a:r>
              <a:rPr lang="en-US" dirty="0" smtClean="0">
                <a:latin typeface="Calibri" charset="0"/>
              </a:rPr>
              <a:t>http://</a:t>
            </a:r>
            <a:r>
              <a:rPr lang="en-US" dirty="0" err="1" smtClean="0">
                <a:latin typeface="Calibri" charset="0"/>
              </a:rPr>
              <a:t>creativecommons.org</a:t>
            </a:r>
            <a:r>
              <a:rPr lang="en-US" dirty="0" smtClean="0">
                <a:latin typeface="Calibri" charset="0"/>
              </a:rPr>
              <a:t>/licenses/by-</a:t>
            </a:r>
            <a:r>
              <a:rPr lang="en-US" dirty="0" err="1" smtClean="0">
                <a:latin typeface="Calibri" charset="0"/>
              </a:rPr>
              <a:t>sa</a:t>
            </a:r>
            <a:r>
              <a:rPr lang="en-US" dirty="0" smtClean="0">
                <a:latin typeface="Calibri" charset="0"/>
              </a:rPr>
              <a:t>/3.0/</a:t>
            </a: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25</a:t>
            </a:fld>
            <a:endParaRPr lang="en-US"/>
          </a:p>
        </p:txBody>
      </p:sp>
    </p:spTree>
    <p:extLst>
      <p:ext uri="{BB962C8B-B14F-4D97-AF65-F5344CB8AC3E}">
        <p14:creationId xmlns:p14="http://schemas.microsoft.com/office/powerpoint/2010/main" val="29412486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example is a little difficult to see, but here we have over extrusion where there’s too much plastic coming out of the nozzle, and it causes a rough, rippling surface.</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26</a:t>
            </a:fld>
            <a:endParaRPr lang="en-US"/>
          </a:p>
        </p:txBody>
      </p:sp>
    </p:spTree>
    <p:extLst>
      <p:ext uri="{BB962C8B-B14F-4D97-AF65-F5344CB8AC3E}">
        <p14:creationId xmlns:p14="http://schemas.microsoft.com/office/powerpoint/2010/main" val="348156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opposite</a:t>
            </a:r>
            <a:r>
              <a:rPr lang="en-US" baseline="0" dirty="0" smtClean="0"/>
              <a:t> of over extrusion is under extrusion, where we don’t have enough plastic coming out of the nozzle.  And you can see that here as </a:t>
            </a:r>
            <a:r>
              <a:rPr lang="en-US" baseline="0" dirty="0" err="1" smtClean="0"/>
              <a:t>whispy</a:t>
            </a:r>
            <a:r>
              <a:rPr lang="en-US" baseline="0" dirty="0" smtClean="0"/>
              <a:t> bits of plastic on the surface or gaps on the surface of the print.</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27</a:t>
            </a:fld>
            <a:endParaRPr lang="en-US"/>
          </a:p>
        </p:txBody>
      </p:sp>
    </p:spTree>
    <p:extLst>
      <p:ext uri="{BB962C8B-B14F-4D97-AF65-F5344CB8AC3E}">
        <p14:creationId xmlns:p14="http://schemas.microsoft.com/office/powerpoint/2010/main" val="21650205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print a solid</a:t>
            </a:r>
            <a:r>
              <a:rPr lang="en-US" baseline="0" dirty="0" smtClean="0"/>
              <a:t> surface, such as a roof, over sparse infill, there are many defects. The surface might ripple.  There may be gaps.  These defects actually force us to print several solid layers over the sparse infill to essentially cover up the defects until the final exposed surface has a nice, even finish.  The number of solid layers required depends on the density and quality of the infill underneath. </a:t>
            </a:r>
            <a:endParaRPr lang="en-US" dirty="0" smtClean="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28</a:t>
            </a:fld>
            <a:endParaRPr lang="en-US"/>
          </a:p>
        </p:txBody>
      </p:sp>
    </p:spTree>
    <p:extLst>
      <p:ext uri="{BB962C8B-B14F-4D97-AF65-F5344CB8AC3E}">
        <p14:creationId xmlns:p14="http://schemas.microsoft.com/office/powerpoint/2010/main" val="2422419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drawback of using supports underneath</a:t>
            </a:r>
            <a:r>
              <a:rPr lang="en-US" baseline="0" dirty="0" smtClean="0"/>
              <a:t> overhangs is that it can be difficult to remove.  Remember the T print I showed earlier with the small artifacts underneath the arms of the T?  This is an example where the supports were difficult to remove. </a:t>
            </a:r>
          </a:p>
          <a:p>
            <a:endParaRPr lang="en-US" baseline="0" dirty="0" smtClean="0"/>
          </a:p>
          <a:p>
            <a:r>
              <a:rPr lang="en-US" baseline="0" dirty="0" smtClean="0"/>
              <a:t>Another case of that is when the supports are deep inside of tunnels.</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29</a:t>
            </a:fld>
            <a:endParaRPr lang="en-US"/>
          </a:p>
        </p:txBody>
      </p:sp>
    </p:spTree>
    <p:extLst>
      <p:ext uri="{BB962C8B-B14F-4D97-AF65-F5344CB8AC3E}">
        <p14:creationId xmlns:p14="http://schemas.microsoft.com/office/powerpoint/2010/main" val="1125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…Industrial designers. Designers </a:t>
            </a:r>
            <a:r>
              <a:rPr lang="en-US" baseline="0" dirty="0" smtClean="0"/>
              <a:t>can quickly iterate on a design and even test out how well it works</a:t>
            </a:r>
            <a:r>
              <a:rPr lang="en-US" baseline="0" dirty="0" smtClean="0"/>
              <a:t>.</a:t>
            </a:r>
          </a:p>
          <a:p>
            <a:endParaRPr lang="en-US" baseline="0" dirty="0" smtClean="0"/>
          </a:p>
          <a:p>
            <a:r>
              <a:rPr lang="en-US" baseline="0" dirty="0" smtClean="0"/>
              <a:t>3D printing also enables novice and individual designers to create, prototype, and evaluate with little cost compared to sending a design out to be manufactured.</a:t>
            </a:r>
            <a:endParaRPr lang="en-US" baseline="0" dirty="0" smtClean="0"/>
          </a:p>
          <a:p>
            <a:endParaRPr lang="en-US" baseline="0" dirty="0" smtClean="0"/>
          </a:p>
          <a:p>
            <a:r>
              <a:rPr lang="en-US" dirty="0" smtClean="0">
                <a:latin typeface="Calibri" charset="0"/>
              </a:rPr>
              <a:t>Attribution:</a:t>
            </a:r>
          </a:p>
          <a:p>
            <a:r>
              <a:rPr lang="en-US" dirty="0" smtClean="0">
                <a:latin typeface="Calibri" charset="0"/>
              </a:rPr>
              <a:t>http://</a:t>
            </a:r>
            <a:r>
              <a:rPr lang="en-US" dirty="0" err="1" smtClean="0">
                <a:latin typeface="Calibri" charset="0"/>
              </a:rPr>
              <a:t>www.thingiverse.com</a:t>
            </a:r>
            <a:r>
              <a:rPr lang="en-US" dirty="0" smtClean="0">
                <a:latin typeface="Calibri" charset="0"/>
              </a:rPr>
              <a:t>/thing:</a:t>
            </a:r>
            <a:r>
              <a:rPr lang="en-US" dirty="0" smtClean="0">
                <a:latin typeface="Calibri" charset="0"/>
              </a:rPr>
              <a:t>923574</a:t>
            </a:r>
          </a:p>
          <a:p>
            <a:r>
              <a:rPr lang="en-US" dirty="0" smtClean="0">
                <a:latin typeface="Calibri" charset="0"/>
              </a:rPr>
              <a:t>http://</a:t>
            </a:r>
            <a:r>
              <a:rPr lang="en-US" dirty="0" err="1" smtClean="0">
                <a:latin typeface="Calibri" charset="0"/>
              </a:rPr>
              <a:t>www.thingiverse.com</a:t>
            </a:r>
            <a:r>
              <a:rPr lang="en-US" dirty="0" smtClean="0">
                <a:latin typeface="Calibri" charset="0"/>
              </a:rPr>
              <a:t>/</a:t>
            </a:r>
            <a:r>
              <a:rPr lang="en-US" dirty="0" err="1" smtClean="0">
                <a:latin typeface="Calibri" charset="0"/>
              </a:rPr>
              <a:t>sokunmin</a:t>
            </a:r>
            <a:r>
              <a:rPr lang="en-US" dirty="0" smtClean="0">
                <a:latin typeface="Calibri" charset="0"/>
              </a:rPr>
              <a:t>/about</a:t>
            </a:r>
            <a:endParaRPr lang="en-US" dirty="0" smtClean="0">
              <a:latin typeface="Calibri" charset="0"/>
            </a:endParaRPr>
          </a:p>
          <a:p>
            <a:r>
              <a:rPr lang="en-US" dirty="0" smtClean="0">
                <a:latin typeface="Calibri" charset="0"/>
              </a:rPr>
              <a:t>http://</a:t>
            </a:r>
            <a:r>
              <a:rPr lang="en-US" dirty="0" err="1" smtClean="0">
                <a:latin typeface="Calibri" charset="0"/>
              </a:rPr>
              <a:t>creativecommons.org</a:t>
            </a:r>
            <a:r>
              <a:rPr lang="en-US" dirty="0" smtClean="0">
                <a:latin typeface="Calibri" charset="0"/>
              </a:rPr>
              <a:t>/licenses/by-</a:t>
            </a:r>
            <a:r>
              <a:rPr lang="en-US" dirty="0" err="1" smtClean="0">
                <a:latin typeface="Calibri" charset="0"/>
              </a:rPr>
              <a:t>sa</a:t>
            </a:r>
            <a:r>
              <a:rPr lang="en-US" dirty="0" smtClean="0">
                <a:latin typeface="Calibri" charset="0"/>
              </a:rPr>
              <a:t>/3.0/</a:t>
            </a:r>
          </a:p>
          <a:p>
            <a:endParaRPr lang="fr-FR"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a:t>
            </a:fld>
            <a:endParaRPr lang="en-US"/>
          </a:p>
        </p:txBody>
      </p:sp>
    </p:spTree>
    <p:extLst>
      <p:ext uri="{BB962C8B-B14F-4D97-AF65-F5344CB8AC3E}">
        <p14:creationId xmlns:p14="http://schemas.microsoft.com/office/powerpoint/2010/main" val="1966193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opposite problem where supports were needed but not used</a:t>
            </a:r>
            <a:r>
              <a:rPr lang="en-US" baseline="0" dirty="0" smtClean="0"/>
              <a:t> – on the David’s elbow, under the arms of the T, and on the upper right, we attempted to print the Stanford Bunny model upside down.</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30</a:t>
            </a:fld>
            <a:endParaRPr lang="en-US"/>
          </a:p>
        </p:txBody>
      </p:sp>
    </p:spTree>
    <p:extLst>
      <p:ext uri="{BB962C8B-B14F-4D97-AF65-F5344CB8AC3E}">
        <p14:creationId xmlns:p14="http://schemas.microsoft.com/office/powerpoint/2010/main" val="23068158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Calibri" charset="0"/>
              </a:rPr>
              <a:t>Now that I’ve covered the anatomy</a:t>
            </a:r>
            <a:r>
              <a:rPr lang="en-US" baseline="0" dirty="0" smtClean="0">
                <a:latin typeface="Calibri" charset="0"/>
              </a:rPr>
              <a:t> of a 3D print and the potential defects, let’s look </a:t>
            </a:r>
            <a:r>
              <a:rPr lang="en-US" dirty="0" smtClean="0">
                <a:latin typeface="Calibri" charset="0"/>
              </a:rPr>
              <a:t>at the mechanical properties of a typical 3D printer and</a:t>
            </a:r>
            <a:r>
              <a:rPr lang="en-US" baseline="0" dirty="0" smtClean="0">
                <a:latin typeface="Calibri" charset="0"/>
              </a:rPr>
              <a:t> the material properties of plastic filament that are factors in creating those defects.</a:t>
            </a:r>
          </a:p>
          <a:p>
            <a:endParaRPr lang="en-US" baseline="0" dirty="0" smtClean="0">
              <a:latin typeface="Calibri" charset="0"/>
            </a:endParaRPr>
          </a:p>
          <a:p>
            <a:r>
              <a:rPr lang="en-US" baseline="0" dirty="0" smtClean="0">
                <a:latin typeface="Calibri" charset="0"/>
              </a:rPr>
              <a:t>With this background, we can then describe the Software solutions that we to compensate for the realities of a mechanical system.</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45F9FBFA-4B2C-D745-A86F-B7B61488AF14}"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Possibly the most important component in an</a:t>
            </a:r>
            <a:r>
              <a:rPr lang="en-US" baseline="0" dirty="0" smtClean="0">
                <a:latin typeface="Calibri" charset="0"/>
              </a:rPr>
              <a:t> FDM</a:t>
            </a:r>
            <a:r>
              <a:rPr lang="en-US" dirty="0" smtClean="0">
                <a:latin typeface="Calibri" charset="0"/>
              </a:rPr>
              <a:t> 3d</a:t>
            </a:r>
            <a:r>
              <a:rPr lang="en-US" baseline="0" dirty="0" smtClean="0">
                <a:latin typeface="Calibri" charset="0"/>
              </a:rPr>
              <a:t> printer is the extruder that takes in plastic filament and outputs a line of melted plastic. On the right is a diagram of a typical extruder.</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Stepper </a:t>
            </a:r>
            <a:r>
              <a:rPr lang="en-US" dirty="0">
                <a:latin typeface="Calibri" charset="0"/>
              </a:rPr>
              <a:t>motor drives a pinwheel which forces plastic filament down into the hot end where a heater melts the plastic.</a:t>
            </a:r>
          </a:p>
          <a:p>
            <a:pPr eaLnBrk="1" hangingPunct="1"/>
            <a:r>
              <a:rPr lang="en-US" dirty="0">
                <a:latin typeface="Calibri" charset="0"/>
              </a:rPr>
              <a:t>Melted plastic is extruded through a nozzle of some diameter (</a:t>
            </a:r>
            <a:r>
              <a:rPr lang="en-US" dirty="0" err="1">
                <a:latin typeface="Calibri" charset="0"/>
              </a:rPr>
              <a:t>Makerbot’s</a:t>
            </a:r>
            <a:r>
              <a:rPr lang="en-US" dirty="0">
                <a:latin typeface="Calibri" charset="0"/>
              </a:rPr>
              <a:t> is 0.4mm).</a:t>
            </a:r>
          </a:p>
          <a:p>
            <a:pPr eaLnBrk="1" hangingPunct="1"/>
            <a:endParaRPr lang="en-US" dirty="0">
              <a:latin typeface="Calibri" charset="0"/>
            </a:endParaRPr>
          </a:p>
          <a:p>
            <a:pPr eaLnBrk="1" hangingPunct="1"/>
            <a:r>
              <a:rPr lang="en-US" dirty="0">
                <a:latin typeface="Calibri" charset="0"/>
              </a:rPr>
              <a:t>References:</a:t>
            </a:r>
          </a:p>
          <a:p>
            <a:pPr eaLnBrk="1" hangingPunct="1"/>
            <a:r>
              <a:rPr lang="en-US" dirty="0">
                <a:latin typeface="Calibri" charset="0"/>
              </a:rPr>
              <a:t>http://</a:t>
            </a:r>
            <a:r>
              <a:rPr lang="en-US" dirty="0" err="1">
                <a:latin typeface="Calibri" charset="0"/>
              </a:rPr>
              <a:t>reprap.org</a:t>
            </a:r>
            <a:r>
              <a:rPr lang="en-US" dirty="0">
                <a:latin typeface="Calibri" charset="0"/>
              </a:rPr>
              <a:t>/wiki/</a:t>
            </a:r>
            <a:r>
              <a:rPr lang="en-US" dirty="0" err="1">
                <a:latin typeface="Calibri" charset="0"/>
              </a:rPr>
              <a:t>File:Extruder_lemio.svg</a:t>
            </a:r>
            <a:endParaRPr lang="en-US" dirty="0">
              <a:latin typeface="Calibri" charset="0"/>
            </a:endParaRPr>
          </a:p>
          <a:p>
            <a:pPr eaLnBrk="1" hangingPunct="1"/>
            <a:r>
              <a:rPr lang="en-US" dirty="0">
                <a:latin typeface="Calibri" charset="0"/>
              </a:rPr>
              <a:t>http://</a:t>
            </a:r>
            <a:r>
              <a:rPr lang="en-US" dirty="0" err="1">
                <a:latin typeface="Calibri" charset="0"/>
              </a:rPr>
              <a:t>en.wikipedia.org</a:t>
            </a:r>
            <a:r>
              <a:rPr lang="en-US" dirty="0">
                <a:latin typeface="Calibri" charset="0"/>
              </a:rPr>
              <a:t>/wiki/</a:t>
            </a:r>
            <a:r>
              <a:rPr lang="en-US" dirty="0" err="1">
                <a:latin typeface="Calibri" charset="0"/>
              </a:rPr>
              <a:t>Plastics_extrusion</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C5D24E34-27AB-F94B-B2FB-B5E3031DD582}"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Print quality is directly tied to the amount of plastic being extruded – Too little, and you have under-extrusion effects (brittle, thin infill). Over-extrude, and you get blobs. So, we try very hard to estimate the amount of plastic that is going through the nozzle.</a:t>
            </a:r>
          </a:p>
          <a:p>
            <a:pPr eaLnBrk="1" hangingPunct="1"/>
            <a:endParaRPr lang="en-US" dirty="0">
              <a:latin typeface="Calibri" charset="0"/>
            </a:endParaRPr>
          </a:p>
          <a:p>
            <a:pPr eaLnBrk="1" hangingPunct="1"/>
            <a:r>
              <a:rPr lang="en-US" dirty="0">
                <a:latin typeface="Calibri" charset="0"/>
              </a:rPr>
              <a:t>Pinwheel slip: This is when the pinwheel that is extruding the filament slips on the filament. This typically occurs at higher </a:t>
            </a:r>
            <a:r>
              <a:rPr lang="en-US" dirty="0" smtClean="0">
                <a:latin typeface="Calibri" charset="0"/>
              </a:rPr>
              <a:t>speeds</a:t>
            </a:r>
            <a:r>
              <a:rPr lang="en-US" baseline="0" dirty="0" smtClean="0">
                <a:latin typeface="Calibri" charset="0"/>
              </a:rPr>
              <a:t> and results in </a:t>
            </a:r>
            <a:r>
              <a:rPr lang="en-US" baseline="0" dirty="0" err="1" smtClean="0">
                <a:latin typeface="Calibri" charset="0"/>
              </a:rPr>
              <a:t>underextrusion</a:t>
            </a:r>
            <a:r>
              <a:rPr lang="en-US" baseline="0" dirty="0" smtClean="0">
                <a:latin typeface="Calibri" charset="0"/>
              </a:rPr>
              <a:t> – less plastic is moving through nozzle than expected.</a:t>
            </a:r>
            <a:endParaRPr lang="en-US" dirty="0">
              <a:latin typeface="Calibri" charset="0"/>
            </a:endParaRPr>
          </a:p>
          <a:p>
            <a:pPr eaLnBrk="1" hangingPunct="1"/>
            <a:endParaRPr lang="en-US" dirty="0">
              <a:latin typeface="Calibri" charset="0"/>
            </a:endParaRPr>
          </a:p>
          <a:p>
            <a:pPr eaLnBrk="1" hangingPunct="1"/>
            <a:r>
              <a:rPr lang="en-US" dirty="0">
                <a:latin typeface="Calibri" charset="0"/>
              </a:rPr>
              <a:t>The filament coming in typically has a circular profile, but as it is melted and laid down next to an adjacent line of extruded filament it takes on a different profile – e.g., compressed cylinder, rectangle, square. How you model this profile can affect your estimation of the volume of plastic being </a:t>
            </a:r>
            <a:r>
              <a:rPr lang="en-US" dirty="0" smtClean="0">
                <a:latin typeface="Calibri" charset="0"/>
              </a:rPr>
              <a:t>extruded</a:t>
            </a:r>
            <a:r>
              <a:rPr lang="en-US" baseline="0" dirty="0" smtClean="0">
                <a:latin typeface="Calibri" charset="0"/>
              </a:rPr>
              <a:t> and again, affects print quality.</a:t>
            </a:r>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B5D9EC01-4F48-3644-BB54-151999286827}"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Calibri" charset="0"/>
              </a:rPr>
              <a:t>The extruder block</a:t>
            </a:r>
            <a:r>
              <a:rPr lang="en-US" baseline="0" dirty="0" smtClean="0">
                <a:latin typeface="Calibri" charset="0"/>
              </a:rPr>
              <a:t> </a:t>
            </a:r>
            <a:r>
              <a:rPr lang="en-US" dirty="0" smtClean="0">
                <a:latin typeface="Calibri" charset="0"/>
              </a:rPr>
              <a:t>is mounted on what’s called</a:t>
            </a:r>
            <a:r>
              <a:rPr lang="en-US" baseline="0" dirty="0" smtClean="0">
                <a:latin typeface="Calibri" charset="0"/>
              </a:rPr>
              <a:t> a gantry that enables it to move in the X-Y plane – left &amp; right horizontally, and front to back.  The extruder is again highlighted in green in the image. </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Our 5</a:t>
            </a:r>
            <a:r>
              <a:rPr lang="en-US" baseline="30000" dirty="0" smtClean="0">
                <a:latin typeface="Calibri" charset="0"/>
              </a:rPr>
              <a:t>th</a:t>
            </a:r>
            <a:r>
              <a:rPr lang="en-US" dirty="0" smtClean="0">
                <a:latin typeface="Calibri" charset="0"/>
              </a:rPr>
              <a:t> Generation printers</a:t>
            </a:r>
            <a:r>
              <a:rPr lang="en-US" baseline="0" dirty="0" smtClean="0">
                <a:latin typeface="Calibri" charset="0"/>
              </a:rPr>
              <a:t> (that is, the current Replicators, Mini, and Z18s on the market) have what’s called an H gantry owing to the belt configuration. </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Gantry-related</a:t>
            </a:r>
            <a:r>
              <a:rPr lang="en-US" baseline="0" dirty="0" smtClean="0">
                <a:latin typeface="Calibri" charset="0"/>
              </a:rPr>
              <a:t> errors include racking and backlash which is the loss in mechanical motion due to slack in the belt. </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Gantry racking is the divergence in Y as the </a:t>
            </a:r>
            <a:r>
              <a:rPr lang="en-US" dirty="0" err="1" smtClean="0">
                <a:latin typeface="Calibri" charset="0"/>
              </a:rPr>
              <a:t>toolhead</a:t>
            </a:r>
            <a:r>
              <a:rPr lang="en-US" dirty="0" smtClean="0">
                <a:latin typeface="Calibri" charset="0"/>
              </a:rPr>
              <a:t> is moved left to right and back in an H gantry. </a:t>
            </a:r>
          </a:p>
          <a:p>
            <a:pPr eaLnBrk="1" hangingPunct="1"/>
            <a:r>
              <a:rPr lang="en-US" dirty="0" smtClean="0">
                <a:latin typeface="Calibri" charset="0"/>
              </a:rPr>
              <a:t>Let’s look at each in more detail.</a:t>
            </a:r>
          </a:p>
          <a:p>
            <a:pPr eaLnBrk="1" hangingPunct="1"/>
            <a:endParaRPr lang="en-US" dirty="0" smtClean="0">
              <a:latin typeface="Calibri" charset="0"/>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US" dirty="0" smtClean="0">
                <a:latin typeface="Calibri" charset="0"/>
              </a:rPr>
              <a:t>Note: Rep2, Rep2x are</a:t>
            </a:r>
            <a:r>
              <a:rPr lang="en-US" baseline="0" dirty="0" smtClean="0">
                <a:latin typeface="Calibri" charset="0"/>
              </a:rPr>
              <a:t> Cartesian gantry </a:t>
            </a:r>
            <a:endParaRPr lang="en-US" dirty="0" smtClean="0">
              <a:latin typeface="Calibri" charset="0"/>
            </a:endParaRP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CD28B205-770B-C748-A39A-8E991702E625}"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err="1">
                <a:latin typeface="Calibri" charset="0"/>
              </a:rPr>
              <a:t>Makerbot</a:t>
            </a:r>
            <a:r>
              <a:rPr lang="en-US" dirty="0">
                <a:latin typeface="Calibri" charset="0"/>
              </a:rPr>
              <a:t> printers have an H gantry similar to this</a:t>
            </a:r>
            <a:r>
              <a:rPr lang="en-US" dirty="0" smtClean="0">
                <a:latin typeface="Calibri" charset="0"/>
              </a:rPr>
              <a:t>.  Extruder block</a:t>
            </a:r>
            <a:r>
              <a:rPr lang="en-US" baseline="0" dirty="0" smtClean="0">
                <a:latin typeface="Calibri" charset="0"/>
              </a:rPr>
              <a:t> moves back and forth based on how this belt is moving. </a:t>
            </a:r>
            <a:endParaRPr lang="en-US" dirty="0" smtClean="0">
              <a:latin typeface="Calibri" charset="0"/>
            </a:endParaRPr>
          </a:p>
          <a:p>
            <a:pPr eaLnBrk="1" hangingPunct="1"/>
            <a:endParaRPr lang="en-US" dirty="0" smtClean="0">
              <a:latin typeface="Calibri" charset="0"/>
            </a:endParaRPr>
          </a:p>
          <a:p>
            <a:pPr eaLnBrk="1" hangingPunct="1"/>
            <a:r>
              <a:rPr lang="en-US" dirty="0" smtClean="0">
                <a:latin typeface="Calibri" charset="0"/>
              </a:rPr>
              <a:t>As the belt rotates in 1 direction to move the extruder block</a:t>
            </a:r>
            <a:r>
              <a:rPr lang="en-US" baseline="0" dirty="0" smtClean="0">
                <a:latin typeface="Calibri" charset="0"/>
              </a:rPr>
              <a:t> </a:t>
            </a:r>
            <a:r>
              <a:rPr lang="en-US" dirty="0" smtClean="0">
                <a:latin typeface="Calibri" charset="0"/>
              </a:rPr>
              <a:t>there is a net torque about</a:t>
            </a:r>
            <a:r>
              <a:rPr lang="en-US" baseline="0" dirty="0" smtClean="0">
                <a:latin typeface="Calibri" charset="0"/>
              </a:rPr>
              <a:t> the X-axis – in this case, counter-clockwise.  The yellow arrows illustrate the direction of belt movement and the net torque.</a:t>
            </a:r>
            <a:endParaRPr lang="en-US" dirty="0">
              <a:latin typeface="Calibri" charset="0"/>
            </a:endParaRPr>
          </a:p>
          <a:p>
            <a:pPr eaLnBrk="1" hangingPunct="1"/>
            <a:endParaRPr lang="en-US" dirty="0">
              <a:latin typeface="Calibri" charset="0"/>
            </a:endParaRP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062C2E46-7620-1143-89A9-034789C7BD84}"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When the</a:t>
            </a:r>
            <a:r>
              <a:rPr lang="en-US" baseline="0" dirty="0" smtClean="0">
                <a:latin typeface="Calibri" charset="0"/>
              </a:rPr>
              <a:t> belt</a:t>
            </a:r>
            <a:r>
              <a:rPr lang="en-US" dirty="0" smtClean="0">
                <a:latin typeface="Calibri" charset="0"/>
              </a:rPr>
              <a:t> changes direction to move the extruder block in the</a:t>
            </a:r>
            <a:r>
              <a:rPr lang="en-US" baseline="0" dirty="0" smtClean="0">
                <a:latin typeface="Calibri" charset="0"/>
              </a:rPr>
              <a:t> reverse direction</a:t>
            </a:r>
            <a:r>
              <a:rPr lang="en-US" dirty="0" smtClean="0">
                <a:latin typeface="Calibri" charset="0"/>
              </a:rPr>
              <a:t>, the torque reverses.</a:t>
            </a:r>
          </a:p>
          <a:p>
            <a:pPr eaLnBrk="1" hangingPunct="1"/>
            <a:endParaRPr lang="en-US" dirty="0" smtClean="0">
              <a:latin typeface="Calibri" charset="0"/>
            </a:endParaRPr>
          </a:p>
          <a:p>
            <a:pPr eaLnBrk="1" hangingPunct="1"/>
            <a:r>
              <a:rPr lang="en-US" dirty="0" smtClean="0">
                <a:latin typeface="Calibri" charset="0"/>
              </a:rPr>
              <a:t>As the net torque</a:t>
            </a:r>
            <a:r>
              <a:rPr lang="en-US" baseline="0" dirty="0" smtClean="0">
                <a:latin typeface="Calibri" charset="0"/>
              </a:rPr>
              <a:t> changes direction, the position of the extruder shifts in Y. This is called gantry racking, and results in a Figure 8 pattern of motion for the extruder block.</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062C2E46-7620-1143-89A9-034789C7BD84}"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The </a:t>
            </a:r>
            <a:r>
              <a:rPr lang="en-US" dirty="0">
                <a:latin typeface="Calibri" charset="0"/>
              </a:rPr>
              <a:t>Y-motion at the ends is on order of </a:t>
            </a:r>
            <a:r>
              <a:rPr lang="en-US" dirty="0" smtClean="0">
                <a:latin typeface="Calibri" charset="0"/>
              </a:rPr>
              <a:t>mm and is most apparent at the far</a:t>
            </a:r>
            <a:r>
              <a:rPr lang="en-US" baseline="0" dirty="0" smtClean="0">
                <a:latin typeface="Calibri" charset="0"/>
              </a:rPr>
              <a:t> ends of the Y axis</a:t>
            </a:r>
            <a:r>
              <a:rPr lang="en-US" dirty="0" smtClean="0">
                <a:latin typeface="Calibri" charset="0"/>
              </a:rPr>
              <a:t>. </a:t>
            </a:r>
            <a:r>
              <a:rPr lang="en-US" dirty="0">
                <a:latin typeface="Calibri" charset="0"/>
              </a:rPr>
              <a:t>This plot is just an example where a pen has been mounted to the </a:t>
            </a:r>
            <a:r>
              <a:rPr lang="en-US" dirty="0" err="1">
                <a:latin typeface="Calibri" charset="0"/>
              </a:rPr>
              <a:t>toolhead</a:t>
            </a:r>
            <a:r>
              <a:rPr lang="en-US" dirty="0">
                <a:latin typeface="Calibri" charset="0"/>
              </a:rPr>
              <a:t> to track the path.</a:t>
            </a:r>
          </a:p>
          <a:p>
            <a:pPr eaLnBrk="1" hangingPunct="1">
              <a:spcBef>
                <a:spcPct val="0"/>
              </a:spcBef>
            </a:pPr>
            <a:endParaRPr lang="en-US" dirty="0">
              <a:latin typeface="Calibri" charset="0"/>
            </a:endParaRPr>
          </a:p>
          <a:p>
            <a:pPr eaLnBrk="1" hangingPunct="1">
              <a:spcBef>
                <a:spcPct val="0"/>
              </a:spcBef>
            </a:pPr>
            <a:r>
              <a:rPr lang="en-US" dirty="0">
                <a:latin typeface="Calibri" charset="0"/>
              </a:rPr>
              <a:t>Racking more exaggerated farther from the center. So, printers with smaller build platforms such as the Replicator Mini will experience less racking.</a:t>
            </a:r>
          </a:p>
          <a:p>
            <a:pPr eaLnBrk="1" hangingPunct="1">
              <a:spcBef>
                <a:spcPct val="0"/>
              </a:spcBef>
            </a:pPr>
            <a:endParaRPr lang="en-US" dirty="0">
              <a:latin typeface="Calibri" charset="0"/>
            </a:endParaRPr>
          </a:p>
          <a:p>
            <a:pPr eaLnBrk="1" hangingPunct="1">
              <a:spcBef>
                <a:spcPct val="0"/>
              </a:spcBef>
            </a:pPr>
            <a:r>
              <a:rPr lang="en-US" dirty="0">
                <a:latin typeface="Calibri" charset="0"/>
              </a:rPr>
              <a:t>We can’t really compensate for racking, but as long as it’s small enough, plastic adhesion can overcome adverse affects.</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964ADC6F-2EEB-0242-8775-C97618FB6C05}" type="slidenum">
              <a:rPr lang="en-US" sz="1200">
                <a:latin typeface="Calibri" charset="0"/>
              </a:rPr>
              <a:pPr eaLnBrk="1" fontAlgn="base" hangingPunct="1">
                <a:spcBef>
                  <a:spcPct val="0"/>
                </a:spcBef>
                <a:spcAft>
                  <a:spcPct val="0"/>
                </a:spcAft>
              </a:pPr>
              <a:t>37</a:t>
            </a:fld>
            <a:endParaRPr lang="en-US"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As mentioned, backlash is the loss of mechanical motion due to slack in the belt, and has a dampening effect on motion control. </a:t>
            </a:r>
          </a:p>
          <a:p>
            <a:endParaRPr lang="en-US" dirty="0" smtClean="0"/>
          </a:p>
          <a:p>
            <a:r>
              <a:rPr lang="en-US" dirty="0" smtClean="0"/>
              <a:t>Here, we have a close-up of 2</a:t>
            </a:r>
            <a:r>
              <a:rPr lang="en-US" baseline="0" dirty="0" smtClean="0"/>
              <a:t> gears, and the blue gear is moving to the left.</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38</a:t>
            </a:fld>
            <a:endParaRPr lang="en-US"/>
          </a:p>
        </p:txBody>
      </p:sp>
    </p:spTree>
    <p:extLst>
      <p:ext uri="{BB962C8B-B14F-4D97-AF65-F5344CB8AC3E}">
        <p14:creationId xmlns:p14="http://schemas.microsoft.com/office/powerpoint/2010/main" val="11798582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When it changes direction to the right, it must travel the distance</a:t>
            </a:r>
            <a:r>
              <a:rPr lang="en-US" baseline="0" dirty="0" smtClean="0">
                <a:latin typeface="Calibri" charset="0"/>
              </a:rPr>
              <a:t> indicated (the slack or backlash) before it makes contact with the grey gear again.</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39</a:t>
            </a:fld>
            <a:endParaRPr lang="en-US"/>
          </a:p>
        </p:txBody>
      </p:sp>
    </p:spTree>
    <p:extLst>
      <p:ext uri="{BB962C8B-B14F-4D97-AF65-F5344CB8AC3E}">
        <p14:creationId xmlns:p14="http://schemas.microsoft.com/office/powerpoint/2010/main" val="117985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a:t>
            </a:r>
            <a:r>
              <a:rPr lang="en-US" baseline="0" dirty="0" smtClean="0"/>
              <a:t> enables jewelry designers to produce and distribute with different colors and materials. </a:t>
            </a:r>
          </a:p>
          <a:p>
            <a:endParaRPr lang="en-US" baseline="0" dirty="0" smtClean="0"/>
          </a:p>
          <a:p>
            <a:r>
              <a:rPr lang="en-US" baseline="0" dirty="0" smtClean="0"/>
              <a:t>Attribution:</a:t>
            </a:r>
          </a:p>
          <a:p>
            <a:r>
              <a:rPr lang="en-US" dirty="0" smtClean="0"/>
              <a:t>http://</a:t>
            </a:r>
            <a:r>
              <a:rPr lang="en-US" dirty="0" err="1" smtClean="0"/>
              <a:t>www.thingiverse.com</a:t>
            </a:r>
            <a:r>
              <a:rPr lang="en-US" dirty="0" smtClean="0"/>
              <a:t>/thing:200808</a:t>
            </a: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a:t>
            </a:fld>
            <a:endParaRPr lang="en-US"/>
          </a:p>
        </p:txBody>
      </p:sp>
    </p:spTree>
    <p:extLst>
      <p:ext uri="{BB962C8B-B14F-4D97-AF65-F5344CB8AC3E}">
        <p14:creationId xmlns:p14="http://schemas.microsoft.com/office/powerpoint/2010/main" val="1966193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40</a:t>
            </a:fld>
            <a:endParaRPr lang="en-US"/>
          </a:p>
        </p:txBody>
      </p:sp>
    </p:spTree>
    <p:extLst>
      <p:ext uri="{BB962C8B-B14F-4D97-AF65-F5344CB8AC3E}">
        <p14:creationId xmlns:p14="http://schemas.microsoft.com/office/powerpoint/2010/main" val="1179858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visualization of 1 layer of a cylinder print. The</a:t>
            </a:r>
            <a:r>
              <a:rPr lang="en-US" baseline="0" dirty="0" smtClean="0"/>
              <a:t> print has 2 shells as shown by the different colors, and on the left w/o backlash, the cross-section of the cylinder is a circle, as you would expect.</a:t>
            </a:r>
          </a:p>
          <a:p>
            <a:endParaRPr lang="en-US" baseline="0" dirty="0" smtClean="0"/>
          </a:p>
          <a:p>
            <a:r>
              <a:rPr lang="en-US" baseline="0" dirty="0" smtClean="0"/>
              <a:t>On the right, when there is backlash, the circle becomes more oval like, and the </a:t>
            </a:r>
            <a:r>
              <a:rPr lang="en-US" baseline="0" dirty="0" err="1" smtClean="0"/>
              <a:t>toolpath</a:t>
            </a:r>
            <a:r>
              <a:rPr lang="en-US" baseline="0" dirty="0" smtClean="0"/>
              <a:t> of the start and end of each shell does not even meet.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41</a:t>
            </a:fld>
            <a:endParaRPr lang="en-US"/>
          </a:p>
        </p:txBody>
      </p:sp>
    </p:spTree>
    <p:extLst>
      <p:ext uri="{BB962C8B-B14F-4D97-AF65-F5344CB8AC3E}">
        <p14:creationId xmlns:p14="http://schemas.microsoft.com/office/powerpoint/2010/main" val="3375105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To compensate for backlash, we determine the amount of lost motion by printing</a:t>
            </a:r>
            <a:r>
              <a:rPr lang="en-US" baseline="0" dirty="0" smtClean="0"/>
              <a:t> a 20 mm cube and measuring its sides. Backlash typically results in smaller prints.</a:t>
            </a:r>
          </a:p>
          <a:p>
            <a:endParaRPr lang="en-US" baseline="0" dirty="0" smtClean="0"/>
          </a:p>
          <a:p>
            <a:r>
              <a:rPr lang="en-US" baseline="0" dirty="0" smtClean="0"/>
              <a:t>We then add back the lost motion gradually after the change in direction.</a:t>
            </a:r>
            <a:endParaRPr lang="en-US" dirty="0" smtClean="0"/>
          </a:p>
          <a:p>
            <a:pPr eaLnBrk="1" hangingPunct="1">
              <a:spcBef>
                <a:spcPct val="0"/>
              </a:spcBef>
              <a:defRPr/>
            </a:pPr>
            <a:endParaRPr lang="en-US" dirty="0" smtClean="0">
              <a:latin typeface="Calibri" charset="0"/>
            </a:endParaRPr>
          </a:p>
          <a:p>
            <a:pPr eaLnBrk="1" hangingPunct="1">
              <a:spcBef>
                <a:spcPct val="0"/>
              </a:spcBef>
              <a:defRPr/>
            </a:pPr>
            <a:r>
              <a:rPr lang="en-US" dirty="0" smtClean="0">
                <a:latin typeface="Calibri" charset="0"/>
              </a:rPr>
              <a:t>In </a:t>
            </a:r>
            <a:r>
              <a:rPr lang="en-US" dirty="0" err="1" smtClean="0">
                <a:latin typeface="Calibri" charset="0"/>
              </a:rPr>
              <a:t>Makerbot</a:t>
            </a:r>
            <a:r>
              <a:rPr lang="en-US" dirty="0" smtClean="0">
                <a:latin typeface="Calibri" charset="0"/>
              </a:rPr>
              <a:t> Desktop, users can set the following:</a:t>
            </a:r>
          </a:p>
          <a:p>
            <a:pPr marL="171450" indent="-171450" eaLnBrk="1" hangingPunct="1">
              <a:spcBef>
                <a:spcPct val="0"/>
              </a:spcBef>
              <a:buFontTx/>
              <a:buChar char="-"/>
              <a:defRPr/>
            </a:pPr>
            <a:r>
              <a:rPr lang="en-US" dirty="0" err="1" smtClean="0">
                <a:latin typeface="Calibri" charset="0"/>
              </a:rPr>
              <a:t>backlashX</a:t>
            </a:r>
            <a:r>
              <a:rPr lang="en-US" dirty="0" smtClean="0">
                <a:latin typeface="Calibri" charset="0"/>
              </a:rPr>
              <a:t>" / "</a:t>
            </a:r>
            <a:r>
              <a:rPr lang="en-US" dirty="0" err="1" smtClean="0">
                <a:latin typeface="Calibri" charset="0"/>
              </a:rPr>
              <a:t>backlashY</a:t>
            </a:r>
            <a:r>
              <a:rPr lang="en-US" dirty="0" smtClean="0">
                <a:latin typeface="Calibri" charset="0"/>
              </a:rPr>
              <a:t>” – mm loss in each direction</a:t>
            </a:r>
          </a:p>
          <a:p>
            <a:pPr marL="171450" indent="-171450" eaLnBrk="1" hangingPunct="1">
              <a:spcBef>
                <a:spcPct val="0"/>
              </a:spcBef>
              <a:buFontTx/>
              <a:buChar char="-"/>
              <a:defRPr/>
            </a:pPr>
            <a:r>
              <a:rPr lang="en-US" dirty="0" smtClean="0">
                <a:latin typeface="Calibri" charset="0"/>
              </a:rPr>
              <a:t>How quickly to compensate for this lost motion</a:t>
            </a:r>
          </a:p>
          <a:p>
            <a:pPr eaLnBrk="1" hangingPunct="1">
              <a:spcBef>
                <a:spcPct val="0"/>
              </a:spcBef>
              <a:defRPr/>
            </a:pPr>
            <a:endParaRPr lang="en-US" dirty="0" smtClean="0">
              <a:latin typeface="Calibri" charset="0"/>
            </a:endParaRPr>
          </a:p>
          <a:p>
            <a:pPr eaLnBrk="1" hangingPunct="1">
              <a:spcBef>
                <a:spcPct val="0"/>
              </a:spcBef>
              <a:defRPr/>
            </a:pPr>
            <a:endParaRPr lang="en-US" dirty="0" smtClean="0">
              <a:latin typeface="Calibri" charset="0"/>
            </a:endParaRPr>
          </a:p>
          <a:p>
            <a:pPr eaLnBrk="1" hangingPunct="1">
              <a:spcBef>
                <a:spcPct val="0"/>
              </a:spcBef>
              <a:defRPr/>
            </a:pPr>
            <a:r>
              <a:rPr lang="en-US" dirty="0" smtClean="0">
                <a:latin typeface="Calibri" charset="0"/>
              </a:rPr>
              <a:t>References</a:t>
            </a:r>
            <a:r>
              <a:rPr lang="en-US" dirty="0">
                <a:latin typeface="Calibri" charset="0"/>
              </a:rPr>
              <a:t>:</a:t>
            </a:r>
          </a:p>
          <a:p>
            <a:pPr eaLnBrk="1" hangingPunct="1">
              <a:spcBef>
                <a:spcPct val="0"/>
              </a:spcBef>
              <a:defRPr/>
            </a:pPr>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/10-MakerBot_Slicer_settings:</a:t>
            </a:r>
            <a:r>
              <a:rPr lang="en-US" dirty="0" smtClean="0">
                <a:latin typeface="Calibri" charset="0"/>
              </a:rPr>
              <a:t>_Backlash_Compensation</a:t>
            </a:r>
          </a:p>
          <a:p>
            <a:pPr eaLnBrk="1" hangingPunct="1">
              <a:spcBef>
                <a:spcPct val="0"/>
              </a:spcBef>
              <a:defRPr/>
            </a:pPr>
            <a:endParaRPr lang="en-US" dirty="0">
              <a:latin typeface="Calibri" charset="0"/>
            </a:endParaRPr>
          </a:p>
          <a:p>
            <a:pPr eaLnBrk="1" hangingPunct="1">
              <a:spcBef>
                <a:spcPct val="0"/>
              </a:spcBef>
              <a:defRPr/>
            </a:pPr>
            <a:endParaRPr lang="en-US" dirty="0">
              <a:latin typeface="Calibri" charset="0"/>
            </a:endParaRPr>
          </a:p>
          <a:p>
            <a:pPr eaLnBrk="1" hangingPunct="1">
              <a:spcBef>
                <a:spcPct val="0"/>
              </a:spcBef>
              <a:defRPr/>
            </a:pPr>
            <a:endParaRPr lang="en-US" dirty="0">
              <a:latin typeface="Calibri" charset="0"/>
            </a:endParaRPr>
          </a:p>
          <a:p>
            <a:pPr eaLnBrk="1" hangingPunct="1">
              <a:spcBef>
                <a:spcPct val="0"/>
              </a:spcBef>
              <a:defRPr/>
            </a:pPr>
            <a:endParaRPr lang="en-US" dirty="0">
              <a:latin typeface="Calibri"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A4E37DDE-BE1D-4147-94E9-2DBCA4B53AE4}" type="slidenum">
              <a:rPr lang="en-US" sz="1200">
                <a:latin typeface="Calibri" charset="0"/>
              </a:rPr>
              <a:pPr eaLnBrk="1" fontAlgn="base" hangingPunct="1">
                <a:spcBef>
                  <a:spcPct val="0"/>
                </a:spcBef>
                <a:spcAft>
                  <a:spcPct val="0"/>
                </a:spcAft>
              </a:pPr>
              <a:t>42</a:t>
            </a:fld>
            <a:endParaRPr lang="en-US" sz="1200">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Next are thermal effects.</a:t>
            </a:r>
          </a:p>
          <a:p>
            <a:pPr eaLnBrk="1" hangingPunct="1"/>
            <a:endParaRPr lang="en-US" dirty="0">
              <a:latin typeface="Calibri" charset="0"/>
            </a:endParaRPr>
          </a:p>
          <a:p>
            <a:pPr eaLnBrk="1" hangingPunct="1"/>
            <a:r>
              <a:rPr lang="en-US" dirty="0" smtClean="0">
                <a:latin typeface="Calibri" charset="0"/>
              </a:rPr>
              <a:t>We enforce cooling in a number of ways.</a:t>
            </a:r>
          </a:p>
          <a:p>
            <a:pPr eaLnBrk="1" hangingPunct="1"/>
            <a:endParaRPr lang="en-US" dirty="0" smtClean="0">
              <a:latin typeface="Calibri" charset="0"/>
            </a:endParaRPr>
          </a:p>
          <a:p>
            <a:pPr eaLnBrk="1" hangingPunct="1"/>
            <a:r>
              <a:rPr lang="en-US" dirty="0" smtClean="0">
                <a:latin typeface="Calibri" charset="0"/>
              </a:rPr>
              <a:t>Tall</a:t>
            </a:r>
            <a:r>
              <a:rPr lang="en-US" dirty="0">
                <a:latin typeface="Calibri" charset="0"/>
              </a:rPr>
              <a:t>, thin prints would collapse if we don’t allow its small layers to cool sufficiently</a:t>
            </a:r>
            <a:r>
              <a:rPr lang="en-US" dirty="0" smtClean="0">
                <a:latin typeface="Calibri" charset="0"/>
              </a:rPr>
              <a:t>.  We slow down</a:t>
            </a:r>
            <a:r>
              <a:rPr lang="en-US" baseline="0" dirty="0" smtClean="0">
                <a:latin typeface="Calibri" charset="0"/>
              </a:rPr>
              <a:t> the printing of small layers to allow them </a:t>
            </a:r>
            <a:r>
              <a:rPr lang="en-US" baseline="0" smtClean="0">
                <a:latin typeface="Calibri" charset="0"/>
              </a:rPr>
              <a:t>to cool (within </a:t>
            </a:r>
            <a:r>
              <a:rPr lang="en-US" dirty="0" smtClean="0">
                <a:latin typeface="Calibri" charset="0"/>
              </a:rPr>
              <a:t>some </a:t>
            </a:r>
            <a:r>
              <a:rPr lang="en-US" dirty="0">
                <a:latin typeface="Calibri" charset="0"/>
              </a:rPr>
              <a:t>minimum amount </a:t>
            </a:r>
            <a:r>
              <a:rPr lang="en-US">
                <a:latin typeface="Calibri" charset="0"/>
              </a:rPr>
              <a:t>of </a:t>
            </a:r>
            <a:r>
              <a:rPr lang="en-US" smtClean="0">
                <a:latin typeface="Calibri" charset="0"/>
              </a:rPr>
              <a:t>time).</a:t>
            </a:r>
            <a:endParaRPr lang="en-US" dirty="0">
              <a:latin typeface="Calibri" charset="0"/>
            </a:endParaRPr>
          </a:p>
          <a:p>
            <a:pPr eaLnBrk="1" hangingPunct="1"/>
            <a:endParaRPr lang="en-US" dirty="0" smtClean="0">
              <a:latin typeface="Calibri" charset="0"/>
            </a:endParaRPr>
          </a:p>
          <a:p>
            <a:pPr eaLnBrk="1" hangingPunct="1"/>
            <a:r>
              <a:rPr lang="en-US" dirty="0" smtClean="0">
                <a:latin typeface="Calibri" charset="0"/>
              </a:rPr>
              <a:t>Our extruders also have a fan attached which we use for active cooling.  </a:t>
            </a:r>
            <a:endParaRPr lang="en-US" dirty="0">
              <a:latin typeface="Calibri" charset="0"/>
            </a:endParaRPr>
          </a:p>
          <a:p>
            <a:pPr eaLnBrk="1" hangingPunct="1"/>
            <a:r>
              <a:rPr lang="en-US" dirty="0">
                <a:latin typeface="Calibri" charset="0"/>
              </a:rPr>
              <a:t>Fan usage: the fan is on most of the time, but off during travel moves, and runs at higher speeds during 1st layer.</a:t>
            </a:r>
          </a:p>
          <a:p>
            <a:pPr eaLnBrk="1" hangingPunct="1"/>
            <a:endParaRPr lang="en-US" dirty="0">
              <a:latin typeface="Calibri" charset="0"/>
            </a:endParaRPr>
          </a:p>
          <a:p>
            <a:pPr eaLnBrk="1" hangingPunct="1"/>
            <a:r>
              <a:rPr lang="en-US" dirty="0">
                <a:latin typeface="Calibri" charset="0"/>
              </a:rPr>
              <a:t>Heated chamber only on the Z18 and a heated build plate on the Rep2x. Heated chamber is meant to reduce warping during printing. Heating is used sparingly, mostly adjusted settings for better rafts and reduce stringing.</a:t>
            </a:r>
          </a:p>
          <a:p>
            <a:pPr eaLnBrk="1" hangingPunct="1"/>
            <a:endParaRPr lang="en-US" dirty="0">
              <a:latin typeface="Calibri" charset="0"/>
            </a:endParaRPr>
          </a:p>
          <a:p>
            <a:pPr eaLnBrk="1" hangingPunct="1"/>
            <a:endParaRPr lang="en-US" dirty="0">
              <a:latin typeface="Calibri" charset="0"/>
            </a:endParaRPr>
          </a:p>
          <a:p>
            <a:pPr eaLnBrk="1" hangingPunct="1"/>
            <a:r>
              <a:rPr lang="en-US" dirty="0">
                <a:latin typeface="Calibri" charset="0"/>
              </a:rPr>
              <a:t>References:</a:t>
            </a:r>
          </a:p>
          <a:p>
            <a:pPr eaLnBrk="1" hangingPunct="1"/>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/17-MakerBot_Slicer_settings:_Fan_controls</a:t>
            </a:r>
          </a:p>
          <a:p>
            <a:pPr eaLnBrk="1" hangingPunct="1"/>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62FF870C-BFCF-8248-90FE-58E37ABD5F60}"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Thermal expansion inside nozzle - heat creeps up plastic inside the nozzle.  This can cause:</a:t>
            </a:r>
          </a:p>
          <a:p>
            <a:pPr marL="171450" indent="-171450">
              <a:buFontTx/>
              <a:buChar char="-"/>
              <a:defRPr/>
            </a:pPr>
            <a:r>
              <a:rPr lang="en-US" dirty="0" smtClean="0"/>
              <a:t>Melted</a:t>
            </a:r>
            <a:r>
              <a:rPr lang="en-US" baseline="0" dirty="0" smtClean="0"/>
              <a:t> plastic to leak out of the nozzle even when we’re not extruding.</a:t>
            </a:r>
            <a:endParaRPr lang="en-US" dirty="0" smtClean="0"/>
          </a:p>
          <a:p>
            <a:pPr marL="171450" indent="-171450">
              <a:buFontTx/>
              <a:buChar char="-"/>
              <a:defRPr/>
            </a:pPr>
            <a:r>
              <a:rPr lang="en-US" dirty="0" err="1" smtClean="0"/>
              <a:t>Blobbiness</a:t>
            </a:r>
            <a:r>
              <a:rPr lang="en-US" dirty="0" smtClean="0"/>
              <a:t> can occur as the volume of melted plastic is pushed out</a:t>
            </a:r>
          </a:p>
          <a:p>
            <a:pPr>
              <a:defRPr/>
            </a:pPr>
            <a:endParaRPr lang="en-US" dirty="0" smtClean="0"/>
          </a:p>
          <a:p>
            <a:pPr>
              <a:defRPr/>
            </a:pPr>
            <a:r>
              <a:rPr lang="en-US" dirty="0" smtClean="0"/>
              <a:t>Explain</a:t>
            </a:r>
            <a:r>
              <a:rPr lang="en-US" baseline="0" dirty="0" smtClean="0"/>
              <a:t> stringing here – thin, plastic strand connecting different parts of a print on the same layer. Stringing occurs between when we stop extruding and when we start extruding again.</a:t>
            </a:r>
            <a:endParaRPr lang="en-US" dirty="0" smtClean="0"/>
          </a:p>
          <a:p>
            <a:pPr>
              <a:defRPr/>
            </a:pPr>
            <a:endParaRPr lang="en-US" dirty="0" smtClean="0"/>
          </a:p>
          <a:p>
            <a:pPr>
              <a:defRPr/>
            </a:pPr>
            <a:r>
              <a:rPr lang="en-US" dirty="0" smtClean="0"/>
              <a:t>To mitigate these problems:</a:t>
            </a:r>
          </a:p>
          <a:p>
            <a:pPr>
              <a:defRPr/>
            </a:pPr>
            <a:endParaRPr lang="en-US" dirty="0" smtClean="0"/>
          </a:p>
          <a:p>
            <a:pPr>
              <a:defRPr/>
            </a:pPr>
            <a:endParaRPr lang="en-US" dirty="0" smtClean="0"/>
          </a:p>
          <a:p>
            <a:pPr>
              <a:defRPr/>
            </a:pPr>
            <a:endParaRPr lang="en-US" dirty="0" smtClean="0"/>
          </a:p>
        </p:txBody>
      </p:sp>
      <p:sp>
        <p:nvSpPr>
          <p:cNvPr id="4" name="Slide Number Placeholder 3"/>
          <p:cNvSpPr>
            <a:spLocks noGrp="1"/>
          </p:cNvSpPr>
          <p:nvPr>
            <p:ph type="sldNum" sz="quarter" idx="5"/>
          </p:nvPr>
        </p:nvSpPr>
        <p:spPr/>
        <p:txBody>
          <a:bodyPr/>
          <a:lstStyle/>
          <a:p>
            <a:pPr>
              <a:defRPr/>
            </a:pPr>
            <a:fld id="{C69A31F6-743B-804B-BA47-C61F684C414C}"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First and foremost,</a:t>
            </a:r>
            <a:r>
              <a:rPr lang="en-US" baseline="0" dirty="0" smtClean="0">
                <a:latin typeface="Calibri" charset="0"/>
              </a:rPr>
              <a:t> retracting the filament at the end of an extrusion will reduce stringing.</a:t>
            </a:r>
            <a:endParaRPr lang="en-US" dirty="0" smtClean="0">
              <a:latin typeface="Calibri" charset="0"/>
            </a:endParaRPr>
          </a:p>
          <a:p>
            <a:endParaRPr lang="en-US" dirty="0" smtClean="0">
              <a:latin typeface="Calibri" charset="0"/>
            </a:endParaRPr>
          </a:p>
          <a:p>
            <a:r>
              <a:rPr lang="en-US" dirty="0" smtClean="0">
                <a:latin typeface="Calibri" charset="0"/>
              </a:rPr>
              <a:t>Stringing </a:t>
            </a:r>
            <a:r>
              <a:rPr lang="en-US" dirty="0">
                <a:latin typeface="Calibri" charset="0"/>
              </a:rPr>
              <a:t>can be reduced by tuning </a:t>
            </a:r>
            <a:r>
              <a:rPr lang="en-US" dirty="0" smtClean="0">
                <a:latin typeface="Calibri" charset="0"/>
              </a:rPr>
              <a:t>the temperature </a:t>
            </a:r>
            <a:r>
              <a:rPr lang="en-US" dirty="0">
                <a:latin typeface="Calibri" charset="0"/>
              </a:rPr>
              <a:t>for </a:t>
            </a:r>
            <a:r>
              <a:rPr lang="en-US" dirty="0" smtClean="0">
                <a:latin typeface="Calibri" charset="0"/>
              </a:rPr>
              <a:t>printers</a:t>
            </a:r>
            <a:r>
              <a:rPr lang="en-US" baseline="0" dirty="0" smtClean="0">
                <a:latin typeface="Calibri" charset="0"/>
              </a:rPr>
              <a:t> with a heated chamber (</a:t>
            </a:r>
            <a:r>
              <a:rPr lang="en-US" dirty="0" smtClean="0">
                <a:latin typeface="Calibri" charset="0"/>
              </a:rPr>
              <a:t>Z18s).</a:t>
            </a:r>
            <a:r>
              <a:rPr lang="en-US" baseline="0" dirty="0" smtClean="0">
                <a:latin typeface="Calibri" charset="0"/>
              </a:rPr>
              <a:t>  There will be more stringing with higher temperatures.</a:t>
            </a:r>
            <a:endParaRPr lang="en-US" dirty="0" smtClean="0">
              <a:latin typeface="Calibri" charset="0"/>
            </a:endParaRPr>
          </a:p>
          <a:p>
            <a:endParaRPr lang="en-US" dirty="0" smtClean="0">
              <a:latin typeface="Calibri" charset="0"/>
            </a:endParaRPr>
          </a:p>
          <a:p>
            <a:r>
              <a:rPr lang="en-US" dirty="0" smtClean="0">
                <a:latin typeface="Calibri" charset="0"/>
              </a:rPr>
              <a:t>During non-extruding (travel) moves, we turn off the fan (which seems to draw out the molten plastic).</a:t>
            </a:r>
          </a:p>
          <a:p>
            <a:endParaRPr lang="en-US" dirty="0" smtClean="0">
              <a:latin typeface="Calibri" charset="0"/>
            </a:endParaRPr>
          </a:p>
          <a:p>
            <a:r>
              <a:rPr lang="en-US" dirty="0" smtClean="0">
                <a:latin typeface="Calibri" charset="0"/>
              </a:rPr>
              <a:t>We can account for the</a:t>
            </a:r>
            <a:r>
              <a:rPr lang="en-US" baseline="0" dirty="0" smtClean="0">
                <a:latin typeface="Calibri" charset="0"/>
              </a:rPr>
              <a:t> molten plastic that is oozing out of the extruder. </a:t>
            </a:r>
            <a:endParaRPr lang="en-US" dirty="0">
              <a:latin typeface="Calibri" charset="0"/>
            </a:endParaRPr>
          </a:p>
          <a:p>
            <a:endParaRPr lang="en-US" dirty="0" smtClean="0">
              <a:latin typeface="Calibri" charset="0"/>
            </a:endParaRPr>
          </a:p>
          <a:p>
            <a:pPr eaLnBrk="1" hangingPunct="1">
              <a:spcBef>
                <a:spcPct val="0"/>
              </a:spcBef>
            </a:pPr>
            <a:r>
              <a:rPr lang="en-US" dirty="0" smtClean="0">
                <a:latin typeface="Calibri" charset="0"/>
              </a:rPr>
              <a:t>And finally, some Slicers reduce stringing and blobs by wiping off excess plastic. One way to do this at the end of a print path is to move the extruder back over a traveled path. Simplify 3D does this. We effectively wipe off excess plastic for dual extrusion</a:t>
            </a:r>
            <a:r>
              <a:rPr lang="en-US" baseline="0" dirty="0" smtClean="0">
                <a:latin typeface="Calibri" charset="0"/>
              </a:rPr>
              <a:t> using Extrusion Guards which I’ll describe later.</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Let me describe</a:t>
            </a:r>
            <a:r>
              <a:rPr lang="en-US" baseline="0" dirty="0" smtClean="0">
                <a:latin typeface="Calibri" charset="0"/>
              </a:rPr>
              <a:t> a few of these solutions in a little more detail.</a:t>
            </a:r>
            <a:endParaRPr lang="en-US" dirty="0" smtClean="0">
              <a:latin typeface="Calibri" charset="0"/>
            </a:endParaRPr>
          </a:p>
          <a:p>
            <a:endParaRPr lang="en-US" dirty="0" smtClean="0">
              <a:latin typeface="Calibri" charset="0"/>
            </a:endParaRPr>
          </a:p>
          <a:p>
            <a:r>
              <a:rPr lang="en-US" dirty="0" smtClean="0">
                <a:latin typeface="Calibri" charset="0"/>
              </a:rPr>
              <a:t>------------------------------------------------------</a:t>
            </a:r>
          </a:p>
          <a:p>
            <a:endParaRPr lang="en-US" dirty="0">
              <a:latin typeface="Calibri" charset="0"/>
            </a:endParaRPr>
          </a:p>
          <a:p>
            <a:r>
              <a:rPr lang="en-US" dirty="0" smtClean="0">
                <a:latin typeface="Calibri" charset="0"/>
              </a:rPr>
              <a:t>Turning </a:t>
            </a:r>
            <a:r>
              <a:rPr lang="en-US" dirty="0">
                <a:latin typeface="Calibri" charset="0"/>
              </a:rPr>
              <a:t>the fan off during long travel moves reduces stringing. Fan modulation is a way to avoid turning the fan on and off for EVERY travel move. </a:t>
            </a:r>
          </a:p>
          <a:p>
            <a:endParaRPr lang="en-US" dirty="0">
              <a:latin typeface="Calibri" charset="0"/>
            </a:endParaRPr>
          </a:p>
          <a:p>
            <a:pPr eaLnBrk="1" hangingPunct="1">
              <a:spcBef>
                <a:spcPct val="0"/>
              </a:spcBef>
            </a:pPr>
            <a:endParaRPr lang="en-US" dirty="0" smtClean="0">
              <a:latin typeface="Calibri" charset="0"/>
            </a:endParaRP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References:</a:t>
            </a:r>
          </a:p>
          <a:p>
            <a:pPr eaLnBrk="1" hangingPunct="1">
              <a:spcBef>
                <a:spcPct val="0"/>
              </a:spcBef>
            </a:pPr>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/17-MakerBot_Slicer_settings:_Fan_controls</a:t>
            </a:r>
          </a:p>
          <a:p>
            <a:pPr eaLnBrk="1" hangingPunct="1">
              <a:spcBef>
                <a:spcPct val="0"/>
              </a:spcBef>
            </a:pPr>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/MakerBot_Slicer_settings:_</a:t>
            </a:r>
            <a:r>
              <a:rPr lang="en-US" dirty="0" err="1">
                <a:latin typeface="Calibri" charset="0"/>
              </a:rPr>
              <a:t>Exponential_deceleration</a:t>
            </a:r>
            <a:endParaRPr lang="en-US" dirty="0">
              <a:latin typeface="Calibri" charset="0"/>
            </a:endParaRPr>
          </a:p>
          <a:p>
            <a:pPr eaLnBrk="1" hangingPunct="1">
              <a:spcBef>
                <a:spcPct val="0"/>
              </a:spcBef>
            </a:pPr>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7D28F823-9B43-5B40-9BB1-986901D3B903}"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retract the filament by reversing the direction of the pinwheel. This draws the filament back up into the</a:t>
            </a:r>
            <a:r>
              <a:rPr lang="en-US" baseline="0" dirty="0" smtClean="0"/>
              <a:t> nozzle head.  </a:t>
            </a:r>
          </a:p>
          <a:p>
            <a:endParaRPr lang="en-US" baseline="0" dirty="0" smtClean="0"/>
          </a:p>
          <a:p>
            <a:r>
              <a:rPr lang="en-US" baseline="0" dirty="0" smtClean="0"/>
              <a:t>Retractions effectively attempt to cut of the molten plastic filament. </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46</a:t>
            </a:fld>
            <a:endParaRPr lang="en-US"/>
          </a:p>
        </p:txBody>
      </p:sp>
    </p:spTree>
    <p:extLst>
      <p:ext uri="{BB962C8B-B14F-4D97-AF65-F5344CB8AC3E}">
        <p14:creationId xmlns:p14="http://schemas.microsoft.com/office/powerpoint/2010/main" val="37827441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other words, when</a:t>
            </a:r>
            <a:r>
              <a:rPr lang="en-US" baseline="0" dirty="0" smtClean="0"/>
              <a:t> we turn start turning the pinwheel in the forward direction again, a clog might occur because some of the filament that was pull up into the nozzle head may have cooled making it difficult to push out again.</a:t>
            </a:r>
          </a:p>
          <a:p>
            <a:endParaRPr lang="en-US" baseline="0" dirty="0" smtClean="0"/>
          </a:p>
          <a:p>
            <a:r>
              <a:rPr lang="en-US" baseline="0" dirty="0" smtClean="0"/>
              <a:t>Retractions are time consuming, leading to longer print times.  Reducing the number of retractions is one of the main ways to reduce print time overall.</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47</a:t>
            </a:fld>
            <a:endParaRPr lang="en-US"/>
          </a:p>
        </p:txBody>
      </p:sp>
    </p:spTree>
    <p:extLst>
      <p:ext uri="{BB962C8B-B14F-4D97-AF65-F5344CB8AC3E}">
        <p14:creationId xmlns:p14="http://schemas.microsoft.com/office/powerpoint/2010/main" val="2789174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Basic idea of exponential deceleration is to shut off the flow </a:t>
            </a:r>
            <a:r>
              <a:rPr lang="en-US" dirty="0" smtClean="0">
                <a:latin typeface="Calibri" charset="0"/>
              </a:rPr>
              <a:t>of plastic early</a:t>
            </a:r>
            <a:r>
              <a:rPr lang="en-US" dirty="0">
                <a:latin typeface="Calibri" charset="0"/>
              </a:rPr>
              <a:t>, and decelerate while continuing to ooze plastic at the end of a path, thereby reducing stringing. </a:t>
            </a:r>
            <a:endParaRPr lang="en-US" dirty="0" smtClean="0">
              <a:latin typeface="Calibri" charset="0"/>
            </a:endParaRP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This image is a profile</a:t>
            </a:r>
            <a:r>
              <a:rPr lang="en-US" baseline="0" dirty="0" smtClean="0">
                <a:latin typeface="Calibri" charset="0"/>
              </a:rPr>
              <a:t> of the oozing or leaking plastic and shows an exponential decay.</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From </a:t>
            </a:r>
            <a:r>
              <a:rPr lang="en-US" dirty="0" err="1">
                <a:latin typeface="Calibri" charset="0"/>
              </a:rPr>
              <a:t>Makerbot</a:t>
            </a:r>
            <a:r>
              <a:rPr lang="en-US" dirty="0">
                <a:latin typeface="Calibri" charset="0"/>
              </a:rPr>
              <a:t> Support pages:</a:t>
            </a:r>
          </a:p>
          <a:p>
            <a:pPr eaLnBrk="1" hangingPunct="1">
              <a:spcBef>
                <a:spcPct val="0"/>
              </a:spcBef>
            </a:pPr>
            <a:r>
              <a:rPr lang="en-US" dirty="0">
                <a:latin typeface="Calibri" charset="0"/>
              </a:rPr>
              <a:t>“Melted plastic is a liquid, so when your extruder stops extruding, plastic will continue to ooze out of the nozzle for a short time at a decreasing rate. Exponential deceleration allows you to use that oozing plastic. First, it stops extrusion a little bit early, so that it can use the ooze to finish the line of extrusion. Then it slowly decelerates the extruder to correspond with the decreasing flow of plastic, so that extrusion width remains consistent.”</a:t>
            </a:r>
          </a:p>
          <a:p>
            <a:pPr eaLnBrk="1" hangingPunct="1">
              <a:spcBef>
                <a:spcPct val="0"/>
              </a:spcBef>
            </a:pPr>
            <a:endParaRPr lang="en-US" dirty="0">
              <a:latin typeface="Calibri" charset="0"/>
            </a:endParaRPr>
          </a:p>
          <a:p>
            <a:pPr eaLnBrk="1" hangingPunct="1">
              <a:spcBef>
                <a:spcPct val="0"/>
              </a:spcBef>
            </a:pPr>
            <a:r>
              <a:rPr lang="en-US" dirty="0">
                <a:latin typeface="Calibri" charset="0"/>
              </a:rPr>
              <a:t>We profiled the trail of oozing plastic to determine the rate of deceleration.</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References:</a:t>
            </a:r>
          </a:p>
          <a:p>
            <a:pPr eaLnBrk="1" hangingPunct="1">
              <a:spcBef>
                <a:spcPct val="0"/>
              </a:spcBef>
            </a:pPr>
            <a:r>
              <a:rPr lang="en-US" dirty="0">
                <a:latin typeface="Calibri" charset="0"/>
              </a:rPr>
              <a:t>https://</a:t>
            </a:r>
            <a:r>
              <a:rPr lang="en-US" dirty="0" err="1">
                <a:latin typeface="Calibri" charset="0"/>
              </a:rPr>
              <a:t>www.makerbot.com</a:t>
            </a:r>
            <a:r>
              <a:rPr lang="en-US" dirty="0">
                <a:latin typeface="Calibri" charset="0"/>
              </a:rPr>
              <a:t>/support/new/04_Desktop/</a:t>
            </a:r>
            <a:r>
              <a:rPr lang="en-US" dirty="0" err="1">
                <a:latin typeface="Calibri" charset="0"/>
              </a:rPr>
              <a:t>Knowledge_Base</a:t>
            </a:r>
            <a:r>
              <a:rPr lang="en-US" dirty="0">
                <a:latin typeface="Calibri" charset="0"/>
              </a:rPr>
              <a:t>/</a:t>
            </a:r>
            <a:r>
              <a:rPr lang="en-US" dirty="0" err="1">
                <a:latin typeface="Calibri" charset="0"/>
              </a:rPr>
              <a:t>Using_Custom_Slicing_Profiles</a:t>
            </a:r>
            <a:r>
              <a:rPr lang="en-US" dirty="0">
                <a:latin typeface="Calibri" charset="0"/>
              </a:rPr>
              <a:t>/MakerBot_Slicer_settings:_</a:t>
            </a:r>
            <a:r>
              <a:rPr lang="en-US" dirty="0" err="1">
                <a:latin typeface="Calibri" charset="0"/>
              </a:rPr>
              <a:t>Exponential_deceleration</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644F7437-C227-124C-BA4F-09C42476B537}" type="slidenum">
              <a:rPr lang="en-US" sz="1200">
                <a:latin typeface="Calibri" charset="0"/>
              </a:rPr>
              <a:pPr eaLnBrk="1" fontAlgn="base" hangingPunct="1">
                <a:spcBef>
                  <a:spcPct val="0"/>
                </a:spcBef>
                <a:spcAft>
                  <a:spcPct val="0"/>
                </a:spcAft>
              </a:pPr>
              <a:t>48</a:t>
            </a:fld>
            <a:endParaRPr lang="en-US" sz="1200">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A problem with Dual extrusion is that when one of the extruders is idle, it will continue to melt and ooze plastic.</a:t>
            </a:r>
          </a:p>
          <a:p>
            <a:pPr eaLnBrk="1" hangingPunct="1">
              <a:spcBef>
                <a:spcPct val="0"/>
              </a:spcBef>
            </a:pPr>
            <a:endParaRPr lang="en-US" dirty="0">
              <a:latin typeface="Calibri" charset="0"/>
            </a:endParaRPr>
          </a:p>
          <a:p>
            <a:pPr eaLnBrk="1" hangingPunct="1">
              <a:spcBef>
                <a:spcPct val="0"/>
              </a:spcBef>
            </a:pPr>
            <a:r>
              <a:rPr lang="en-US" dirty="0">
                <a:latin typeface="Calibri" charset="0"/>
              </a:rPr>
              <a:t>The solution to this is what we call Extrusion Guards. Before an idle nozzle Is used to print the object, we use it to print a layer of the purge wall. Doing so expunges any blobs that have formed within the idle </a:t>
            </a:r>
            <a:r>
              <a:rPr lang="en-US" dirty="0" smtClean="0">
                <a:latin typeface="Calibri" charset="0"/>
              </a:rPr>
              <a:t>extruder</a:t>
            </a:r>
            <a:r>
              <a:rPr lang="en-US" baseline="0" dirty="0" smtClean="0">
                <a:latin typeface="Calibri" charset="0"/>
              </a:rPr>
              <a:t> and effectively wipes off excess plastic.</a:t>
            </a: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Extrusion Guards are printed in zigzag pattern to prevent collapse. The walls are located at the bounding box of the meshes, as opposed to following the surface, for faster print times.</a:t>
            </a:r>
          </a:p>
          <a:p>
            <a:pPr eaLnBrk="1" hangingPunct="1">
              <a:spcBef>
                <a:spcPct val="0"/>
              </a:spcBef>
            </a:pPr>
            <a:endParaRPr lang="en-US" dirty="0">
              <a:latin typeface="Calibri" charset="0"/>
            </a:endParaRPr>
          </a:p>
          <a:p>
            <a:pPr eaLnBrk="1" hangingPunct="1">
              <a:spcBef>
                <a:spcPct val="0"/>
              </a:spcBef>
            </a:pPr>
            <a:endParaRPr lang="en-US" dirty="0">
              <a:latin typeface="Calibri" charset="0"/>
            </a:endParaRPr>
          </a:p>
          <a:p>
            <a:pPr eaLnBrk="1" hangingPunct="1">
              <a:spcBef>
                <a:spcPct val="0"/>
              </a:spcBef>
            </a:pPr>
            <a:r>
              <a:rPr lang="en-US" dirty="0">
                <a:latin typeface="Calibri" charset="0"/>
              </a:rPr>
              <a:t>Attributions:</a:t>
            </a:r>
          </a:p>
          <a:p>
            <a:pPr eaLnBrk="1" hangingPunct="1">
              <a:spcBef>
                <a:spcPct val="0"/>
              </a:spcBef>
            </a:pPr>
            <a:r>
              <a:rPr lang="en-US" dirty="0">
                <a:latin typeface="Calibri" charset="0"/>
              </a:rPr>
              <a:t>http://</a:t>
            </a:r>
            <a:r>
              <a:rPr lang="en-US" dirty="0" err="1">
                <a:latin typeface="Calibri" charset="0"/>
              </a:rPr>
              <a:t>www.thingiverse.com</a:t>
            </a:r>
            <a:r>
              <a:rPr lang="en-US" dirty="0">
                <a:latin typeface="Calibri" charset="0"/>
              </a:rPr>
              <a:t>/thing:16343</a:t>
            </a:r>
          </a:p>
          <a:p>
            <a:pPr eaLnBrk="1" hangingPunct="1">
              <a:spcBef>
                <a:spcPct val="0"/>
              </a:spcBef>
            </a:pPr>
            <a:r>
              <a:rPr lang="en-US" dirty="0">
                <a:latin typeface="Calibri" charset="0"/>
              </a:rPr>
              <a:t>http://</a:t>
            </a:r>
            <a:r>
              <a:rPr lang="en-US" dirty="0" err="1">
                <a:latin typeface="Calibri" charset="0"/>
              </a:rPr>
              <a:t>www.thingiverse.com</a:t>
            </a:r>
            <a:r>
              <a:rPr lang="en-US" dirty="0">
                <a:latin typeface="Calibri" charset="0"/>
              </a:rPr>
              <a:t>/tbuser/about</a:t>
            </a:r>
          </a:p>
          <a:p>
            <a:pPr eaLnBrk="1" hangingPunct="1">
              <a:spcBef>
                <a:spcPct val="0"/>
              </a:spcBef>
            </a:pPr>
            <a:r>
              <a:rPr lang="en-US" dirty="0">
                <a:latin typeface="Calibri" charset="0"/>
              </a:rPr>
              <a:t>http://</a:t>
            </a:r>
            <a:r>
              <a:rPr lang="en-US" dirty="0" err="1">
                <a:latin typeface="Calibri" charset="0"/>
              </a:rPr>
              <a:t>creativecommons.org</a:t>
            </a:r>
            <a:r>
              <a:rPr lang="en-US" dirty="0">
                <a:latin typeface="Calibri" charset="0"/>
              </a:rPr>
              <a:t>/licenses/by-</a:t>
            </a:r>
            <a:r>
              <a:rPr lang="en-US" dirty="0" err="1">
                <a:latin typeface="Calibri" charset="0"/>
              </a:rPr>
              <a:t>sa</a:t>
            </a:r>
            <a:r>
              <a:rPr lang="en-US" dirty="0">
                <a:latin typeface="Calibri" charset="0"/>
              </a:rPr>
              <a:t>/3.0/</a:t>
            </a:r>
          </a:p>
          <a:p>
            <a:pPr eaLnBrk="1" hangingPunct="1">
              <a:spcBef>
                <a:spcPct val="0"/>
              </a:spcBef>
            </a:pPr>
            <a:endParaRPr lang="en-US" dirty="0">
              <a:latin typeface="Calibri" charset="0"/>
            </a:endParaRPr>
          </a:p>
          <a:p>
            <a:pPr eaLnBrk="1" hangingPunct="1">
              <a:spcBef>
                <a:spcPct val="0"/>
              </a:spcBef>
            </a:pPr>
            <a:r>
              <a:rPr lang="en-US" dirty="0">
                <a:latin typeface="Calibri" charset="0"/>
              </a:rPr>
              <a:t>http://</a:t>
            </a:r>
            <a:r>
              <a:rPr lang="en-US" dirty="0" err="1">
                <a:latin typeface="Calibri" charset="0"/>
              </a:rPr>
              <a:t>www.thingiverse.com</a:t>
            </a:r>
            <a:r>
              <a:rPr lang="en-US" dirty="0">
                <a:latin typeface="Calibri" charset="0"/>
              </a:rPr>
              <a:t>/thing:21773</a:t>
            </a:r>
          </a:p>
          <a:p>
            <a:pPr eaLnBrk="1" hangingPunct="1">
              <a:spcBef>
                <a:spcPct val="0"/>
              </a:spcBef>
            </a:pPr>
            <a:r>
              <a:rPr lang="en-US" dirty="0">
                <a:latin typeface="Calibri" charset="0"/>
              </a:rPr>
              <a:t>http://</a:t>
            </a:r>
            <a:r>
              <a:rPr lang="en-US" dirty="0" err="1">
                <a:latin typeface="Calibri" charset="0"/>
              </a:rPr>
              <a:t>www.thingiverse.com</a:t>
            </a:r>
            <a:r>
              <a:rPr lang="en-US" dirty="0">
                <a:latin typeface="Calibri" charset="0"/>
              </a:rPr>
              <a:t>/CocoNut/about</a:t>
            </a:r>
          </a:p>
          <a:p>
            <a:pPr eaLnBrk="1" hangingPunct="1">
              <a:spcBef>
                <a:spcPct val="0"/>
              </a:spcBef>
            </a:pPr>
            <a:r>
              <a:rPr lang="en-US" dirty="0">
                <a:latin typeface="Calibri" charset="0"/>
              </a:rPr>
              <a:t>http://</a:t>
            </a:r>
            <a:r>
              <a:rPr lang="en-US" dirty="0" err="1">
                <a:latin typeface="Calibri" charset="0"/>
              </a:rPr>
              <a:t>creativecommons.org</a:t>
            </a:r>
            <a:r>
              <a:rPr lang="en-US" dirty="0">
                <a:latin typeface="Calibri" charset="0"/>
              </a:rPr>
              <a:t>/licenses/by-</a:t>
            </a:r>
            <a:r>
              <a:rPr lang="en-US" dirty="0" err="1">
                <a:latin typeface="Calibri" charset="0"/>
              </a:rPr>
              <a:t>sa</a:t>
            </a:r>
            <a:r>
              <a:rPr lang="en-US" dirty="0">
                <a:latin typeface="Calibri" charset="0"/>
              </a:rPr>
              <a:t>/3.0/</a:t>
            </a:r>
          </a:p>
        </p:txBody>
      </p:sp>
      <p:sp>
        <p:nvSpPr>
          <p:cNvPr id="665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fontAlgn="base" hangingPunct="1">
              <a:spcBef>
                <a:spcPct val="0"/>
              </a:spcBef>
              <a:spcAft>
                <a:spcPct val="0"/>
              </a:spcAft>
            </a:pPr>
            <a:fld id="{89059A61-B578-A24D-B980-8A7A47D940D4}" type="slidenum">
              <a:rPr lang="en-US" sz="1200">
                <a:latin typeface="Calibri" charset="0"/>
              </a:rPr>
              <a:pPr eaLnBrk="1" fontAlgn="base" hangingPunct="1">
                <a:spcBef>
                  <a:spcPct val="0"/>
                </a:spcBef>
                <a:spcAft>
                  <a:spcPct val="0"/>
                </a:spcAft>
              </a:pPr>
              <a:t>49</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For re-creating fossils</a:t>
            </a:r>
            <a:r>
              <a:rPr lang="en-US" sz="1200" kern="1200" baseline="0" dirty="0" smtClean="0">
                <a:solidFill>
                  <a:schemeClr val="tx1"/>
                </a:solidFill>
                <a:effectLst/>
                <a:latin typeface="+mn-lt"/>
                <a:ea typeface="ＭＳ Ｐゴシック" charset="0"/>
                <a:cs typeface="ＭＳ Ｐゴシック" charset="0"/>
              </a:rPr>
              <a:t> and archiving existing delicate </a:t>
            </a:r>
            <a:r>
              <a:rPr lang="en-US" sz="1200" kern="1200" baseline="0" dirty="0" smtClean="0">
                <a:solidFill>
                  <a:schemeClr val="tx1"/>
                </a:solidFill>
                <a:effectLst/>
                <a:latin typeface="+mn-lt"/>
                <a:ea typeface="ＭＳ Ｐゴシック" charset="0"/>
                <a:cs typeface="ＭＳ Ｐゴシック" charset="0"/>
              </a:rPr>
              <a:t>fossils.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0"/>
                <a:cs typeface="ＭＳ Ｐゴシック" charset="0"/>
              </a:rPr>
              <a:t>In the classroom, be able to print a fossil that you find online and really be able to physically manipulate it.</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5</a:t>
            </a:fld>
            <a:endParaRPr lang="en-US"/>
          </a:p>
        </p:txBody>
      </p:sp>
    </p:spTree>
    <p:extLst>
      <p:ext uri="{BB962C8B-B14F-4D97-AF65-F5344CB8AC3E}">
        <p14:creationId xmlns:p14="http://schemas.microsoft.com/office/powerpoint/2010/main" val="1966193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As for blobbing, it’s harder to predict and control. So for dual extrusion, use the Extrusion Guards, but for single material</a:t>
            </a:r>
            <a:r>
              <a:rPr lang="en-US" baseline="0" dirty="0" smtClean="0">
                <a:latin typeface="Calibri" charset="0"/>
              </a:rPr>
              <a:t> prints, just don’t stop printing because blobbing is most likely to occur when you start printing again after a stop.</a:t>
            </a:r>
            <a:endParaRPr lang="en-US" dirty="0">
              <a:latin typeface="Calibri" charset="0"/>
            </a:endParaRPr>
          </a:p>
          <a:p>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72BD25DF-AE99-F943-A103-C19EF1E89D77}" type="slidenum">
              <a:rPr lang="en-US" smtClean="0"/>
              <a:pPr>
                <a:defRPr/>
              </a:pPr>
              <a:t>50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This is</a:t>
            </a:r>
            <a:r>
              <a:rPr lang="en-US" sz="1200" kern="1200" baseline="0" dirty="0" smtClean="0">
                <a:solidFill>
                  <a:schemeClr val="tx1"/>
                </a:solidFill>
                <a:effectLst/>
                <a:latin typeface="+mn-lt"/>
                <a:ea typeface="ＭＳ Ｐゴシック" charset="0"/>
                <a:cs typeface="ＭＳ Ｐゴシック" charset="0"/>
              </a:rPr>
              <a:t> particularly relevant to medical applications</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6</a:t>
            </a:fld>
            <a:endParaRPr lang="en-US"/>
          </a:p>
        </p:txBody>
      </p:sp>
    </p:spTree>
    <p:extLst>
      <p:ext uri="{BB962C8B-B14F-4D97-AF65-F5344CB8AC3E}">
        <p14:creationId xmlns:p14="http://schemas.microsoft.com/office/powerpoint/2010/main" val="1966193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type of 3d printing that we are covering in this course</a:t>
            </a:r>
            <a:r>
              <a:rPr lang="en-US" baseline="0" dirty="0" smtClean="0"/>
              <a:t> is Fused Deposition Modeling (FDM) wherein plastic filament is melted and </a:t>
            </a:r>
            <a:r>
              <a:rPr lang="en-US" baseline="0" dirty="0" err="1" smtClean="0"/>
              <a:t>layed</a:t>
            </a:r>
            <a:r>
              <a:rPr lang="en-US" baseline="0" dirty="0" smtClean="0"/>
              <a:t> down in a layer-by-layer fashion to build up a 3D object.</a:t>
            </a:r>
            <a:endParaRPr lang="en-US" dirty="0" smtClean="0"/>
          </a:p>
          <a:p>
            <a:endParaRPr lang="en-US" dirty="0" smtClean="0"/>
          </a:p>
          <a:p>
            <a:r>
              <a:rPr lang="en-US" dirty="0" smtClean="0"/>
              <a:t>We </a:t>
            </a:r>
            <a:r>
              <a:rPr lang="en-US" dirty="0" smtClean="0"/>
              <a:t>start with a 3D digital</a:t>
            </a:r>
            <a:r>
              <a:rPr lang="en-US" baseline="0" dirty="0" smtClean="0"/>
              <a:t> model. This is a model of the NYC skyline in our print preparation software, MBD, formerly known as </a:t>
            </a:r>
            <a:r>
              <a:rPr lang="en-US" baseline="0" dirty="0" err="1" smtClean="0"/>
              <a:t>Makerware</a:t>
            </a:r>
            <a:endParaRPr lang="en-US" baseline="0" dirty="0" smtClean="0"/>
          </a:p>
          <a:p>
            <a:endParaRPr lang="en-US" baseline="0" dirty="0" smtClean="0"/>
          </a:p>
          <a:p>
            <a:r>
              <a:rPr lang="en-US" baseline="0" dirty="0" smtClean="0"/>
              <a:t>http://</a:t>
            </a:r>
            <a:r>
              <a:rPr lang="en-US" baseline="0" dirty="0" err="1" smtClean="0"/>
              <a:t>www.thingiverse.com</a:t>
            </a:r>
            <a:r>
              <a:rPr lang="en-US" baseline="0" dirty="0" smtClean="0"/>
              <a:t>/thing:81848</a:t>
            </a:r>
          </a:p>
          <a:p>
            <a:r>
              <a:rPr lang="en-US" dirty="0" smtClean="0"/>
              <a:t>http://</a:t>
            </a:r>
            <a:r>
              <a:rPr lang="en-US" dirty="0" err="1" smtClean="0"/>
              <a:t>www.thingiverse.com</a:t>
            </a:r>
            <a:r>
              <a:rPr lang="en-US" dirty="0" smtClean="0"/>
              <a:t>/</a:t>
            </a:r>
            <a:r>
              <a:rPr lang="en-US" dirty="0" err="1" smtClean="0"/>
              <a:t>AnthonyM</a:t>
            </a:r>
            <a:r>
              <a:rPr lang="en-US" dirty="0" smtClean="0"/>
              <a:t>/about</a:t>
            </a:r>
          </a:p>
          <a:p>
            <a:r>
              <a:rPr lang="en-US" dirty="0" smtClean="0"/>
              <a:t>http://</a:t>
            </a:r>
            <a:r>
              <a:rPr lang="en-US" dirty="0" err="1" smtClean="0"/>
              <a:t>creativecommons.org</a:t>
            </a:r>
            <a:r>
              <a:rPr lang="en-US" dirty="0" smtClean="0"/>
              <a:t>/licenses/by/3.0/</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7</a:t>
            </a:fld>
            <a:endParaRPr lang="en-US"/>
          </a:p>
        </p:txBody>
      </p:sp>
    </p:spTree>
    <p:extLst>
      <p:ext uri="{BB962C8B-B14F-4D97-AF65-F5344CB8AC3E}">
        <p14:creationId xmlns:p14="http://schemas.microsoft.com/office/powerpoint/2010/main" val="381693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generate a </a:t>
            </a:r>
            <a:r>
              <a:rPr lang="en-US" dirty="0" err="1" smtClean="0"/>
              <a:t>toolpath</a:t>
            </a:r>
            <a:r>
              <a:rPr lang="en-US" dirty="0" smtClean="0"/>
              <a:t> that tells the printer where to deposit</a:t>
            </a:r>
            <a:r>
              <a:rPr lang="en-US" baseline="0" dirty="0" smtClean="0"/>
              <a:t> plastic filament. </a:t>
            </a:r>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8</a:t>
            </a:fld>
            <a:endParaRPr lang="en-US"/>
          </a:p>
        </p:txBody>
      </p:sp>
    </p:spTree>
    <p:extLst>
      <p:ext uri="{BB962C8B-B14F-4D97-AF65-F5344CB8AC3E}">
        <p14:creationId xmlns:p14="http://schemas.microsoft.com/office/powerpoint/2010/main" val="381693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The </a:t>
            </a:r>
            <a:r>
              <a:rPr lang="en-US" dirty="0" err="1" smtClean="0"/>
              <a:t>toolpath</a:t>
            </a:r>
            <a:r>
              <a:rPr lang="en-US" dirty="0" smtClean="0"/>
              <a:t> is then sent to the printer, which then</a:t>
            </a:r>
            <a:r>
              <a:rPr lang="en-US" baseline="0" dirty="0" smtClean="0"/>
              <a:t> builds up the 3D object in a layer-by-layer fashion as seen here. </a:t>
            </a:r>
            <a:r>
              <a:rPr lang="en-US" baseline="0" dirty="0" smtClean="0"/>
              <a:t>Again this process is called Fused </a:t>
            </a:r>
            <a:r>
              <a:rPr lang="en-US" baseline="0" dirty="0" smtClean="0"/>
              <a:t>Deposition Modeling (FDM) wherein plastic is deposited for a given layer, then the build plate on which the object sits moves down and the next layer of plastic is deposited to slowly form a 3D object.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Note how long it takes a print an object like this, approaching the volume of the Replicator.  8 </a:t>
            </a:r>
            <a:r>
              <a:rPr lang="en-US" baseline="0" dirty="0" err="1" smtClean="0"/>
              <a:t>hrs</a:t>
            </a:r>
            <a:r>
              <a:rPr lang="en-US" baseline="0" dirty="0" smtClean="0"/>
              <a:t> and 14 </a:t>
            </a:r>
            <a:r>
              <a:rPr lang="en-US" baseline="0" dirty="0" err="1" smtClean="0"/>
              <a:t>mins</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B9319E4-D441-C141-9DE8-01DA7116FB26}" type="slidenum">
              <a:rPr lang="en-US" smtClean="0"/>
              <a:pPr>
                <a:defRPr/>
              </a:pPr>
              <a:t>9</a:t>
            </a:fld>
            <a:endParaRPr lang="en-US"/>
          </a:p>
        </p:txBody>
      </p:sp>
    </p:spTree>
    <p:extLst>
      <p:ext uri="{BB962C8B-B14F-4D97-AF65-F5344CB8AC3E}">
        <p14:creationId xmlns:p14="http://schemas.microsoft.com/office/powerpoint/2010/main" val="381693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iggraph-badg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995613" y="1171575"/>
            <a:ext cx="3152775"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429000"/>
            <a:ext cx="7772400" cy="801719"/>
          </a:xfrm>
        </p:spPr>
        <p:txBody>
          <a:bodyPr anchor="b"/>
          <a:lstStyle/>
          <a:p>
            <a:r>
              <a:rPr lang="en-US" smtClean="0"/>
              <a:t>Click to edit Master title style</a:t>
            </a:r>
            <a:endParaRPr lang="en-US" dirty="0"/>
          </a:p>
        </p:txBody>
      </p:sp>
      <p:sp>
        <p:nvSpPr>
          <p:cNvPr id="3" name="Subtitle 2"/>
          <p:cNvSpPr>
            <a:spLocks noGrp="1"/>
          </p:cNvSpPr>
          <p:nvPr>
            <p:ph type="subTitle" idx="1"/>
          </p:nvPr>
        </p:nvSpPr>
        <p:spPr>
          <a:xfrm>
            <a:off x="1371600" y="4365957"/>
            <a:ext cx="6400800" cy="5521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3846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8D1B93B-5B57-C948-8833-D38F27C69FD3}" type="slidenum">
              <a:rPr lang="en-US" sz="900" smtClean="0">
                <a:cs typeface="Helvetica" charset="0"/>
              </a:rPr>
              <a:pPr>
                <a:defRPr/>
              </a:pPr>
              <a:t>‹#›</a:t>
            </a:fld>
            <a:endParaRPr lang="en-US" sz="900" smtClean="0">
              <a:cs typeface="Helvetica" charset="0"/>
            </a:endParaRPr>
          </a:p>
        </p:txBody>
      </p:sp>
    </p:spTree>
    <p:extLst>
      <p:ext uri="{BB962C8B-B14F-4D97-AF65-F5344CB8AC3E}">
        <p14:creationId xmlns:p14="http://schemas.microsoft.com/office/powerpoint/2010/main" val="15111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A79771A-F545-D94A-A643-5CD47AFEEA95}"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671660"/>
            <a:ext cx="3008313" cy="655695"/>
          </a:xfrm>
        </p:spPr>
        <p:txBody>
          <a:bodyPr anchor="t"/>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467614"/>
            <a:ext cx="5111750" cy="5928783"/>
          </a:xfrm>
        </p:spPr>
        <p:txBody>
          <a:bodyPr/>
          <a:lstStyle>
            <a:lvl1pPr>
              <a:defRPr sz="20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74838"/>
            <a:ext cx="3008313" cy="49215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4008357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FC00287-86F6-814C-9FBB-E3547797CCA8}"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708342"/>
          </a:xfrm>
        </p:spPr>
        <p:txBody>
          <a:bodyPr/>
          <a:lstStyle>
            <a:lvl1pPr marL="0" indent="0">
              <a:lnSpc>
                <a:spcPct val="8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1799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107BE58-9C61-F24E-88A7-0137C77AD19E}"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1000"/>
            <a:ext cx="274638" cy="274638"/>
            <a:chOff x="127430" y="671660"/>
            <a:chExt cx="274889" cy="274889"/>
          </a:xfrm>
        </p:grpSpPr>
        <p:sp>
          <p:nvSpPr>
            <p:cNvPr id="6" name="Oval 5"/>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65667" y="466551"/>
            <a:ext cx="8223250" cy="9510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5667" y="1838149"/>
            <a:ext cx="8083727" cy="454948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1448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590550" y="466725"/>
            <a:ext cx="7958138"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userDrawn="1"/>
        </p:nvSpPr>
        <p:spPr bwMode="auto">
          <a:xfrm rot="5400000">
            <a:off x="192088" y="6219825"/>
            <a:ext cx="3254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r">
              <a:defRPr/>
            </a:pPr>
            <a:fld id="{04263818-CBAD-6147-9D9C-FAE027BB576C}" type="slidenum">
              <a:rPr lang="en-US" sz="900" smtClean="0">
                <a:cs typeface="Helvetica" charset="0"/>
              </a:rPr>
              <a:pPr algn="r">
                <a:defRPr/>
              </a:pPr>
              <a:t>‹#›</a:t>
            </a:fld>
            <a:endParaRPr lang="en-US" sz="900" smtClean="0">
              <a:cs typeface="Helvetica" charset="0"/>
            </a:endParaRPr>
          </a:p>
        </p:txBody>
      </p:sp>
      <p:grpSp>
        <p:nvGrpSpPr>
          <p:cNvPr id="6" name="Group 9"/>
          <p:cNvGrpSpPr>
            <a:grpSpLocks/>
          </p:cNvGrpSpPr>
          <p:nvPr userDrawn="1"/>
        </p:nvGrpSpPr>
        <p:grpSpPr bwMode="auto">
          <a:xfrm rot="5400000">
            <a:off x="8362157" y="369094"/>
            <a:ext cx="274637" cy="276225"/>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1"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535333" y="479778"/>
            <a:ext cx="1014060" cy="5915446"/>
          </a:xfrm>
        </p:spPr>
        <p:txBody>
          <a:bodyPr vert="eaVert"/>
          <a:lstStyle>
            <a:lvl1pPr>
              <a:defRPr baseline="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0503" y="479778"/>
            <a:ext cx="6807247" cy="59154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681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FBF0D7EF-A35F-7C45-83C0-30F991FE139C}" type="slidenum">
              <a:rPr lang="en-US" sz="900" smtClean="0">
                <a:cs typeface="Helvetica" charset="0"/>
              </a:rPr>
              <a:pPr>
                <a:defRPr/>
              </a:pPr>
              <a:t>‹#›</a:t>
            </a:fld>
            <a:endParaRPr lang="en-US" sz="900" smtClean="0">
              <a:cs typeface="Helvetica" charset="0"/>
            </a:endParaRPr>
          </a:p>
        </p:txBody>
      </p:sp>
      <p:pic>
        <p:nvPicPr>
          <p:cNvPr id="5" name="Picture 8" descr="MB_Logo_red_tag.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62363" y="0"/>
            <a:ext cx="1828800"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3429000"/>
            <a:ext cx="7772400" cy="801719"/>
          </a:xfrm>
        </p:spPr>
        <p:txBody>
          <a:bodyPr anchor="b"/>
          <a:lstStyle/>
          <a:p>
            <a:r>
              <a:rPr lang="en-US" smtClean="0"/>
              <a:t>Click to edit Master title style</a:t>
            </a:r>
            <a:endParaRPr lang="en-US" dirty="0"/>
          </a:p>
        </p:txBody>
      </p:sp>
      <p:sp>
        <p:nvSpPr>
          <p:cNvPr id="3" name="Subtitle 2"/>
          <p:cNvSpPr>
            <a:spLocks noGrp="1"/>
          </p:cNvSpPr>
          <p:nvPr>
            <p:ph type="subTitle" idx="1"/>
          </p:nvPr>
        </p:nvSpPr>
        <p:spPr>
          <a:xfrm>
            <a:off x="1371600" y="4365957"/>
            <a:ext cx="6400800" cy="552116"/>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4751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A726DBB-A026-074E-AE1D-45728F352377}"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57095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94281C60-3247-8D40-B91F-A72F1665C57C}"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Picture Placeholder 11"/>
          <p:cNvSpPr>
            <a:spLocks noGrp="1"/>
          </p:cNvSpPr>
          <p:nvPr>
            <p:ph type="pic" sz="quarter" idx="10"/>
          </p:nvPr>
        </p:nvSpPr>
        <p:spPr>
          <a:xfrm>
            <a:off x="461588" y="469782"/>
            <a:ext cx="8220456" cy="4064588"/>
          </a:xfrm>
          <a:ln>
            <a:solidFill>
              <a:schemeClr val="tx1"/>
            </a:solidFill>
          </a:ln>
        </p:spPr>
        <p:txBody>
          <a:bodyPr rtlCol="0">
            <a:noAutofit/>
          </a:bodyPr>
          <a:lstStyle>
            <a:lvl1pPr>
              <a:defRPr baseline="0"/>
            </a:lvl1pPr>
          </a:lstStyle>
          <a:p>
            <a:pPr lvl="0"/>
            <a:r>
              <a:rPr lang="en-US" noProof="0" smtClean="0"/>
              <a:t>Drag picture to placeholder or click icon to add</a:t>
            </a:r>
            <a:endParaRPr lang="en-US" noProof="0" dirty="0"/>
          </a:p>
        </p:txBody>
      </p:sp>
      <p:sp>
        <p:nvSpPr>
          <p:cNvPr id="2" name="Title 1"/>
          <p:cNvSpPr>
            <a:spLocks noGrp="1"/>
          </p:cNvSpPr>
          <p:nvPr>
            <p:ph type="title"/>
          </p:nvPr>
        </p:nvSpPr>
        <p:spPr>
          <a:xfrm>
            <a:off x="684685" y="4760613"/>
            <a:ext cx="7772400" cy="729544"/>
          </a:xfrm>
        </p:spPr>
        <p:txBody>
          <a:bodyPr anchor="b"/>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685" y="5489229"/>
            <a:ext cx="7772400" cy="522287"/>
          </a:xfrm>
        </p:spPr>
        <p:txBody>
          <a:bodyPr/>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267551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6646F0A7-B271-364E-AE5C-24F0A8AE787E}"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1161" y="1600200"/>
            <a:ext cx="4047744" cy="4791138"/>
          </a:xfrm>
        </p:spPr>
        <p:txBody>
          <a:bodyPr/>
          <a:lstStyle>
            <a:lvl1pPr>
              <a:defRPr sz="20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773" y="1600200"/>
            <a:ext cx="4047744" cy="479113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431938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ad Title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0ABE2CBF-4CC8-3848-AB5C-F60EB658B55E}"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4175"/>
            <a:ext cx="274638" cy="274638"/>
            <a:chOff x="365346" y="380853"/>
            <a:chExt cx="274889" cy="274889"/>
          </a:xfrm>
        </p:grpSpPr>
        <p:sp>
          <p:nvSpPr>
            <p:cNvPr id="13" name="Oval 12"/>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1430338"/>
            <a:ext cx="4105655" cy="182321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3255941"/>
            <a:ext cx="4105655" cy="182321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1430338"/>
            <a:ext cx="4105655" cy="182321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5131968"/>
            <a:ext cx="8229600" cy="1252567"/>
          </a:xfrm>
        </p:spPr>
        <p:txBody>
          <a:bodyPr anchor="ctr">
            <a:noAutofit/>
          </a:bodyPr>
          <a:lstStyle>
            <a:lvl1pPr marL="228600" indent="-228600">
              <a:lnSpc>
                <a:spcPct val="80000"/>
              </a:lnSpc>
              <a:buSzPct val="25000"/>
              <a:buFont typeface="Lucida Grande"/>
              <a:buChar char=" "/>
              <a:defRPr sz="2000" baseline="0"/>
            </a:lvl1pPr>
            <a:lvl2pPr marL="514350" indent="-285750">
              <a:lnSpc>
                <a:spcPct val="80000"/>
              </a:lnSpc>
              <a:buSzPct val="25000"/>
              <a:buFont typeface="Lucida Grande"/>
              <a:buChar char=" "/>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6"/>
          <p:cNvSpPr>
            <a:spLocks noGrp="1"/>
          </p:cNvSpPr>
          <p:nvPr>
            <p:ph sz="quarter" idx="12"/>
          </p:nvPr>
        </p:nvSpPr>
        <p:spPr>
          <a:xfrm>
            <a:off x="462614" y="3255941"/>
            <a:ext cx="4105655" cy="182321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1467628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857D39D-080E-7D45-A1A6-B59763D5A087}"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1000"/>
            <a:ext cx="274638" cy="274638"/>
            <a:chOff x="127430" y="671660"/>
            <a:chExt cx="274889" cy="274889"/>
          </a:xfrm>
        </p:grpSpPr>
        <p:sp>
          <p:nvSpPr>
            <p:cNvPr id="6" name="Oval 5"/>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80000"/>
              </a:lnSpc>
              <a:defRPr/>
            </a:lvl1pPr>
            <a:lvl2pPr>
              <a:lnSpc>
                <a:spcPct val="80000"/>
              </a:lnSpc>
              <a:defRPr/>
            </a:lvl2pPr>
            <a:lvl3pPr>
              <a:lnSpc>
                <a:spcPct val="80000"/>
              </a:lnSpc>
              <a:defRPr/>
            </a:lvl3pPr>
            <a:lvl4pPr>
              <a:lnSpc>
                <a:spcPct val="80000"/>
              </a:lnSpc>
              <a:defRPr/>
            </a:lvl4pPr>
            <a:lvl5pPr>
              <a:lnSpc>
                <a:spcPct val="8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0039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Quad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22D2DF8-381A-954B-8559-30C29DF460EE}"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4175"/>
            <a:ext cx="274638" cy="274638"/>
            <a:chOff x="365346" y="380853"/>
            <a:chExt cx="274889" cy="274889"/>
          </a:xfrm>
        </p:grpSpPr>
        <p:sp>
          <p:nvSpPr>
            <p:cNvPr id="13" name="Oval 12"/>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31343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2778789"/>
            <a:ext cx="4105655" cy="231343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31343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3" name="Content Placeholder 2"/>
          <p:cNvSpPr>
            <a:spLocks noGrp="1"/>
          </p:cNvSpPr>
          <p:nvPr>
            <p:ph sz="half" idx="1"/>
          </p:nvPr>
        </p:nvSpPr>
        <p:spPr>
          <a:xfrm>
            <a:off x="457200" y="5140162"/>
            <a:ext cx="8229600" cy="1243423"/>
          </a:xfrm>
        </p:spPr>
        <p:txBody>
          <a:bodyPr anchor="ctr">
            <a:noAutofit/>
          </a:bodyPr>
          <a:lstStyle>
            <a:lvl1pPr marL="228600" indent="-228600">
              <a:lnSpc>
                <a:spcPct val="80000"/>
              </a:lnSpc>
              <a:buSzPct val="25000"/>
              <a:buFont typeface="Lucida Grande"/>
              <a:buChar char=" "/>
              <a:defRPr sz="2000" baseline="0"/>
            </a:lvl1pPr>
            <a:lvl2pPr marL="228600" indent="0">
              <a:lnSpc>
                <a:spcPct val="80000"/>
              </a:lnSpc>
              <a:buSzPct val="25000"/>
              <a:buFont typeface="Lucida Grande"/>
              <a:buNone/>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6"/>
          <p:cNvSpPr>
            <a:spLocks noGrp="1"/>
          </p:cNvSpPr>
          <p:nvPr>
            <p:ph sz="quarter" idx="12"/>
          </p:nvPr>
        </p:nvSpPr>
        <p:spPr>
          <a:xfrm>
            <a:off x="462614" y="2778789"/>
            <a:ext cx="4105655" cy="231343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19836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Quad">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FB564FE1-344D-7248-A2C2-88197FA6E0FA}"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4175"/>
            <a:ext cx="274638" cy="274638"/>
            <a:chOff x="365346" y="380853"/>
            <a:chExt cx="274889" cy="274889"/>
          </a:xfrm>
        </p:grpSpPr>
        <p:sp>
          <p:nvSpPr>
            <p:cNvPr id="12" name="Oval 11"/>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3"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967228"/>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967228"/>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11" name="Content Placeholder 6"/>
          <p:cNvSpPr>
            <a:spLocks noGrp="1"/>
          </p:cNvSpPr>
          <p:nvPr>
            <p:ph sz="quarter" idx="13"/>
          </p:nvPr>
        </p:nvSpPr>
        <p:spPr>
          <a:xfrm>
            <a:off x="4576021" y="3427872"/>
            <a:ext cx="4105655" cy="2967228"/>
          </a:xfrm>
          <a:ln>
            <a:solidFill>
              <a:schemeClr val="tx1"/>
            </a:solidFill>
          </a:ln>
        </p:spPr>
        <p:txBody>
          <a:bodyPr/>
          <a:lstStyle>
            <a:lvl1pPr>
              <a:defRPr baseline="0"/>
            </a:lvl1pPr>
          </a:lstStyle>
          <a:p>
            <a:pPr lvl="0"/>
            <a:r>
              <a:rPr lang="en-US" smtClean="0"/>
              <a:t>Click to edit Master text styles</a:t>
            </a:r>
          </a:p>
        </p:txBody>
      </p:sp>
      <p:sp>
        <p:nvSpPr>
          <p:cNvPr id="10" name="Content Placeholder 6"/>
          <p:cNvSpPr>
            <a:spLocks noGrp="1"/>
          </p:cNvSpPr>
          <p:nvPr>
            <p:ph sz="quarter" idx="12"/>
          </p:nvPr>
        </p:nvSpPr>
        <p:spPr>
          <a:xfrm>
            <a:off x="462614" y="3427872"/>
            <a:ext cx="4105655" cy="2967228"/>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3522695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70AD4A6-CFB0-634E-9175-14D0CBDFDDE8}"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4175"/>
            <a:ext cx="274638" cy="274638"/>
            <a:chOff x="365346" y="380853"/>
            <a:chExt cx="274889" cy="274889"/>
          </a:xfrm>
        </p:grpSpPr>
        <p:sp>
          <p:nvSpPr>
            <p:cNvPr id="9" name="Oval 8"/>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0"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539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394" y="2174875"/>
            <a:ext cx="4040188"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8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831" y="2174875"/>
            <a:ext cx="4041775"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50977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1216375-E1A0-1046-B93C-8960B9D50413}" type="slidenum">
              <a:rPr lang="en-US" sz="900" smtClean="0">
                <a:cs typeface="Helvetica" charset="0"/>
              </a:rPr>
              <a:pPr>
                <a:defRPr/>
              </a:pPr>
              <a:t>‹#›</a:t>
            </a:fld>
            <a:endParaRPr lang="en-US" sz="900" smtClean="0">
              <a:cs typeface="Helvetica" charset="0"/>
            </a:endParaRPr>
          </a:p>
        </p:txBody>
      </p:sp>
      <p:sp>
        <p:nvSpPr>
          <p:cNvPr id="4" name="Rectangle 3"/>
          <p:cNvSpPr/>
          <p:nvPr userDrawn="1"/>
        </p:nvSpPr>
        <p:spPr>
          <a:xfrm>
            <a:off x="3746500" y="468313"/>
            <a:ext cx="4940300" cy="812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Group 9"/>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1"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3746500" y="498675"/>
            <a:ext cx="4940300" cy="813816"/>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634897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4A801B95-EEE1-6944-BCC7-BB2088FE8D2E}" type="slidenum">
              <a:rPr lang="en-US" sz="900" smtClean="0">
                <a:cs typeface="Helvetica" charset="0"/>
              </a:rPr>
              <a:pPr>
                <a:defRPr/>
              </a:pPr>
              <a:t>‹#›</a:t>
            </a:fld>
            <a:endParaRPr lang="en-US" sz="900" smtClean="0">
              <a:cs typeface="Helvetica" charset="0"/>
            </a:endParaRPr>
          </a:p>
        </p:txBody>
      </p:sp>
    </p:spTree>
    <p:extLst>
      <p:ext uri="{BB962C8B-B14F-4D97-AF65-F5344CB8AC3E}">
        <p14:creationId xmlns:p14="http://schemas.microsoft.com/office/powerpoint/2010/main" val="1433972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1E9A132A-384F-964B-B833-0B24D480A62E}" type="slidenum">
              <a:rPr lang="en-US" sz="900" smtClean="0">
                <a:cs typeface="Helvetica" charset="0"/>
              </a:rPr>
              <a:pPr>
                <a:defRPr/>
              </a:pPr>
              <a:t>‹#›</a:t>
            </a:fld>
            <a:endParaRPr lang="en-US" sz="900" smtClean="0">
              <a:cs typeface="Helvetica" charset="0"/>
            </a:endParaRPr>
          </a:p>
        </p:txBody>
      </p:sp>
      <p:grpSp>
        <p:nvGrpSpPr>
          <p:cNvPr id="6" name="Group 6"/>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11"/>
          <p:cNvGrpSpPr>
            <a:grpSpLocks/>
          </p:cNvGrpSpPr>
          <p:nvPr userDrawn="1"/>
        </p:nvGrpSpPr>
        <p:grpSpPr bwMode="auto">
          <a:xfrm>
            <a:off x="365125" y="384175"/>
            <a:ext cx="274638" cy="274638"/>
            <a:chOff x="365346" y="380853"/>
            <a:chExt cx="274889" cy="274889"/>
          </a:xfrm>
        </p:grpSpPr>
        <p:sp>
          <p:nvSpPr>
            <p:cNvPr id="10" name="Oval 9"/>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1" name="Picture 13" descr="MB_LOGO_M_K.png"/>
            <p:cNvPicPr>
              <a:picLocks noChangeAspect="1"/>
            </p:cNvPicPr>
            <p:nvPr userDrawn="1"/>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57200" y="671660"/>
            <a:ext cx="3008313" cy="655695"/>
          </a:xfrm>
        </p:spPr>
        <p:txBody>
          <a:bodyPr anchor="t"/>
          <a:lstStyle>
            <a:lvl1pPr algn="l">
              <a:defRPr sz="2400" b="1"/>
            </a:lvl1pPr>
          </a:lstStyle>
          <a:p>
            <a:r>
              <a:rPr lang="en-US" smtClean="0"/>
              <a:t>Click to edit Master title style</a:t>
            </a:r>
            <a:endParaRPr lang="en-US" dirty="0"/>
          </a:p>
        </p:txBody>
      </p:sp>
      <p:sp>
        <p:nvSpPr>
          <p:cNvPr id="3" name="Content Placeholder 2"/>
          <p:cNvSpPr>
            <a:spLocks noGrp="1"/>
          </p:cNvSpPr>
          <p:nvPr>
            <p:ph idx="1"/>
          </p:nvPr>
        </p:nvSpPr>
        <p:spPr>
          <a:xfrm>
            <a:off x="3575050" y="467614"/>
            <a:ext cx="5111750" cy="5928783"/>
          </a:xfrm>
        </p:spPr>
        <p:txBody>
          <a:bodyPr/>
          <a:lstStyle>
            <a:lvl1pPr>
              <a:defRPr sz="2000"/>
            </a:lvl1pPr>
            <a:lvl2pPr>
              <a:defRPr sz="18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74838"/>
            <a:ext cx="3008313" cy="492155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079149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7F068E19-7E3E-0949-B4AF-B5038B54BDB8}"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4175"/>
            <a:ext cx="274638" cy="274638"/>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708342"/>
          </a:xfrm>
        </p:spPr>
        <p:txBody>
          <a:bodyPr/>
          <a:lstStyle>
            <a:lvl1pPr marL="0" indent="0">
              <a:lnSpc>
                <a:spcPct val="80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427878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542B2A7-9CEE-CB46-BDF0-58813E08D924}" type="slidenum">
              <a:rPr lang="en-US" sz="900" smtClean="0">
                <a:cs typeface="Helvetica" charset="0"/>
              </a:rPr>
              <a:pPr>
                <a:defRPr/>
              </a:pPr>
              <a:t>‹#›</a:t>
            </a:fld>
            <a:endParaRPr lang="en-US" sz="900" smtClean="0">
              <a:cs typeface="Helvetica" charset="0"/>
            </a:endParaRPr>
          </a:p>
        </p:txBody>
      </p:sp>
      <p:grpSp>
        <p:nvGrpSpPr>
          <p:cNvPr id="5" name="Group 8"/>
          <p:cNvGrpSpPr>
            <a:grpSpLocks/>
          </p:cNvGrpSpPr>
          <p:nvPr userDrawn="1"/>
        </p:nvGrpSpPr>
        <p:grpSpPr bwMode="auto">
          <a:xfrm>
            <a:off x="365125" y="384175"/>
            <a:ext cx="274638" cy="274638"/>
            <a:chOff x="365346" y="380853"/>
            <a:chExt cx="274889" cy="274889"/>
          </a:xfrm>
        </p:grpSpPr>
        <p:sp>
          <p:nvSpPr>
            <p:cNvPr id="6" name="Oval 5"/>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7" name="Picture 10"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465667" y="466551"/>
            <a:ext cx="8223250" cy="95108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65667" y="1838149"/>
            <a:ext cx="8083727" cy="454948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847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590550" y="466725"/>
            <a:ext cx="7958138"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a:spLocks noChangeArrowheads="1"/>
          </p:cNvSpPr>
          <p:nvPr userDrawn="1"/>
        </p:nvSpPr>
        <p:spPr bwMode="auto">
          <a:xfrm rot="5400000">
            <a:off x="192088" y="6219825"/>
            <a:ext cx="3254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lgn="r">
              <a:defRPr/>
            </a:pPr>
            <a:fld id="{736E0FDA-61D3-874E-848C-8B7F39993DAD}" type="slidenum">
              <a:rPr lang="en-US" sz="900" smtClean="0">
                <a:cs typeface="Helvetica" charset="0"/>
              </a:rPr>
              <a:pPr algn="r">
                <a:defRPr/>
              </a:pPr>
              <a:t>‹#›</a:t>
            </a:fld>
            <a:endParaRPr lang="en-US" sz="900" smtClean="0">
              <a:cs typeface="Helvetica" charset="0"/>
            </a:endParaRPr>
          </a:p>
        </p:txBody>
      </p:sp>
      <p:grpSp>
        <p:nvGrpSpPr>
          <p:cNvPr id="6" name="Group 9"/>
          <p:cNvGrpSpPr>
            <a:grpSpLocks/>
          </p:cNvGrpSpPr>
          <p:nvPr userDrawn="1"/>
        </p:nvGrpSpPr>
        <p:grpSpPr bwMode="auto">
          <a:xfrm rot="5400000">
            <a:off x="8362157" y="370681"/>
            <a:ext cx="274638" cy="276225"/>
            <a:chOff x="365346" y="380853"/>
            <a:chExt cx="274889" cy="274889"/>
          </a:xfrm>
        </p:grpSpPr>
        <p:sp>
          <p:nvSpPr>
            <p:cNvPr id="7" name="Oval 6"/>
            <p:cNvSpPr/>
            <p:nvPr userDrawn="1"/>
          </p:nvSpPr>
          <p:spPr>
            <a:xfrm>
              <a:off x="365346" y="380853"/>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1" descr="MB_LOGO_M_K.png"/>
            <p:cNvPicPr>
              <a:picLocks noChangeAspect="1"/>
            </p:cNvPicPr>
            <p:nvPr userDrawn="1"/>
          </p:nvPicPr>
          <p:blipFill>
            <a:blip r:embed="rId2">
              <a:grayscl/>
              <a:biLevel thresh="50000"/>
              <a:extLst>
                <a:ext uri="{28A0092B-C50C-407E-A947-70E740481C1C}">
                  <a14:useLocalDpi xmlns:a14="http://schemas.microsoft.com/office/drawing/2010/main" val="0"/>
                </a:ext>
              </a:extLst>
            </a:blip>
            <a:srcRect/>
            <a:stretch>
              <a:fillRect/>
            </a:stretch>
          </p:blipFill>
          <p:spPr bwMode="auto">
            <a:xfrm>
              <a:off x="411351" y="426858"/>
              <a:ext cx="182879" cy="182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Vertical Title 1"/>
          <p:cNvSpPr>
            <a:spLocks noGrp="1"/>
          </p:cNvSpPr>
          <p:nvPr>
            <p:ph type="title" orient="vert"/>
          </p:nvPr>
        </p:nvSpPr>
        <p:spPr>
          <a:xfrm>
            <a:off x="7535333" y="479778"/>
            <a:ext cx="1014060" cy="5915446"/>
          </a:xfrm>
        </p:spPr>
        <p:txBody>
          <a:bodyPr vert="eaVert"/>
          <a:lstStyle>
            <a:lvl1pPr>
              <a:defRPr baseline="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90503" y="479778"/>
            <a:ext cx="6807247" cy="5915446"/>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61588" y="469782"/>
            <a:ext cx="8220456" cy="4064588"/>
          </a:xfrm>
          <a:ln>
            <a:solidFill>
              <a:schemeClr val="tx1"/>
            </a:solidFill>
          </a:ln>
        </p:spPr>
        <p:txBody>
          <a:bodyPr rtlCol="0">
            <a:noAutofit/>
          </a:bodyPr>
          <a:lstStyle>
            <a:lvl1pPr>
              <a:defRPr baseline="0"/>
            </a:lvl1pPr>
          </a:lstStyle>
          <a:p>
            <a:pPr lvl="0"/>
            <a:r>
              <a:rPr lang="en-US" noProof="0" smtClean="0"/>
              <a:t>Drag picture to placeholder or click icon to add</a:t>
            </a:r>
            <a:endParaRPr lang="en-US" noProof="0" dirty="0"/>
          </a:p>
        </p:txBody>
      </p:sp>
      <p:sp>
        <p:nvSpPr>
          <p:cNvPr id="2" name="Title 1"/>
          <p:cNvSpPr>
            <a:spLocks noGrp="1"/>
          </p:cNvSpPr>
          <p:nvPr>
            <p:ph type="title"/>
          </p:nvPr>
        </p:nvSpPr>
        <p:spPr>
          <a:xfrm>
            <a:off x="684685" y="4760613"/>
            <a:ext cx="7772400" cy="729544"/>
          </a:xfrm>
        </p:spPr>
        <p:txBody>
          <a:bodyPr anchor="b"/>
          <a:lstStyle>
            <a:lvl1pPr algn="l">
              <a:defRPr sz="32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4685" y="5489229"/>
            <a:ext cx="7772400" cy="522287"/>
          </a:xfrm>
        </p:spPr>
        <p:txBody>
          <a:bodyPr/>
          <a:lstStyle>
            <a:lvl1pPr marL="0" indent="0">
              <a:lnSpc>
                <a:spcPct val="80000"/>
              </a:lnSpc>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3989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3FC5DEA2-1951-7949-BA55-6E5295EBE0FD}" type="slidenum">
              <a:rPr lang="en-US" sz="900" smtClean="0">
                <a:cs typeface="Helvetica" charset="0"/>
              </a:rPr>
              <a:pPr>
                <a:defRPr/>
              </a:pPr>
              <a:t>‹#›</a:t>
            </a:fld>
            <a:endParaRPr lang="en-US" sz="900" smtClean="0">
              <a:cs typeface="Helvetica" charset="0"/>
            </a:endParaRPr>
          </a:p>
        </p:txBody>
      </p:sp>
      <p:grpSp>
        <p:nvGrpSpPr>
          <p:cNvPr id="6" name="Group 8"/>
          <p:cNvGrpSpPr>
            <a:grpSpLocks/>
          </p:cNvGrpSpPr>
          <p:nvPr userDrawn="1"/>
        </p:nvGrpSpPr>
        <p:grpSpPr bwMode="auto">
          <a:xfrm>
            <a:off x="365125" y="381000"/>
            <a:ext cx="274638" cy="274638"/>
            <a:chOff x="127430" y="671660"/>
            <a:chExt cx="274889" cy="274889"/>
          </a:xfrm>
        </p:grpSpPr>
        <p:sp>
          <p:nvSpPr>
            <p:cNvPr id="7" name="Oval 6"/>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8"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61161" y="1600200"/>
            <a:ext cx="4047744" cy="4791138"/>
          </a:xfrm>
        </p:spPr>
        <p:txBody>
          <a:bodyPr/>
          <a:lstStyle>
            <a:lvl1pPr>
              <a:defRPr sz="2000" baseline="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5773" y="1600200"/>
            <a:ext cx="4047744" cy="4791138"/>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7084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ad Title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87AE6099-C0ED-E547-AC0A-31E442BD80FF}"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1000"/>
            <a:ext cx="274638" cy="274638"/>
            <a:chOff x="127430" y="671660"/>
            <a:chExt cx="274889" cy="274889"/>
          </a:xfrm>
        </p:grpSpPr>
        <p:sp>
          <p:nvSpPr>
            <p:cNvPr id="13" name="Oval 12"/>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1430338"/>
            <a:ext cx="4105655" cy="182321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3255941"/>
            <a:ext cx="4105655" cy="182321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1430338"/>
            <a:ext cx="4105655" cy="182321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5131968"/>
            <a:ext cx="8229600" cy="1252567"/>
          </a:xfrm>
        </p:spPr>
        <p:txBody>
          <a:bodyPr anchor="ctr">
            <a:noAutofit/>
          </a:bodyPr>
          <a:lstStyle>
            <a:lvl1pPr marL="228600" indent="-228600">
              <a:lnSpc>
                <a:spcPct val="80000"/>
              </a:lnSpc>
              <a:buSzPct val="25000"/>
              <a:buFont typeface="Lucida Grande"/>
              <a:buChar char=" "/>
              <a:defRPr sz="2000" baseline="0"/>
            </a:lvl1pPr>
            <a:lvl2pPr marL="514350" indent="-285750">
              <a:lnSpc>
                <a:spcPct val="80000"/>
              </a:lnSpc>
              <a:buSzPct val="25000"/>
              <a:buFont typeface="Lucida Grande"/>
              <a:buChar char=" "/>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p:txBody>
      </p:sp>
      <p:sp>
        <p:nvSpPr>
          <p:cNvPr id="10" name="Content Placeholder 6"/>
          <p:cNvSpPr>
            <a:spLocks noGrp="1"/>
          </p:cNvSpPr>
          <p:nvPr>
            <p:ph sz="quarter" idx="12"/>
          </p:nvPr>
        </p:nvSpPr>
        <p:spPr>
          <a:xfrm>
            <a:off x="462614" y="3255941"/>
            <a:ext cx="4105655" cy="182321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3496336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Quad Body">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2C9AE7D7-FA06-624A-8FD3-2749C35F65F2}" type="slidenum">
              <a:rPr lang="en-US" sz="900" smtClean="0">
                <a:cs typeface="Helvetica" charset="0"/>
              </a:rPr>
              <a:pPr>
                <a:defRPr/>
              </a:pPr>
              <a:t>‹#›</a:t>
            </a:fld>
            <a:endParaRPr lang="en-US" sz="900" smtClean="0">
              <a:cs typeface="Helvetica" charset="0"/>
            </a:endParaRPr>
          </a:p>
        </p:txBody>
      </p:sp>
      <p:grpSp>
        <p:nvGrpSpPr>
          <p:cNvPr id="12" name="Group 8"/>
          <p:cNvGrpSpPr>
            <a:grpSpLocks/>
          </p:cNvGrpSpPr>
          <p:nvPr userDrawn="1"/>
        </p:nvGrpSpPr>
        <p:grpSpPr bwMode="auto">
          <a:xfrm>
            <a:off x="365125" y="381000"/>
            <a:ext cx="274638" cy="274638"/>
            <a:chOff x="127430" y="671660"/>
            <a:chExt cx="274889" cy="274889"/>
          </a:xfrm>
        </p:grpSpPr>
        <p:sp>
          <p:nvSpPr>
            <p:cNvPr id="13" name="Oval 12"/>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4"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313432"/>
          </a:xfrm>
          <a:ln>
            <a:solidFill>
              <a:schemeClr val="tx1"/>
            </a:solidFill>
          </a:ln>
        </p:spPr>
        <p:txBody>
          <a:bodyPr/>
          <a:lstStyle>
            <a:lvl1pPr>
              <a:defRPr baseline="0"/>
            </a:lvl1pPr>
          </a:lstStyle>
          <a:p>
            <a:pPr lvl="0"/>
            <a:r>
              <a:rPr lang="en-US" smtClean="0"/>
              <a:t>Click to edit Master text styles</a:t>
            </a:r>
          </a:p>
        </p:txBody>
      </p:sp>
      <p:sp>
        <p:nvSpPr>
          <p:cNvPr id="11" name="Content Placeholder 6"/>
          <p:cNvSpPr>
            <a:spLocks noGrp="1"/>
          </p:cNvSpPr>
          <p:nvPr>
            <p:ph sz="quarter" idx="13"/>
          </p:nvPr>
        </p:nvSpPr>
        <p:spPr>
          <a:xfrm>
            <a:off x="4576021" y="2778789"/>
            <a:ext cx="4105655" cy="2313432"/>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313432"/>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3" name="Content Placeholder 2"/>
          <p:cNvSpPr>
            <a:spLocks noGrp="1"/>
          </p:cNvSpPr>
          <p:nvPr>
            <p:ph sz="half" idx="1"/>
          </p:nvPr>
        </p:nvSpPr>
        <p:spPr>
          <a:xfrm>
            <a:off x="457200" y="5140162"/>
            <a:ext cx="8229600" cy="1243423"/>
          </a:xfrm>
        </p:spPr>
        <p:txBody>
          <a:bodyPr anchor="ctr">
            <a:noAutofit/>
          </a:bodyPr>
          <a:lstStyle>
            <a:lvl1pPr marL="228600" indent="-228600">
              <a:lnSpc>
                <a:spcPct val="80000"/>
              </a:lnSpc>
              <a:buSzPct val="25000"/>
              <a:buFont typeface="Lucida Grande"/>
              <a:buChar char=" "/>
              <a:defRPr sz="2000" baseline="0"/>
            </a:lvl1pPr>
            <a:lvl2pPr marL="228600" indent="0">
              <a:lnSpc>
                <a:spcPct val="80000"/>
              </a:lnSpc>
              <a:buSzPct val="25000"/>
              <a:buFont typeface="Lucida Grande"/>
              <a:buNone/>
              <a:defRPr sz="1800"/>
            </a:lvl2pPr>
            <a:lvl3pPr marL="685800" indent="-228600">
              <a:buSzPct val="25000"/>
              <a:buFont typeface="Lucida Grande"/>
              <a:buChar char=" "/>
              <a:defRPr sz="1600"/>
            </a:lvl3pPr>
            <a:lvl4pPr marL="914400" indent="-228600">
              <a:buSzPct val="25000"/>
              <a:buFont typeface="Lucida Grande"/>
              <a:buChar char=" "/>
              <a:defRPr sz="1400"/>
            </a:lvl4pPr>
            <a:lvl5pPr marL="1143000" indent="-228600">
              <a:buSzPct val="25000"/>
              <a:buFont typeface="Lucida Grande"/>
              <a:buChar char=" "/>
              <a:defRPr sz="14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6"/>
          <p:cNvSpPr>
            <a:spLocks noGrp="1"/>
          </p:cNvSpPr>
          <p:nvPr>
            <p:ph sz="quarter" idx="12"/>
          </p:nvPr>
        </p:nvSpPr>
        <p:spPr>
          <a:xfrm>
            <a:off x="462614" y="2778789"/>
            <a:ext cx="4105655" cy="2313432"/>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924938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Quad">
    <p:spTree>
      <p:nvGrpSpPr>
        <p:cNvPr id="1" name=""/>
        <p:cNvGrpSpPr/>
        <p:nvPr/>
      </p:nvGrpSpPr>
      <p:grpSpPr>
        <a:xfrm>
          <a:off x="0" y="0"/>
          <a:ext cx="0" cy="0"/>
          <a:chOff x="0" y="0"/>
          <a:chExt cx="0" cy="0"/>
        </a:xfrm>
      </p:grpSpPr>
      <p:sp>
        <p:nvSpPr>
          <p:cNvPr id="6" name="TextBox 5"/>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5D37C19D-7DE7-6040-997E-FBCB39AD0445}"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1000"/>
            <a:ext cx="274638" cy="274638"/>
            <a:chOff x="127430" y="671660"/>
            <a:chExt cx="274889" cy="274889"/>
          </a:xfrm>
        </p:grpSpPr>
        <p:sp>
          <p:nvSpPr>
            <p:cNvPr id="12" name="Oval 11"/>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3"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ontent Placeholder 6"/>
          <p:cNvSpPr>
            <a:spLocks noGrp="1"/>
          </p:cNvSpPr>
          <p:nvPr>
            <p:ph sz="quarter" idx="11"/>
          </p:nvPr>
        </p:nvSpPr>
        <p:spPr>
          <a:xfrm>
            <a:off x="4576021" y="465138"/>
            <a:ext cx="4105655" cy="2967228"/>
          </a:xfrm>
          <a:ln>
            <a:solidFill>
              <a:schemeClr val="tx1"/>
            </a:solidFill>
          </a:ln>
        </p:spPr>
        <p:txBody>
          <a:bodyPr/>
          <a:lstStyle>
            <a:lvl1pPr>
              <a:defRPr baseline="0"/>
            </a:lvl1pPr>
          </a:lstStyle>
          <a:p>
            <a:pPr lvl="0"/>
            <a:r>
              <a:rPr lang="en-US" smtClean="0"/>
              <a:t>Click to edit Master text styles</a:t>
            </a:r>
          </a:p>
        </p:txBody>
      </p:sp>
      <p:sp>
        <p:nvSpPr>
          <p:cNvPr id="7" name="Content Placeholder 6"/>
          <p:cNvSpPr>
            <a:spLocks noGrp="1"/>
          </p:cNvSpPr>
          <p:nvPr>
            <p:ph sz="quarter" idx="10"/>
          </p:nvPr>
        </p:nvSpPr>
        <p:spPr>
          <a:xfrm>
            <a:off x="462614" y="465138"/>
            <a:ext cx="4105655" cy="2967228"/>
          </a:xfrm>
          <a:ln>
            <a:solidFill>
              <a:schemeClr val="tx1"/>
            </a:solidFill>
          </a:ln>
        </p:spPr>
        <p:txBody>
          <a:bodyPr/>
          <a:lstStyle>
            <a:lvl1pPr>
              <a:defRPr baseline="0"/>
            </a:lvl1pPr>
            <a:lvl2pPr marL="228600" indent="0">
              <a:buNone/>
              <a:defRPr/>
            </a:lvl2pPr>
          </a:lstStyle>
          <a:p>
            <a:pPr lvl="0"/>
            <a:r>
              <a:rPr lang="en-US" smtClean="0"/>
              <a:t>Click to edit Master text styles</a:t>
            </a:r>
          </a:p>
        </p:txBody>
      </p:sp>
      <p:sp>
        <p:nvSpPr>
          <p:cNvPr id="11" name="Content Placeholder 6"/>
          <p:cNvSpPr>
            <a:spLocks noGrp="1"/>
          </p:cNvSpPr>
          <p:nvPr>
            <p:ph sz="quarter" idx="13"/>
          </p:nvPr>
        </p:nvSpPr>
        <p:spPr>
          <a:xfrm>
            <a:off x="4576021" y="3427872"/>
            <a:ext cx="4105655" cy="2967228"/>
          </a:xfrm>
          <a:ln>
            <a:solidFill>
              <a:schemeClr val="tx1"/>
            </a:solidFill>
          </a:ln>
        </p:spPr>
        <p:txBody>
          <a:bodyPr/>
          <a:lstStyle>
            <a:lvl1pPr>
              <a:defRPr baseline="0"/>
            </a:lvl1pPr>
          </a:lstStyle>
          <a:p>
            <a:pPr lvl="0"/>
            <a:r>
              <a:rPr lang="en-US" smtClean="0"/>
              <a:t>Click to edit Master text styles</a:t>
            </a:r>
          </a:p>
        </p:txBody>
      </p:sp>
      <p:sp>
        <p:nvSpPr>
          <p:cNvPr id="10" name="Content Placeholder 6"/>
          <p:cNvSpPr>
            <a:spLocks noGrp="1"/>
          </p:cNvSpPr>
          <p:nvPr>
            <p:ph sz="quarter" idx="12"/>
          </p:nvPr>
        </p:nvSpPr>
        <p:spPr>
          <a:xfrm>
            <a:off x="462614" y="3427872"/>
            <a:ext cx="4105655" cy="2967228"/>
          </a:xfrm>
          <a:ln>
            <a:solidFill>
              <a:schemeClr val="tx1"/>
            </a:solidFill>
          </a:ln>
        </p:spPr>
        <p:txBody>
          <a:bodyPr/>
          <a:lstStyle>
            <a:lvl1pPr>
              <a:defRPr baseline="0"/>
            </a:lvl1pPr>
          </a:lstStyle>
          <a:p>
            <a:pPr lvl="0"/>
            <a:r>
              <a:rPr lang="en-US" smtClean="0"/>
              <a:t>Click to edit Master text styles</a:t>
            </a:r>
          </a:p>
        </p:txBody>
      </p:sp>
    </p:spTree>
    <p:extLst>
      <p:ext uri="{BB962C8B-B14F-4D97-AF65-F5344CB8AC3E}">
        <p14:creationId xmlns:p14="http://schemas.microsoft.com/office/powerpoint/2010/main" val="85277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6"/>
          <p:cNvSpPr txBox="1">
            <a:spLocks noChangeArrowheads="1"/>
          </p:cNvSpPr>
          <p:nvPr userDrawn="1"/>
        </p:nvSpPr>
        <p:spPr bwMode="auto">
          <a:xfrm>
            <a:off x="8343900" y="6443663"/>
            <a:ext cx="325438"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a:defRPr>
                <a:solidFill>
                  <a:schemeClr val="tx1"/>
                </a:solidFill>
                <a:latin typeface="Helvetica" charset="0"/>
                <a:ea typeface="ＭＳ Ｐゴシック" charset="0"/>
                <a:cs typeface="ＭＳ Ｐゴシック" charset="0"/>
              </a:defRPr>
            </a:lvl1pPr>
            <a:lvl2pPr marL="742950" indent="-285750">
              <a:defRPr>
                <a:solidFill>
                  <a:schemeClr val="tx1"/>
                </a:solidFill>
                <a:latin typeface="Helvetica" charset="0"/>
                <a:ea typeface="ＭＳ Ｐゴシック" charset="0"/>
              </a:defRPr>
            </a:lvl2pPr>
            <a:lvl3pPr marL="1143000" indent="-228600">
              <a:defRPr>
                <a:solidFill>
                  <a:schemeClr val="tx1"/>
                </a:solidFill>
                <a:latin typeface="Helvetica" charset="0"/>
                <a:ea typeface="ＭＳ Ｐゴシック" charset="0"/>
              </a:defRPr>
            </a:lvl3pPr>
            <a:lvl4pPr marL="1600200" indent="-228600">
              <a:defRPr>
                <a:solidFill>
                  <a:schemeClr val="tx1"/>
                </a:solidFill>
                <a:latin typeface="Helvetica" charset="0"/>
                <a:ea typeface="ＭＳ Ｐゴシック" charset="0"/>
              </a:defRPr>
            </a:lvl4pPr>
            <a:lvl5pPr marL="2057400" indent="-228600">
              <a:defRPr>
                <a:solidFill>
                  <a:schemeClr val="tx1"/>
                </a:solidFill>
                <a:latin typeface="Helvetica" charset="0"/>
                <a:ea typeface="ＭＳ Ｐゴシック" charset="0"/>
              </a:defRPr>
            </a:lvl5pPr>
            <a:lvl6pPr marL="2514600" indent="-228600" fontAlgn="base">
              <a:spcBef>
                <a:spcPct val="0"/>
              </a:spcBef>
              <a:spcAft>
                <a:spcPct val="0"/>
              </a:spcAft>
              <a:defRPr>
                <a:solidFill>
                  <a:schemeClr val="tx1"/>
                </a:solidFill>
                <a:latin typeface="Helvetica" charset="0"/>
                <a:ea typeface="ＭＳ Ｐゴシック" charset="0"/>
              </a:defRPr>
            </a:lvl6pPr>
            <a:lvl7pPr marL="2971800" indent="-228600" fontAlgn="base">
              <a:spcBef>
                <a:spcPct val="0"/>
              </a:spcBef>
              <a:spcAft>
                <a:spcPct val="0"/>
              </a:spcAft>
              <a:defRPr>
                <a:solidFill>
                  <a:schemeClr val="tx1"/>
                </a:solidFill>
                <a:latin typeface="Helvetica" charset="0"/>
                <a:ea typeface="ＭＳ Ｐゴシック" charset="0"/>
              </a:defRPr>
            </a:lvl7pPr>
            <a:lvl8pPr marL="3429000" indent="-228600" fontAlgn="base">
              <a:spcBef>
                <a:spcPct val="0"/>
              </a:spcBef>
              <a:spcAft>
                <a:spcPct val="0"/>
              </a:spcAft>
              <a:defRPr>
                <a:solidFill>
                  <a:schemeClr val="tx1"/>
                </a:solidFill>
                <a:latin typeface="Helvetica" charset="0"/>
                <a:ea typeface="ＭＳ Ｐゴシック" charset="0"/>
              </a:defRPr>
            </a:lvl8pPr>
            <a:lvl9pPr marL="3886200" indent="-228600" fontAlgn="base">
              <a:spcBef>
                <a:spcPct val="0"/>
              </a:spcBef>
              <a:spcAft>
                <a:spcPct val="0"/>
              </a:spcAft>
              <a:defRPr>
                <a:solidFill>
                  <a:schemeClr val="tx1"/>
                </a:solidFill>
                <a:latin typeface="Helvetica" charset="0"/>
                <a:ea typeface="ＭＳ Ｐゴシック" charset="0"/>
              </a:defRPr>
            </a:lvl9pPr>
          </a:lstStyle>
          <a:p>
            <a:pPr>
              <a:defRPr/>
            </a:pPr>
            <a:fld id="{DB405D21-B0AB-894B-A5B5-F7CF47A28936}" type="slidenum">
              <a:rPr lang="en-US" sz="900" smtClean="0">
                <a:cs typeface="Helvetica" charset="0"/>
              </a:rPr>
              <a:pPr>
                <a:defRPr/>
              </a:pPr>
              <a:t>‹#›</a:t>
            </a:fld>
            <a:endParaRPr lang="en-US" sz="900" smtClean="0">
              <a:cs typeface="Helvetica" charset="0"/>
            </a:endParaRPr>
          </a:p>
        </p:txBody>
      </p:sp>
      <p:grpSp>
        <p:nvGrpSpPr>
          <p:cNvPr id="8" name="Group 8"/>
          <p:cNvGrpSpPr>
            <a:grpSpLocks/>
          </p:cNvGrpSpPr>
          <p:nvPr userDrawn="1"/>
        </p:nvGrpSpPr>
        <p:grpSpPr bwMode="auto">
          <a:xfrm>
            <a:off x="365125" y="381000"/>
            <a:ext cx="274638" cy="274638"/>
            <a:chOff x="127430" y="671660"/>
            <a:chExt cx="274889" cy="274889"/>
          </a:xfrm>
        </p:grpSpPr>
        <p:sp>
          <p:nvSpPr>
            <p:cNvPr id="9" name="Oval 8"/>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10" name="Picture 10"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65394"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65394" y="2174875"/>
            <a:ext cx="4040188"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68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6831" y="2174875"/>
            <a:ext cx="4041775" cy="4216464"/>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961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3746500" y="468313"/>
            <a:ext cx="4940300" cy="8128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4" name="Group 9"/>
          <p:cNvGrpSpPr>
            <a:grpSpLocks/>
          </p:cNvGrpSpPr>
          <p:nvPr userDrawn="1"/>
        </p:nvGrpSpPr>
        <p:grpSpPr bwMode="auto">
          <a:xfrm>
            <a:off x="365125" y="381000"/>
            <a:ext cx="274638" cy="274638"/>
            <a:chOff x="127430" y="671660"/>
            <a:chExt cx="274889" cy="274889"/>
          </a:xfrm>
        </p:grpSpPr>
        <p:sp>
          <p:nvSpPr>
            <p:cNvPr id="5" name="Oval 4"/>
            <p:cNvSpPr/>
            <p:nvPr userDrawn="1"/>
          </p:nvSpPr>
          <p:spPr>
            <a:xfrm>
              <a:off x="127430" y="671660"/>
              <a:ext cx="274889" cy="27488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baseline="-25000" dirty="0"/>
            </a:p>
          </p:txBody>
        </p:sp>
        <p:pic>
          <p:nvPicPr>
            <p:cNvPr id="6" name="Picture 11" descr="MakerBot_Logo_White_Circl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7230" y="703557"/>
              <a:ext cx="215289" cy="21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p:cNvSpPr txBox="1">
            <a:spLocks noChangeArrowheads="1"/>
          </p:cNvSpPr>
          <p:nvPr userDrawn="1"/>
        </p:nvSpPr>
        <p:spPr bwMode="auto">
          <a:xfrm>
            <a:off x="363538" y="6370638"/>
            <a:ext cx="16557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defRPr/>
            </a:pPr>
            <a:r>
              <a:rPr lang="en-US" sz="1200" smtClean="0"/>
              <a:t>Dinh &amp; Gelman, 2015</a:t>
            </a:r>
          </a:p>
        </p:txBody>
      </p:sp>
      <p:sp>
        <p:nvSpPr>
          <p:cNvPr id="2" name="Title 1"/>
          <p:cNvSpPr>
            <a:spLocks noGrp="1"/>
          </p:cNvSpPr>
          <p:nvPr>
            <p:ph type="title"/>
          </p:nvPr>
        </p:nvSpPr>
        <p:spPr>
          <a:xfrm>
            <a:off x="3746500" y="498675"/>
            <a:ext cx="4940300" cy="813816"/>
          </a:xfrm>
        </p:spPr>
        <p:txBody>
          <a:bodyPr/>
          <a:lstStyle>
            <a:lvl1pPr>
              <a:defRPr baseline="0"/>
            </a:lvl1pPr>
          </a:lstStyle>
          <a:p>
            <a:r>
              <a:rPr lang="en-US" smtClean="0"/>
              <a:t>Click to edit Master title style</a:t>
            </a:r>
            <a:endParaRPr lang="en-US" dirty="0"/>
          </a:p>
        </p:txBody>
      </p:sp>
    </p:spTree>
    <p:extLst>
      <p:ext uri="{BB962C8B-B14F-4D97-AF65-F5344CB8AC3E}">
        <p14:creationId xmlns:p14="http://schemas.microsoft.com/office/powerpoint/2010/main" val="4043833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466725"/>
            <a:ext cx="8229600"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479425"/>
            <a:ext cx="8229600" cy="95091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457200" y="1600200"/>
            <a:ext cx="8229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29538" y="6446838"/>
            <a:ext cx="606425" cy="228600"/>
          </a:xfrm>
          <a:prstGeom prst="rect">
            <a:avLst/>
          </a:prstGeom>
        </p:spPr>
        <p:txBody>
          <a:bodyPr vert="horz" lIns="91440" tIns="45720" rIns="91440" bIns="45720" rtlCol="0" anchor="ctr"/>
          <a:lstStyle>
            <a:lvl1pPr algn="ctr" fontAlgn="auto">
              <a:spcBef>
                <a:spcPts val="0"/>
              </a:spcBef>
              <a:spcAft>
                <a:spcPts val="0"/>
              </a:spcAft>
              <a:defRPr sz="900">
                <a:solidFill>
                  <a:schemeClr val="tx1"/>
                </a:solidFill>
                <a:latin typeface="+mn-lt"/>
                <a:ea typeface="+mn-ea"/>
                <a:cs typeface="Helvetica"/>
              </a:defRPr>
            </a:lvl1pPr>
          </a:lstStyle>
          <a:p>
            <a:pPr>
              <a:defRPr/>
            </a:pPr>
            <a:fld id="{F912F21E-C07C-F841-B071-A1C201F31158}" type="datetime1">
              <a:rPr lang="en-US"/>
              <a:pPr>
                <a:defRPr/>
              </a:pPr>
              <a:t>8/6/15</a:t>
            </a:fld>
            <a:endParaRPr lang="en-US" dirty="0"/>
          </a:p>
        </p:txBody>
      </p:sp>
      <p:sp>
        <p:nvSpPr>
          <p:cNvPr id="6" name="Slide Number Placeholder 5"/>
          <p:cNvSpPr>
            <a:spLocks noGrp="1"/>
          </p:cNvSpPr>
          <p:nvPr>
            <p:ph type="sldNum" sz="quarter" idx="4"/>
          </p:nvPr>
        </p:nvSpPr>
        <p:spPr>
          <a:xfrm>
            <a:off x="8318500" y="6446838"/>
            <a:ext cx="368300" cy="228600"/>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ea typeface="+mn-ea"/>
                <a:cs typeface="Helvetica"/>
              </a:defRPr>
            </a:lvl1pPr>
          </a:lstStyle>
          <a:p>
            <a:pPr>
              <a:defRPr/>
            </a:pPr>
            <a:fld id="{BD07C2BC-EAEB-2740-9E1C-C3FDAE671F0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 id="2147485242" r:id="rId12"/>
    <p:sldLayoutId id="2147485243" r:id="rId13"/>
    <p:sldLayoutId id="2147485244" r:id="rId14"/>
  </p:sldLayoutIdLst>
  <p:timing>
    <p:tnLst>
      <p:par>
        <p:cTn xmlns:p14="http://schemas.microsoft.com/office/powerpoint/2010/main" id="1" dur="indefinite" restart="never" nodeType="tmRoot"/>
      </p:par>
    </p:tnLst>
  </p:timing>
  <p:hf hdr="0" ftr="0" dt="0"/>
  <p:txStyles>
    <p:titleStyle>
      <a:lvl1pPr algn="ctr" defTabSz="457200" rtl="0" eaLnBrk="0" fontAlgn="base" hangingPunct="0">
        <a:lnSpc>
          <a:spcPct val="80000"/>
        </a:lnSpc>
        <a:spcBef>
          <a:spcPct val="0"/>
        </a:spcBef>
        <a:spcAft>
          <a:spcPct val="0"/>
        </a:spcAft>
        <a:defRPr sz="3200" b="1" kern="1200" cap="all">
          <a:solidFill>
            <a:schemeClr val="tx1"/>
          </a:solidFill>
          <a:latin typeface="+mj-lt"/>
          <a:ea typeface="ＭＳ Ｐゴシック" charset="0"/>
          <a:cs typeface="Helvetica"/>
        </a:defRPr>
      </a:lvl1pPr>
      <a:lvl2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2pPr>
      <a:lvl3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3pPr>
      <a:lvl4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4pPr>
      <a:lvl5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5pPr>
      <a:lvl6pPr marL="4572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6pPr>
      <a:lvl7pPr marL="9144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7pPr>
      <a:lvl8pPr marL="13716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8pPr>
      <a:lvl9pPr marL="18288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9pPr>
    </p:titleStyle>
    <p:bodyStyle>
      <a:lvl1pPr marL="228600" indent="-228600" algn="l" defTabSz="457200" rtl="0" eaLnBrk="0" fontAlgn="base" hangingPunct="0">
        <a:spcBef>
          <a:spcPts val="600"/>
        </a:spcBef>
        <a:spcAft>
          <a:spcPct val="0"/>
        </a:spcAft>
        <a:buSzPct val="90000"/>
        <a:buFont typeface="Arial" charset="0"/>
        <a:buChar char="•"/>
        <a:defRPr sz="2000" kern="1200">
          <a:solidFill>
            <a:schemeClr val="tx1"/>
          </a:solidFill>
          <a:latin typeface="+mn-lt"/>
          <a:ea typeface="ＭＳ Ｐゴシック" charset="0"/>
          <a:cs typeface="Helvetica"/>
        </a:defRPr>
      </a:lvl1pPr>
      <a:lvl2pPr marL="457200" indent="-228600" algn="l" defTabSz="457200" rtl="0" eaLnBrk="0" fontAlgn="base" hangingPunct="0">
        <a:spcBef>
          <a:spcPts val="600"/>
        </a:spcBef>
        <a:spcAft>
          <a:spcPct val="0"/>
        </a:spcAft>
        <a:buSzPct val="90000"/>
        <a:buFont typeface="Arial" charset="0"/>
        <a:buChar char="•"/>
        <a:defRPr kern="1200">
          <a:solidFill>
            <a:schemeClr val="tx1"/>
          </a:solidFill>
          <a:latin typeface="+mn-lt"/>
          <a:ea typeface="ＭＳ Ｐゴシック" charset="0"/>
          <a:cs typeface="Helvetica"/>
        </a:defRPr>
      </a:lvl2pPr>
      <a:lvl3pPr marL="685800" indent="-228600" algn="l" defTabSz="457200" rtl="0" eaLnBrk="0" fontAlgn="base" hangingPunct="0">
        <a:spcBef>
          <a:spcPts val="600"/>
        </a:spcBef>
        <a:spcAft>
          <a:spcPct val="0"/>
        </a:spcAft>
        <a:buSzPct val="90000"/>
        <a:buFont typeface="Arial" charset="0"/>
        <a:buChar char="•"/>
        <a:defRPr sz="1600" kern="1200">
          <a:solidFill>
            <a:schemeClr val="tx1"/>
          </a:solidFill>
          <a:latin typeface="+mn-lt"/>
          <a:ea typeface="ＭＳ Ｐゴシック" charset="0"/>
          <a:cs typeface="Helvetica"/>
        </a:defRPr>
      </a:lvl3pPr>
      <a:lvl4pPr marL="9144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4pPr>
      <a:lvl5pPr marL="11430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466725"/>
            <a:ext cx="8229600" cy="592772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479425"/>
            <a:ext cx="8229600" cy="95091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15364" name="Text Placeholder 2"/>
          <p:cNvSpPr>
            <a:spLocks noGrp="1"/>
          </p:cNvSpPr>
          <p:nvPr>
            <p:ph type="body" idx="1"/>
          </p:nvPr>
        </p:nvSpPr>
        <p:spPr bwMode="auto">
          <a:xfrm>
            <a:off x="457200" y="1600200"/>
            <a:ext cx="82296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729538" y="6446838"/>
            <a:ext cx="606425" cy="228600"/>
          </a:xfrm>
          <a:prstGeom prst="rect">
            <a:avLst/>
          </a:prstGeom>
        </p:spPr>
        <p:txBody>
          <a:bodyPr vert="horz" lIns="91440" tIns="45720" rIns="91440" bIns="45720" rtlCol="0" anchor="ctr"/>
          <a:lstStyle>
            <a:lvl1pPr algn="ctr" fontAlgn="auto">
              <a:spcBef>
                <a:spcPts val="0"/>
              </a:spcBef>
              <a:spcAft>
                <a:spcPts val="0"/>
              </a:spcAft>
              <a:defRPr sz="900">
                <a:solidFill>
                  <a:schemeClr val="tx1"/>
                </a:solidFill>
                <a:latin typeface="+mn-lt"/>
                <a:ea typeface="+mn-ea"/>
                <a:cs typeface="Helvetica"/>
              </a:defRPr>
            </a:lvl1pPr>
          </a:lstStyle>
          <a:p>
            <a:pPr>
              <a:defRPr/>
            </a:pPr>
            <a:fld id="{613FF14E-ECFF-F547-B7CB-4A82153DA06D}" type="datetime1">
              <a:rPr lang="en-US"/>
              <a:pPr>
                <a:defRPr/>
              </a:pPr>
              <a:t>8/6/15</a:t>
            </a:fld>
            <a:endParaRPr lang="en-US" dirty="0"/>
          </a:p>
        </p:txBody>
      </p:sp>
      <p:sp>
        <p:nvSpPr>
          <p:cNvPr id="6" name="Slide Number Placeholder 5"/>
          <p:cNvSpPr>
            <a:spLocks noGrp="1"/>
          </p:cNvSpPr>
          <p:nvPr>
            <p:ph type="sldNum" sz="quarter" idx="4"/>
          </p:nvPr>
        </p:nvSpPr>
        <p:spPr>
          <a:xfrm>
            <a:off x="8318500" y="6446838"/>
            <a:ext cx="368300" cy="228600"/>
          </a:xfrm>
          <a:prstGeom prst="rect">
            <a:avLst/>
          </a:prstGeom>
        </p:spPr>
        <p:txBody>
          <a:bodyPr vert="horz" lIns="91440" tIns="45720" rIns="91440" bIns="45720" rtlCol="0" anchor="ctr"/>
          <a:lstStyle>
            <a:lvl1pPr algn="r" fontAlgn="auto">
              <a:spcBef>
                <a:spcPts val="0"/>
              </a:spcBef>
              <a:spcAft>
                <a:spcPts val="0"/>
              </a:spcAft>
              <a:defRPr sz="900">
                <a:solidFill>
                  <a:schemeClr val="tx1"/>
                </a:solidFill>
                <a:latin typeface="+mn-lt"/>
                <a:ea typeface="+mn-ea"/>
                <a:cs typeface="Helvetica"/>
              </a:defRPr>
            </a:lvl1pPr>
          </a:lstStyle>
          <a:p>
            <a:pPr>
              <a:defRPr/>
            </a:pPr>
            <a:fld id="{4D48A976-F4BD-7244-AF03-76401346F816}"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5245" r:id="rId1"/>
    <p:sldLayoutId id="2147485246" r:id="rId2"/>
    <p:sldLayoutId id="2147485247" r:id="rId3"/>
    <p:sldLayoutId id="2147485248" r:id="rId4"/>
    <p:sldLayoutId id="2147485249" r:id="rId5"/>
    <p:sldLayoutId id="2147485250" r:id="rId6"/>
    <p:sldLayoutId id="2147485251" r:id="rId7"/>
    <p:sldLayoutId id="2147485252" r:id="rId8"/>
    <p:sldLayoutId id="2147485253" r:id="rId9"/>
    <p:sldLayoutId id="2147485254" r:id="rId10"/>
    <p:sldLayoutId id="2147485255" r:id="rId11"/>
    <p:sldLayoutId id="2147485256" r:id="rId12"/>
    <p:sldLayoutId id="2147485257" r:id="rId13"/>
    <p:sldLayoutId id="2147485258" r:id="rId14"/>
  </p:sldLayoutIdLst>
  <p:timing>
    <p:tnLst>
      <p:par>
        <p:cTn xmlns:p14="http://schemas.microsoft.com/office/powerpoint/2010/main" id="1" dur="indefinite" restart="never" nodeType="tmRoot"/>
      </p:par>
    </p:tnLst>
  </p:timing>
  <p:hf hdr="0" ftr="0" dt="0"/>
  <p:txStyles>
    <p:titleStyle>
      <a:lvl1pPr algn="ctr" defTabSz="457200" rtl="0" eaLnBrk="0" fontAlgn="base" hangingPunct="0">
        <a:lnSpc>
          <a:spcPct val="80000"/>
        </a:lnSpc>
        <a:spcBef>
          <a:spcPct val="0"/>
        </a:spcBef>
        <a:spcAft>
          <a:spcPct val="0"/>
        </a:spcAft>
        <a:defRPr sz="3200" b="1" kern="1200" cap="all">
          <a:solidFill>
            <a:schemeClr val="tx1"/>
          </a:solidFill>
          <a:latin typeface="+mj-lt"/>
          <a:ea typeface="ＭＳ Ｐゴシック" charset="0"/>
          <a:cs typeface="Helvetica"/>
        </a:defRPr>
      </a:lvl1pPr>
      <a:lvl2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2pPr>
      <a:lvl3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3pPr>
      <a:lvl4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4pPr>
      <a:lvl5pPr algn="ctr" defTabSz="457200" rtl="0" eaLnBrk="0" fontAlgn="base" hangingPunct="0">
        <a:lnSpc>
          <a:spcPct val="80000"/>
        </a:lnSpc>
        <a:spcBef>
          <a:spcPct val="0"/>
        </a:spcBef>
        <a:spcAft>
          <a:spcPct val="0"/>
        </a:spcAft>
        <a:defRPr sz="3200" b="1">
          <a:solidFill>
            <a:schemeClr val="tx1"/>
          </a:solidFill>
          <a:latin typeface="Helvetica" charset="0"/>
          <a:ea typeface="ＭＳ Ｐゴシック" charset="0"/>
        </a:defRPr>
      </a:lvl5pPr>
      <a:lvl6pPr marL="4572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6pPr>
      <a:lvl7pPr marL="9144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7pPr>
      <a:lvl8pPr marL="13716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8pPr>
      <a:lvl9pPr marL="1828800" algn="ctr" defTabSz="457200" rtl="0" fontAlgn="base">
        <a:lnSpc>
          <a:spcPct val="80000"/>
        </a:lnSpc>
        <a:spcBef>
          <a:spcPct val="0"/>
        </a:spcBef>
        <a:spcAft>
          <a:spcPct val="0"/>
        </a:spcAft>
        <a:defRPr sz="3200" b="1">
          <a:solidFill>
            <a:schemeClr val="tx1"/>
          </a:solidFill>
          <a:latin typeface="Helvetica" charset="0"/>
          <a:ea typeface="ＭＳ Ｐゴシック" charset="0"/>
        </a:defRPr>
      </a:lvl9pPr>
    </p:titleStyle>
    <p:bodyStyle>
      <a:lvl1pPr marL="228600" indent="-228600" algn="l" defTabSz="457200" rtl="0" eaLnBrk="0" fontAlgn="base" hangingPunct="0">
        <a:spcBef>
          <a:spcPts val="600"/>
        </a:spcBef>
        <a:spcAft>
          <a:spcPct val="0"/>
        </a:spcAft>
        <a:buSzPct val="90000"/>
        <a:buFont typeface="Arial" charset="0"/>
        <a:buChar char="•"/>
        <a:defRPr sz="2000" kern="1200">
          <a:solidFill>
            <a:schemeClr val="tx1"/>
          </a:solidFill>
          <a:latin typeface="+mn-lt"/>
          <a:ea typeface="ＭＳ Ｐゴシック" charset="0"/>
          <a:cs typeface="Helvetica"/>
        </a:defRPr>
      </a:lvl1pPr>
      <a:lvl2pPr marL="457200" indent="-228600" algn="l" defTabSz="457200" rtl="0" eaLnBrk="0" fontAlgn="base" hangingPunct="0">
        <a:spcBef>
          <a:spcPts val="600"/>
        </a:spcBef>
        <a:spcAft>
          <a:spcPct val="0"/>
        </a:spcAft>
        <a:buSzPct val="90000"/>
        <a:buFont typeface="Arial" charset="0"/>
        <a:buChar char="•"/>
        <a:defRPr kern="1200">
          <a:solidFill>
            <a:schemeClr val="tx1"/>
          </a:solidFill>
          <a:latin typeface="+mn-lt"/>
          <a:ea typeface="ＭＳ Ｐゴシック" charset="0"/>
          <a:cs typeface="Helvetica"/>
        </a:defRPr>
      </a:lvl2pPr>
      <a:lvl3pPr marL="685800" indent="-228600" algn="l" defTabSz="457200" rtl="0" eaLnBrk="0" fontAlgn="base" hangingPunct="0">
        <a:spcBef>
          <a:spcPts val="600"/>
        </a:spcBef>
        <a:spcAft>
          <a:spcPct val="0"/>
        </a:spcAft>
        <a:buSzPct val="90000"/>
        <a:buFont typeface="Arial" charset="0"/>
        <a:buChar char="•"/>
        <a:defRPr sz="1600" kern="1200">
          <a:solidFill>
            <a:schemeClr val="tx1"/>
          </a:solidFill>
          <a:latin typeface="+mn-lt"/>
          <a:ea typeface="ＭＳ Ｐゴシック" charset="0"/>
          <a:cs typeface="Helvetica"/>
        </a:defRPr>
      </a:lvl3pPr>
      <a:lvl4pPr marL="9144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4pPr>
      <a:lvl5pPr marL="1143000" indent="-228600" algn="l" defTabSz="457200" rtl="0" eaLnBrk="0" fontAlgn="base" hangingPunct="0">
        <a:spcBef>
          <a:spcPts val="600"/>
        </a:spcBef>
        <a:spcAft>
          <a:spcPct val="0"/>
        </a:spcAft>
        <a:buSzPct val="90000"/>
        <a:buFont typeface="Arial" charset="0"/>
        <a:buChar char="•"/>
        <a:defRPr sz="1400" kern="1200">
          <a:solidFill>
            <a:schemeClr val="tx1"/>
          </a:solidFill>
          <a:latin typeface="+mn-lt"/>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1.png"/><Relationship Id="rId6" Type="http://schemas.openxmlformats.org/officeDocument/2006/relationships/image" Target="../media/image14.png"/><Relationship Id="rId1" Type="http://schemas.microsoft.com/office/2007/relationships/media" Target="../media/media2.mov"/><Relationship Id="rId2" Type="http://schemas.openxmlformats.org/officeDocument/2006/relationships/video" Target="../media/media2.mo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18.JP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18.JP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hyperlink" Target="http://www.thingiverse.com/emmett/about"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hyperlink" Target="http://www.thingiverse.com/emmett/about" TargetMode="External"/><Relationship Id="rId6" Type="http://schemas.openxmlformats.org/officeDocument/2006/relationships/hyperlink" Target="http://www.thingiverse.com/notcolinforreal/about" TargetMode="External"/><Relationship Id="rId7" Type="http://schemas.openxmlformats.org/officeDocument/2006/relationships/hyperlink" Target="http://creativecommons.org/licenses/by-sa/3.0/" TargetMode="External"/><Relationship Id="rId8" Type="http://schemas.openxmlformats.org/officeDocument/2006/relationships/image" Target="../media/image29.JPG"/><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33.JP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35.JPG"/><Relationship Id="rId5" Type="http://schemas.openxmlformats.org/officeDocument/2006/relationships/image" Target="../media/image36.JP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hyperlink" Target="http://www.thingiverse.com/sokunmin/about" TargetMode="External"/><Relationship Id="rId5" Type="http://schemas.openxmlformats.org/officeDocument/2006/relationships/hyperlink" Target="http://creativecommons.org/licenses/by-sa/3.0/"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37.JPG"/><Relationship Id="rId5" Type="http://schemas.openxmlformats.org/officeDocument/2006/relationships/image" Target="../media/image38.JP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 Id="rId3" Type="http://schemas.openxmlformats.org/officeDocument/2006/relationships/image" Target="../media/image1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image" Target="../media/image3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 Id="rId3" Type="http://schemas.openxmlformats.org/officeDocument/2006/relationships/image" Target="../media/image43.jpeg"/></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hyperlink" Target="http://www.thingiverse.com/emmett/about" TargetMode="External"/><Relationship Id="rId6" Type="http://schemas.openxmlformats.org/officeDocument/2006/relationships/hyperlink" Target="http://www.thingiverse.com/tbuser/about" TargetMode="External"/><Relationship Id="rId7" Type="http://schemas.openxmlformats.org/officeDocument/2006/relationships/hyperlink" Target="http://creativecommons.org/licenses/by-sa/3.0/" TargetMode="External"/><Relationship Id="rId8" Type="http://schemas.openxmlformats.org/officeDocument/2006/relationships/hyperlink" Target="http://www.thingiverse.com/CocoNut/about" TargetMode="External"/><Relationship Id="rId1" Type="http://schemas.openxmlformats.org/officeDocument/2006/relationships/slideLayout" Target="../slideLayouts/slideLayout9.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www.thingiverse.com/AnthonyM/about" TargetMode="External"/><Relationship Id="rId5" Type="http://schemas.openxmlformats.org/officeDocument/2006/relationships/hyperlink" Target="http://creativecommons.org/licenses/by/3.0/"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png"/><Relationship Id="rId6"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7772400" cy="801688"/>
          </a:xfrm>
        </p:spPr>
        <p:txBody>
          <a:bodyPr/>
          <a:lstStyle/>
          <a:p>
            <a:pPr eaLnBrk="1" fontAlgn="auto" hangingPunct="1">
              <a:spcAft>
                <a:spcPts val="0"/>
              </a:spcAft>
              <a:defRPr/>
            </a:pPr>
            <a:r>
              <a:rPr lang="en-US" sz="2800" dirty="0" smtClean="0">
                <a:ea typeface="+mj-ea"/>
              </a:rPr>
              <a:t>Modeling and </a:t>
            </a:r>
            <a:r>
              <a:rPr lang="en-US" sz="2800" dirty="0" err="1" smtClean="0">
                <a:ea typeface="+mj-ea"/>
              </a:rPr>
              <a:t>Toolpath</a:t>
            </a:r>
            <a:r>
              <a:rPr lang="en-US" sz="2800" dirty="0" smtClean="0">
                <a:ea typeface="+mj-ea"/>
              </a:rPr>
              <a:t> Generation for Consumer-Level 3D Printing</a:t>
            </a:r>
            <a:endParaRPr lang="en-US" sz="2800" dirty="0">
              <a:ea typeface="+mj-ea"/>
            </a:endParaRPr>
          </a:p>
        </p:txBody>
      </p:sp>
      <p:sp>
        <p:nvSpPr>
          <p:cNvPr id="32770" name="Subtitle 2"/>
          <p:cNvSpPr>
            <a:spLocks noGrp="1"/>
          </p:cNvSpPr>
          <p:nvPr>
            <p:ph type="subTitle" idx="1"/>
          </p:nvPr>
        </p:nvSpPr>
        <p:spPr>
          <a:xfrm>
            <a:off x="2811463" y="4365625"/>
            <a:ext cx="2259012" cy="949325"/>
          </a:xfrm>
        </p:spPr>
        <p:txBody>
          <a:bodyPr/>
          <a:lstStyle/>
          <a:p>
            <a:pPr algn="l"/>
            <a:r>
              <a:rPr lang="en-US" sz="2400">
                <a:latin typeface="Helvetica" charset="0"/>
              </a:rPr>
              <a:t>H. Quynh Dinh</a:t>
            </a:r>
          </a:p>
          <a:p>
            <a:pPr algn="l"/>
            <a:r>
              <a:rPr lang="en-US" sz="2400">
                <a:latin typeface="Helvetica" charset="0"/>
              </a:rPr>
              <a:t>Filipp Gelman</a:t>
            </a:r>
            <a:endParaRPr lang="en-US" sz="2400" i="1">
              <a:latin typeface="Helvetica" charset="0"/>
            </a:endParaRPr>
          </a:p>
        </p:txBody>
      </p:sp>
      <p:sp>
        <p:nvSpPr>
          <p:cNvPr id="32771" name="Subtitle 2"/>
          <p:cNvSpPr txBox="1">
            <a:spLocks/>
          </p:cNvSpPr>
          <p:nvPr/>
        </p:nvSpPr>
        <p:spPr bwMode="auto">
          <a:xfrm>
            <a:off x="5387975" y="4365625"/>
            <a:ext cx="24574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spcBef>
                <a:spcPts val="600"/>
              </a:spcBef>
              <a:buSzPct val="90000"/>
              <a:buFont typeface="Arial" charset="0"/>
              <a:buNone/>
            </a:pPr>
            <a:r>
              <a:rPr lang="en-US">
                <a:cs typeface="Helvetica" charset="0"/>
              </a:rPr>
              <a:t>Sylvain Lefebvre</a:t>
            </a:r>
          </a:p>
          <a:p>
            <a:pPr>
              <a:spcBef>
                <a:spcPts val="600"/>
              </a:spcBef>
              <a:buSzPct val="90000"/>
              <a:buFont typeface="Arial" charset="0"/>
              <a:buNone/>
            </a:pPr>
            <a:r>
              <a:rPr lang="en-US">
                <a:cs typeface="Helvetica" charset="0"/>
              </a:rPr>
              <a:t>Frédéric Claux</a:t>
            </a:r>
            <a:endParaRPr lang="en-US" i="1">
              <a:cs typeface="Helvetica" charset="0"/>
            </a:endParaRPr>
          </a:p>
        </p:txBody>
      </p:sp>
      <p:pic>
        <p:nvPicPr>
          <p:cNvPr id="32773" name="Picture 9" descr="logo_INRIA_en.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8938" y="5295900"/>
            <a:ext cx="2301875"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B_Logo_red_tag.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31996" y="4395503"/>
            <a:ext cx="1158262" cy="181899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NYCSkylineGreenLaye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797" y="1475907"/>
            <a:ext cx="5886379" cy="3626533"/>
          </a:xfrm>
          <a:prstGeom prst="rect">
            <a:avLst/>
          </a:prstGeom>
        </p:spPr>
      </p:pic>
      <p:pic>
        <p:nvPicPr>
          <p:cNvPr id="6" name="NYCSkylin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27499" y="1474253"/>
            <a:ext cx="6289003" cy="3628187"/>
          </a:xfrm>
          <a:prstGeom prst="rect">
            <a:avLst/>
          </a:prstGeom>
        </p:spPr>
      </p:pic>
      <p:sp>
        <p:nvSpPr>
          <p:cNvPr id="2" name="Title 1"/>
          <p:cNvSpPr>
            <a:spLocks noGrp="1"/>
          </p:cNvSpPr>
          <p:nvPr>
            <p:ph type="title"/>
          </p:nvPr>
        </p:nvSpPr>
        <p:spPr/>
        <p:txBody>
          <a:bodyPr/>
          <a:lstStyle/>
          <a:p>
            <a:r>
              <a:rPr lang="en-US" dirty="0" smtClean="0"/>
              <a:t>What is 3D Printing?</a:t>
            </a:r>
            <a:endParaRPr lang="en-US" dirty="0"/>
          </a:p>
        </p:txBody>
      </p:sp>
      <p:grpSp>
        <p:nvGrpSpPr>
          <p:cNvPr id="18" name="Group 17"/>
          <p:cNvGrpSpPr/>
          <p:nvPr/>
        </p:nvGrpSpPr>
        <p:grpSpPr>
          <a:xfrm>
            <a:off x="527050" y="5331040"/>
            <a:ext cx="8350250" cy="461665"/>
            <a:chOff x="615950" y="5318340"/>
            <a:chExt cx="8350250" cy="461665"/>
          </a:xfrm>
        </p:grpSpPr>
        <p:sp>
          <p:nvSpPr>
            <p:cNvPr id="19" name="TextBox 18"/>
            <p:cNvSpPr txBox="1"/>
            <p:nvPr/>
          </p:nvSpPr>
          <p:spPr>
            <a:xfrm>
              <a:off x="615950" y="5318340"/>
              <a:ext cx="1866900" cy="461665"/>
            </a:xfrm>
            <a:prstGeom prst="rect">
              <a:avLst/>
            </a:prstGeom>
            <a:noFill/>
          </p:spPr>
          <p:txBody>
            <a:bodyPr wrap="square" rtlCol="0">
              <a:spAutoFit/>
            </a:bodyPr>
            <a:lstStyle/>
            <a:p>
              <a:r>
                <a:rPr lang="en-US" sz="2400" dirty="0" smtClean="0">
                  <a:solidFill>
                    <a:srgbClr val="BFBFBF"/>
                  </a:solidFill>
                </a:rPr>
                <a:t>3D MODEL</a:t>
              </a:r>
              <a:endParaRPr lang="en-US" sz="2400" dirty="0">
                <a:solidFill>
                  <a:srgbClr val="BFBFBF"/>
                </a:solidFill>
              </a:endParaRPr>
            </a:p>
          </p:txBody>
        </p:sp>
        <p:sp>
          <p:nvSpPr>
            <p:cNvPr id="20" name="TextBox 19"/>
            <p:cNvSpPr txBox="1"/>
            <p:nvPr/>
          </p:nvSpPr>
          <p:spPr>
            <a:xfrm>
              <a:off x="2965450" y="5318340"/>
              <a:ext cx="1866900" cy="461665"/>
            </a:xfrm>
            <a:prstGeom prst="rect">
              <a:avLst/>
            </a:prstGeom>
            <a:noFill/>
          </p:spPr>
          <p:txBody>
            <a:bodyPr wrap="square" rtlCol="0">
              <a:spAutoFit/>
            </a:bodyPr>
            <a:lstStyle/>
            <a:p>
              <a:r>
                <a:rPr lang="en-US" sz="2400" b="1" dirty="0" smtClean="0"/>
                <a:t>TOOLPATH</a:t>
              </a:r>
              <a:endParaRPr lang="en-US" sz="2400" b="1" dirty="0"/>
            </a:p>
          </p:txBody>
        </p:sp>
        <p:sp>
          <p:nvSpPr>
            <p:cNvPr id="21" name="TextBox 20"/>
            <p:cNvSpPr txBox="1"/>
            <p:nvPr/>
          </p:nvSpPr>
          <p:spPr>
            <a:xfrm>
              <a:off x="5416550" y="5318340"/>
              <a:ext cx="3549650" cy="461665"/>
            </a:xfrm>
            <a:prstGeom prst="rect">
              <a:avLst/>
            </a:prstGeom>
            <a:noFill/>
          </p:spPr>
          <p:txBody>
            <a:bodyPr wrap="square" rtlCol="0">
              <a:spAutoFit/>
            </a:bodyPr>
            <a:lstStyle/>
            <a:p>
              <a:r>
                <a:rPr lang="en-US" sz="2400" dirty="0" smtClean="0">
                  <a:solidFill>
                    <a:srgbClr val="BFBFBF"/>
                  </a:solidFill>
                </a:rPr>
                <a:t>3D PRINTED OBJECT</a:t>
              </a:r>
              <a:endParaRPr lang="en-US" sz="2400" dirty="0">
                <a:solidFill>
                  <a:srgbClr val="BFBFBF"/>
                </a:solidFill>
              </a:endParaRPr>
            </a:p>
          </p:txBody>
        </p:sp>
        <p:sp>
          <p:nvSpPr>
            <p:cNvPr id="22" name="Right Arrow 21"/>
            <p:cNvSpPr/>
            <p:nvPr/>
          </p:nvSpPr>
          <p:spPr>
            <a:xfrm>
              <a:off x="24003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22"/>
            <p:cNvSpPr/>
            <p:nvPr/>
          </p:nvSpPr>
          <p:spPr>
            <a:xfrm>
              <a:off x="48387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40351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p:cTn id="14"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Course Overview</a:t>
            </a:r>
            <a:endParaRPr lang="en-US" dirty="0">
              <a:ea typeface="+mj-ea"/>
            </a:endParaRPr>
          </a:p>
        </p:txBody>
      </p:sp>
      <p:sp>
        <p:nvSpPr>
          <p:cNvPr id="37890" name="Content Placeholder 2"/>
          <p:cNvSpPr txBox="1">
            <a:spLocks/>
          </p:cNvSpPr>
          <p:nvPr/>
        </p:nvSpPr>
        <p:spPr bwMode="auto">
          <a:xfrm>
            <a:off x="1377950" y="16938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marL="0" indent="0" eaLnBrk="1" hangingPunct="1">
              <a:spcBef>
                <a:spcPts val="600"/>
              </a:spcBef>
              <a:buSzPct val="90000"/>
              <a:defRPr/>
            </a:pPr>
            <a:r>
              <a:rPr lang="en-US" sz="2800" b="1" dirty="0" smtClean="0">
                <a:cs typeface="Helvetica" charset="0"/>
              </a:rPr>
              <a:t>Goal</a:t>
            </a:r>
          </a:p>
          <a:p>
            <a:pPr marL="514350" lvl="1" indent="0" eaLnBrk="1" hangingPunct="1">
              <a:spcBef>
                <a:spcPts val="600"/>
              </a:spcBef>
              <a:buSzPct val="90000"/>
              <a:defRPr/>
            </a:pPr>
            <a:r>
              <a:rPr lang="en-US" sz="2000" i="1" dirty="0" smtClean="0">
                <a:cs typeface="Helvetica" charset="0"/>
              </a:rPr>
              <a:t>Learn about what’s involved in developing a slicer - issues, solutions, and open questions in printer </a:t>
            </a:r>
            <a:r>
              <a:rPr lang="en-US" sz="2000" i="1" dirty="0" err="1" smtClean="0">
                <a:cs typeface="Helvetica" charset="0"/>
              </a:rPr>
              <a:t>toolpath</a:t>
            </a:r>
            <a:r>
              <a:rPr lang="en-US" sz="2000" i="1" dirty="0" smtClean="0">
                <a:cs typeface="Helvetica" charset="0"/>
              </a:rPr>
              <a:t> generation</a:t>
            </a:r>
          </a:p>
          <a:p>
            <a:pPr marL="514350" lvl="1" indent="0" eaLnBrk="1" hangingPunct="1">
              <a:spcBef>
                <a:spcPts val="600"/>
              </a:spcBef>
              <a:buSzPct val="90000"/>
              <a:defRPr/>
            </a:pPr>
            <a:endParaRPr lang="en-US" sz="800" dirty="0" smtClean="0">
              <a:cs typeface="Helvetica" charset="0"/>
            </a:endParaRPr>
          </a:p>
          <a:p>
            <a:pPr marL="0" indent="0" eaLnBrk="1" hangingPunct="1">
              <a:spcBef>
                <a:spcPts val="600"/>
              </a:spcBef>
              <a:buSzPct val="90000"/>
              <a:defRPr/>
            </a:pPr>
            <a:r>
              <a:rPr lang="en-US" sz="2800" b="1" dirty="0" smtClean="0">
                <a:cs typeface="Helvetica" charset="0"/>
              </a:rPr>
              <a:t>Schedule</a:t>
            </a:r>
          </a:p>
          <a:p>
            <a:pPr marL="514350" lvl="1" indent="0" eaLnBrk="1" hangingPunct="1">
              <a:spcBef>
                <a:spcPts val="600"/>
              </a:spcBef>
              <a:buSzPct val="90000"/>
              <a:defRPr/>
            </a:pPr>
            <a:r>
              <a:rPr lang="en-US" sz="2000" dirty="0" smtClean="0">
                <a:cs typeface="Helvetica" charset="0"/>
              </a:rPr>
              <a:t>Session 1: </a:t>
            </a:r>
            <a:r>
              <a:rPr lang="en-US" sz="2000" i="1" dirty="0" smtClean="0">
                <a:cs typeface="Helvetica" charset="0"/>
              </a:rPr>
              <a:t>3D Printing With Plastic Filament</a:t>
            </a:r>
          </a:p>
          <a:p>
            <a:pPr marL="914400" lvl="2" indent="0" eaLnBrk="1" hangingPunct="1">
              <a:spcBef>
                <a:spcPts val="600"/>
              </a:spcBef>
              <a:buSzPct val="90000"/>
              <a:defRPr/>
            </a:pPr>
            <a:r>
              <a:rPr lang="en-US" sz="1800" dirty="0" smtClean="0">
                <a:cs typeface="Helvetica" charset="0"/>
              </a:rPr>
              <a:t>Anatomy of a Print, Printer Mechanics, Slices, </a:t>
            </a:r>
          </a:p>
          <a:p>
            <a:pPr marL="914400" lvl="2" indent="0" eaLnBrk="1" hangingPunct="1">
              <a:spcBef>
                <a:spcPts val="600"/>
              </a:spcBef>
              <a:buSzPct val="90000"/>
              <a:defRPr/>
            </a:pPr>
            <a:r>
              <a:rPr lang="en-US" sz="1800" dirty="0" err="1" smtClean="0">
                <a:cs typeface="Helvetica" charset="0"/>
              </a:rPr>
              <a:t>Toolpaths</a:t>
            </a:r>
            <a:r>
              <a:rPr lang="en-US" sz="1800" dirty="0" smtClean="0">
                <a:cs typeface="Helvetica" charset="0"/>
              </a:rPr>
              <a:t>, Build Plate </a:t>
            </a:r>
            <a:r>
              <a:rPr lang="en-US" sz="1800" dirty="0">
                <a:cs typeface="Helvetica" charset="0"/>
              </a:rPr>
              <a:t>Adhesion, Multi-material </a:t>
            </a:r>
            <a:r>
              <a:rPr lang="en-US" sz="1800" dirty="0" smtClean="0">
                <a:cs typeface="Helvetica" charset="0"/>
              </a:rPr>
              <a:t>Printing </a:t>
            </a:r>
          </a:p>
          <a:p>
            <a:pPr marL="514350" lvl="1" indent="0" eaLnBrk="1" hangingPunct="1">
              <a:spcBef>
                <a:spcPts val="600"/>
              </a:spcBef>
              <a:buSzPct val="90000"/>
              <a:defRPr/>
            </a:pPr>
            <a:endParaRPr lang="en-US" sz="800" dirty="0" smtClean="0">
              <a:cs typeface="Helvetica" charset="0"/>
            </a:endParaRPr>
          </a:p>
          <a:p>
            <a:pPr marL="2001838" lvl="1" indent="-1487488" eaLnBrk="1" hangingPunct="1">
              <a:spcBef>
                <a:spcPts val="600"/>
              </a:spcBef>
              <a:buSzPct val="90000"/>
              <a:defRPr/>
            </a:pPr>
            <a:r>
              <a:rPr lang="en-US" sz="2000" dirty="0" smtClean="0">
                <a:cs typeface="Helvetica" charset="0"/>
              </a:rPr>
              <a:t>Session 2: </a:t>
            </a:r>
            <a:r>
              <a:rPr lang="en-US" sz="2000" i="1" dirty="0" smtClean="0">
                <a:cs typeface="Helvetica" charset="0"/>
              </a:rPr>
              <a:t>Modeling for Filament-based 3D Printing</a:t>
            </a:r>
          </a:p>
          <a:p>
            <a:pPr marL="2401888" lvl="2" indent="-1487488" eaLnBrk="1" hangingPunct="1">
              <a:spcBef>
                <a:spcPts val="600"/>
              </a:spcBef>
              <a:buSzPct val="90000"/>
              <a:defRPr/>
            </a:pPr>
            <a:r>
              <a:rPr lang="en-US" sz="1800" dirty="0" smtClean="0">
                <a:cs typeface="Helvetica" charset="0"/>
              </a:rPr>
              <a:t>Overhangs &amp; Supports, Solid Modeling &amp; Slicing, </a:t>
            </a:r>
          </a:p>
          <a:p>
            <a:pPr marL="2401888" lvl="2" indent="-1487488" eaLnBrk="1" hangingPunct="1">
              <a:spcBef>
                <a:spcPts val="600"/>
              </a:spcBef>
              <a:buSzPct val="90000"/>
              <a:defRPr/>
            </a:pPr>
            <a:r>
              <a:rPr lang="en-US" sz="1800" dirty="0" smtClean="0">
                <a:cs typeface="Helvetica" charset="0"/>
              </a:rPr>
              <a:t>Large Models &amp; Volumes</a:t>
            </a:r>
          </a:p>
        </p:txBody>
      </p:sp>
      <p:sp>
        <p:nvSpPr>
          <p:cNvPr id="5" name="Rectangle 4"/>
          <p:cNvSpPr/>
          <p:nvPr/>
        </p:nvSpPr>
        <p:spPr>
          <a:xfrm>
            <a:off x="373063" y="6450013"/>
            <a:ext cx="1619250" cy="21113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Tree>
    <p:extLst>
      <p:ext uri="{BB962C8B-B14F-4D97-AF65-F5344CB8AC3E}">
        <p14:creationId xmlns:p14="http://schemas.microsoft.com/office/powerpoint/2010/main" val="131214771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Placeholder 4" descr="HeroPrint.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20" b="12920"/>
          <a:stretch>
            <a:fillRect/>
          </a:stretch>
        </p:blipFill>
        <p:spPr>
          <a:xfrm>
            <a:off x="461963" y="469900"/>
            <a:ext cx="8220075" cy="4064000"/>
          </a:xfrm>
          <a:ln>
            <a:miter lim="800000"/>
            <a:headEnd/>
            <a:tailEnd/>
          </a:ln>
        </p:spPr>
      </p:pic>
      <p:sp>
        <p:nvSpPr>
          <p:cNvPr id="3" name="Title 2"/>
          <p:cNvSpPr>
            <a:spLocks noGrp="1"/>
          </p:cNvSpPr>
          <p:nvPr>
            <p:ph type="title"/>
          </p:nvPr>
        </p:nvSpPr>
        <p:spPr>
          <a:xfrm>
            <a:off x="684213" y="4760913"/>
            <a:ext cx="7772400" cy="728662"/>
          </a:xfrm>
        </p:spPr>
        <p:txBody>
          <a:bodyPr/>
          <a:lstStyle/>
          <a:p>
            <a:pPr>
              <a:defRPr/>
            </a:pPr>
            <a:r>
              <a:rPr lang="en-US" dirty="0" smtClean="0"/>
              <a:t>Anatomy of a Print</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smtClean="0"/>
              <a:t>3D Printing </a:t>
            </a:r>
            <a:r>
              <a:rPr lang="en-US" dirty="0"/>
              <a:t>with Plastic Filament</a:t>
            </a:r>
          </a:p>
        </p:txBody>
      </p:sp>
    </p:spTree>
    <p:extLst>
      <p:ext uri="{BB962C8B-B14F-4D97-AF65-F5344CB8AC3E}">
        <p14:creationId xmlns:p14="http://schemas.microsoft.com/office/powerpoint/2010/main" val="24766342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Anatomy of a Print</a:t>
            </a:r>
            <a:endParaRPr lang="en-US" dirty="0">
              <a:ea typeface="+mj-ea"/>
            </a:endParaRPr>
          </a:p>
        </p:txBody>
      </p:sp>
      <p:pic>
        <p:nvPicPr>
          <p:cNvPr id="69634" name="Picture 2" descr="support_test_meshla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5675" y="1897063"/>
            <a:ext cx="469265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3"/>
          <p:cNvSpPr txBox="1">
            <a:spLocks noChangeArrowheads="1"/>
          </p:cNvSpPr>
          <p:nvPr/>
        </p:nvSpPr>
        <p:spPr bwMode="auto">
          <a:xfrm>
            <a:off x="2136775" y="5683250"/>
            <a:ext cx="23066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[Support test model, MakerBot]</a:t>
            </a:r>
          </a:p>
        </p:txBody>
      </p:sp>
    </p:spTree>
    <p:extLst>
      <p:ext uri="{BB962C8B-B14F-4D97-AF65-F5344CB8AC3E}">
        <p14:creationId xmlns:p14="http://schemas.microsoft.com/office/powerpoint/2010/main" val="10501230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Anatomy of a Print</a:t>
            </a:r>
            <a:endParaRPr lang="en-US" dirty="0"/>
          </a:p>
        </p:txBody>
      </p:sp>
      <p:grpSp>
        <p:nvGrpSpPr>
          <p:cNvPr id="7" name="Group 6"/>
          <p:cNvGrpSpPr/>
          <p:nvPr/>
        </p:nvGrpSpPr>
        <p:grpSpPr>
          <a:xfrm>
            <a:off x="777875" y="1526060"/>
            <a:ext cx="7588251" cy="4598517"/>
            <a:chOff x="811212" y="1526060"/>
            <a:chExt cx="7588251" cy="4598517"/>
          </a:xfrm>
        </p:grpSpPr>
        <p:pic>
          <p:nvPicPr>
            <p:cNvPr id="5" name="Picture 4" descr="IMG_3723.JPG"/>
            <p:cNvPicPr>
              <a:picLocks noChangeAspect="1"/>
            </p:cNvPicPr>
            <p:nvPr/>
          </p:nvPicPr>
          <p:blipFill rotWithShape="1">
            <a:blip r:embed="rId3">
              <a:extLst>
                <a:ext uri="{28A0092B-C50C-407E-A947-70E740481C1C}">
                  <a14:useLocalDpi xmlns:a14="http://schemas.microsoft.com/office/drawing/2010/main" val="0"/>
                </a:ext>
              </a:extLst>
            </a:blip>
            <a:srcRect l="25139" t="25001" r="22917" b="19138"/>
            <a:stretch/>
          </p:blipFill>
          <p:spPr>
            <a:xfrm rot="10800000">
              <a:off x="811212" y="1526060"/>
              <a:ext cx="3938587" cy="3176715"/>
            </a:xfrm>
            <a:prstGeom prst="rect">
              <a:avLst/>
            </a:prstGeom>
          </p:spPr>
        </p:pic>
        <p:pic>
          <p:nvPicPr>
            <p:cNvPr id="6" name="Picture 5" descr="IMG_3729.JPG"/>
            <p:cNvPicPr>
              <a:picLocks noChangeAspect="1"/>
            </p:cNvPicPr>
            <p:nvPr/>
          </p:nvPicPr>
          <p:blipFill rotWithShape="1">
            <a:blip r:embed="rId4">
              <a:extLst>
                <a:ext uri="{28A0092B-C50C-407E-A947-70E740481C1C}">
                  <a14:useLocalDpi xmlns:a14="http://schemas.microsoft.com/office/drawing/2010/main" val="0"/>
                </a:ext>
              </a:extLst>
            </a:blip>
            <a:srcRect l="26388" t="28333" r="20833" b="22253"/>
            <a:stretch/>
          </p:blipFill>
          <p:spPr>
            <a:xfrm rot="10800000">
              <a:off x="4470299" y="3365500"/>
              <a:ext cx="3929164" cy="2759077"/>
            </a:xfrm>
            <a:prstGeom prst="rect">
              <a:avLst/>
            </a:prstGeom>
          </p:spPr>
        </p:pic>
      </p:grpSp>
    </p:spTree>
    <p:extLst>
      <p:ext uri="{BB962C8B-B14F-4D97-AF65-F5344CB8AC3E}">
        <p14:creationId xmlns:p14="http://schemas.microsoft.com/office/powerpoint/2010/main" val="41994212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3723.JPG"/>
          <p:cNvPicPr>
            <a:picLocks noChangeAspect="1"/>
          </p:cNvPicPr>
          <p:nvPr/>
        </p:nvPicPr>
        <p:blipFill rotWithShape="1">
          <a:blip r:embed="rId3">
            <a:extLst>
              <a:ext uri="{28A0092B-C50C-407E-A947-70E740481C1C}">
                <a14:useLocalDpi xmlns:a14="http://schemas.microsoft.com/office/drawing/2010/main" val="0"/>
              </a:ext>
            </a:extLst>
          </a:blip>
          <a:srcRect l="25139" t="25001" r="22917" b="19138"/>
          <a:stretch/>
        </p:blipFill>
        <p:spPr>
          <a:xfrm rot="10800000">
            <a:off x="2405884" y="2093784"/>
            <a:ext cx="4332233" cy="3494215"/>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Anatomy </a:t>
            </a:r>
            <a:r>
              <a:rPr lang="en-US" dirty="0" smtClean="0">
                <a:ea typeface="+mj-ea"/>
              </a:rPr>
              <a:t>of a Print</a:t>
            </a:r>
            <a:endParaRPr lang="en-US" dirty="0">
              <a:ea typeface="+mj-ea"/>
            </a:endParaRPr>
          </a:p>
        </p:txBody>
      </p:sp>
      <p:sp>
        <p:nvSpPr>
          <p:cNvPr id="75779" name="TextBox 11"/>
          <p:cNvSpPr txBox="1">
            <a:spLocks noChangeArrowheads="1"/>
          </p:cNvSpPr>
          <p:nvPr/>
        </p:nvSpPr>
        <p:spPr bwMode="auto">
          <a:xfrm>
            <a:off x="3643317" y="2759868"/>
            <a:ext cx="19462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smtClean="0">
                <a:solidFill>
                  <a:srgbClr val="FFFFFF"/>
                </a:solidFill>
              </a:rPr>
              <a:t>Cover (Roof)</a:t>
            </a:r>
            <a:endParaRPr lang="en-US" dirty="0">
              <a:solidFill>
                <a:srgbClr val="FFFFFF"/>
              </a:solidFill>
            </a:endParaRPr>
          </a:p>
        </p:txBody>
      </p:sp>
      <p:sp>
        <p:nvSpPr>
          <p:cNvPr id="75780" name="TextBox 12"/>
          <p:cNvSpPr txBox="1">
            <a:spLocks noChangeArrowheads="1"/>
          </p:cNvSpPr>
          <p:nvPr/>
        </p:nvSpPr>
        <p:spPr bwMode="auto">
          <a:xfrm>
            <a:off x="3771900" y="5100637"/>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Overhangs</a:t>
            </a:r>
          </a:p>
        </p:txBody>
      </p:sp>
      <p:cxnSp>
        <p:nvCxnSpPr>
          <p:cNvPr id="14" name="Straight Arrow Connector 13"/>
          <p:cNvCxnSpPr>
            <a:stCxn id="75780" idx="0"/>
            <a:endCxn id="19" idx="1"/>
          </p:cNvCxnSpPr>
          <p:nvPr/>
        </p:nvCxnSpPr>
        <p:spPr>
          <a:xfrm flipH="1" flipV="1">
            <a:off x="3743326" y="4021134"/>
            <a:ext cx="873124" cy="1079503"/>
          </a:xfrm>
          <a:prstGeom prst="straightConnector1">
            <a:avLst/>
          </a:prstGeom>
          <a:ln>
            <a:solidFill>
              <a:schemeClr val="bg1"/>
            </a:solidFill>
            <a:tailEnd type="stealth" w="lg" len="lg"/>
          </a:ln>
        </p:spPr>
        <p:style>
          <a:lnRef idx="1">
            <a:schemeClr val="dk1"/>
          </a:lnRef>
          <a:fillRef idx="0">
            <a:schemeClr val="dk1"/>
          </a:fillRef>
          <a:effectRef idx="0">
            <a:schemeClr val="dk1"/>
          </a:effectRef>
          <a:fontRef idx="minor">
            <a:schemeClr val="tx1"/>
          </a:fontRef>
        </p:style>
      </p:cxnSp>
      <p:cxnSp>
        <p:nvCxnSpPr>
          <p:cNvPr id="17" name="Straight Arrow Connector 16"/>
          <p:cNvCxnSpPr>
            <a:stCxn id="75780" idx="0"/>
            <a:endCxn id="22" idx="1"/>
          </p:cNvCxnSpPr>
          <p:nvPr/>
        </p:nvCxnSpPr>
        <p:spPr>
          <a:xfrm flipV="1">
            <a:off x="4616450" y="3995737"/>
            <a:ext cx="984251" cy="1104900"/>
          </a:xfrm>
          <a:prstGeom prst="straightConnector1">
            <a:avLst/>
          </a:prstGeom>
          <a:ln>
            <a:solidFill>
              <a:schemeClr val="bg1"/>
            </a:solidFill>
            <a:tailEnd type="stealth" w="lg" len="lg"/>
          </a:ln>
        </p:spPr>
        <p:style>
          <a:lnRef idx="1">
            <a:schemeClr val="dk1"/>
          </a:lnRef>
          <a:fillRef idx="0">
            <a:schemeClr val="dk1"/>
          </a:fillRef>
          <a:effectRef idx="0">
            <a:schemeClr val="dk1"/>
          </a:effectRef>
          <a:fontRef idx="minor">
            <a:schemeClr val="tx1"/>
          </a:fontRef>
        </p:style>
      </p:cxnSp>
      <p:sp>
        <p:nvSpPr>
          <p:cNvPr id="19" name="Left Brace 18"/>
          <p:cNvSpPr/>
          <p:nvPr/>
        </p:nvSpPr>
        <p:spPr>
          <a:xfrm rot="16200000">
            <a:off x="3627437" y="3402008"/>
            <a:ext cx="231776" cy="1006475"/>
          </a:xfrm>
          <a:prstGeom prst="leftBrace">
            <a:avLst/>
          </a:prstGeom>
          <a:ln w="12700" cmpd="sng">
            <a:solidFill>
              <a:schemeClr val="bg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22" name="Left Brace 21"/>
          <p:cNvSpPr/>
          <p:nvPr/>
        </p:nvSpPr>
        <p:spPr>
          <a:xfrm rot="16200000">
            <a:off x="5497510" y="3448048"/>
            <a:ext cx="206381" cy="888997"/>
          </a:xfrm>
          <a:prstGeom prst="leftBrace">
            <a:avLst/>
          </a:prstGeom>
          <a:ln w="12700" cmpd="sng">
            <a:solidFill>
              <a:schemeClr val="bg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Tree>
    <p:extLst>
      <p:ext uri="{BB962C8B-B14F-4D97-AF65-F5344CB8AC3E}">
        <p14:creationId xmlns:p14="http://schemas.microsoft.com/office/powerpoint/2010/main" val="647207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Anatomy of a Print</a:t>
            </a:r>
          </a:p>
        </p:txBody>
      </p:sp>
      <p:pic>
        <p:nvPicPr>
          <p:cNvPr id="4" name="Picture 3" descr="overhangsNoSupports2x.JPG"/>
          <p:cNvPicPr>
            <a:picLocks noChangeAspect="1"/>
          </p:cNvPicPr>
          <p:nvPr/>
        </p:nvPicPr>
        <p:blipFill rotWithShape="1">
          <a:blip r:embed="rId3">
            <a:extLst>
              <a:ext uri="{28A0092B-C50C-407E-A947-70E740481C1C}">
                <a14:useLocalDpi xmlns:a14="http://schemas.microsoft.com/office/drawing/2010/main" val="0"/>
              </a:ext>
            </a:extLst>
          </a:blip>
          <a:srcRect l="23360" t="32963" r="25139" b="20742"/>
          <a:stretch/>
        </p:blipFill>
        <p:spPr>
          <a:xfrm rot="10800000">
            <a:off x="2389316" y="2366962"/>
            <a:ext cx="4365370" cy="2943225"/>
          </a:xfrm>
          <a:prstGeom prst="rect">
            <a:avLst/>
          </a:prstGeom>
        </p:spPr>
      </p:pic>
    </p:spTree>
    <p:extLst>
      <p:ext uri="{BB962C8B-B14F-4D97-AF65-F5344CB8AC3E}">
        <p14:creationId xmlns:p14="http://schemas.microsoft.com/office/powerpoint/2010/main" val="1463097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IMG_3729.JPG"/>
          <p:cNvPicPr>
            <a:picLocks noChangeAspect="1"/>
          </p:cNvPicPr>
          <p:nvPr/>
        </p:nvPicPr>
        <p:blipFill rotWithShape="1">
          <a:blip r:embed="rId3">
            <a:extLst>
              <a:ext uri="{28A0092B-C50C-407E-A947-70E740481C1C}">
                <a14:useLocalDpi xmlns:a14="http://schemas.microsoft.com/office/drawing/2010/main" val="0"/>
              </a:ext>
            </a:extLst>
          </a:blip>
          <a:srcRect l="26388" t="28333" r="20833" b="22253"/>
          <a:stretch/>
        </p:blipFill>
        <p:spPr>
          <a:xfrm rot="10800000">
            <a:off x="2220268" y="2238188"/>
            <a:ext cx="4627263" cy="3249285"/>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Anatomy </a:t>
            </a:r>
            <a:r>
              <a:rPr lang="en-US" dirty="0" smtClean="0">
                <a:ea typeface="+mj-ea"/>
              </a:rPr>
              <a:t>of a Print</a:t>
            </a:r>
            <a:endParaRPr lang="en-US" dirty="0">
              <a:ea typeface="+mj-ea"/>
            </a:endParaRPr>
          </a:p>
        </p:txBody>
      </p:sp>
      <p:grpSp>
        <p:nvGrpSpPr>
          <p:cNvPr id="42" name="Group 41"/>
          <p:cNvGrpSpPr/>
          <p:nvPr/>
        </p:nvGrpSpPr>
        <p:grpSpPr>
          <a:xfrm>
            <a:off x="4343400" y="3800182"/>
            <a:ext cx="3911017" cy="1842086"/>
            <a:chOff x="4588880" y="3286567"/>
            <a:chExt cx="3911017" cy="1842086"/>
          </a:xfrm>
        </p:grpSpPr>
        <p:grpSp>
          <p:nvGrpSpPr>
            <p:cNvPr id="37" name="Group 36"/>
            <p:cNvGrpSpPr/>
            <p:nvPr/>
          </p:nvGrpSpPr>
          <p:grpSpPr>
            <a:xfrm>
              <a:off x="6651085" y="3286567"/>
              <a:ext cx="1848812" cy="1842086"/>
              <a:chOff x="6743673" y="2596356"/>
              <a:chExt cx="1848812" cy="1842086"/>
            </a:xfrm>
          </p:grpSpPr>
          <p:grpSp>
            <p:nvGrpSpPr>
              <p:cNvPr id="4" name="Group 3"/>
              <p:cNvGrpSpPr/>
              <p:nvPr/>
            </p:nvGrpSpPr>
            <p:grpSpPr>
              <a:xfrm>
                <a:off x="6743673" y="2596356"/>
                <a:ext cx="1714527" cy="1200150"/>
                <a:chOff x="6743673" y="2596356"/>
                <a:chExt cx="1714527" cy="1200150"/>
              </a:xfrm>
            </p:grpSpPr>
            <p:sp>
              <p:nvSpPr>
                <p:cNvPr id="17" name="Rectangle 16"/>
                <p:cNvSpPr/>
                <p:nvPr/>
              </p:nvSpPr>
              <p:spPr bwMode="auto">
                <a:xfrm>
                  <a:off x="6743673" y="3317081"/>
                  <a:ext cx="1137843" cy="239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bwMode="auto">
                <a:xfrm>
                  <a:off x="6743673" y="3077368"/>
                  <a:ext cx="1328928"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bwMode="auto">
                <a:xfrm>
                  <a:off x="6743673" y="2836069"/>
                  <a:ext cx="1511327"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bwMode="auto">
                <a:xfrm>
                  <a:off x="6743673" y="3556793"/>
                  <a:ext cx="972815"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bwMode="auto">
                <a:xfrm>
                  <a:off x="6743673" y="2596356"/>
                  <a:ext cx="1714527"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4" name="TextBox 8"/>
              <p:cNvSpPr txBox="1">
                <a:spLocks noChangeArrowheads="1"/>
              </p:cNvSpPr>
              <p:nvPr/>
            </p:nvSpPr>
            <p:spPr bwMode="auto">
              <a:xfrm>
                <a:off x="7552717" y="3976777"/>
                <a:ext cx="10397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smtClean="0"/>
                  <a:t>Floors</a:t>
                </a:r>
              </a:p>
            </p:txBody>
          </p:sp>
          <p:cxnSp>
            <p:nvCxnSpPr>
              <p:cNvPr id="35" name="Straight Arrow Connector 34"/>
              <p:cNvCxnSpPr>
                <a:stCxn id="34" idx="0"/>
              </p:cNvCxnSpPr>
              <p:nvPr/>
            </p:nvCxnSpPr>
            <p:spPr>
              <a:xfrm flipH="1" flipV="1">
                <a:off x="7975601" y="3376613"/>
                <a:ext cx="97000" cy="600164"/>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36" name="Straight Arrow Connector 35"/>
              <p:cNvCxnSpPr>
                <a:stCxn id="34" idx="0"/>
              </p:cNvCxnSpPr>
              <p:nvPr/>
            </p:nvCxnSpPr>
            <p:spPr>
              <a:xfrm flipV="1">
                <a:off x="8072601" y="3144839"/>
                <a:ext cx="119774" cy="831938"/>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38" name="Straight Arrow Connector 37"/>
              <p:cNvCxnSpPr>
                <a:stCxn id="34" idx="0"/>
              </p:cNvCxnSpPr>
              <p:nvPr/>
            </p:nvCxnSpPr>
            <p:spPr>
              <a:xfrm flipH="1" flipV="1">
                <a:off x="7810791" y="3607446"/>
                <a:ext cx="261810" cy="369331"/>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40" name="Straight Arrow Connector 39"/>
              <p:cNvCxnSpPr>
                <a:stCxn id="34" idx="0"/>
              </p:cNvCxnSpPr>
              <p:nvPr/>
            </p:nvCxnSpPr>
            <p:spPr>
              <a:xfrm flipV="1">
                <a:off x="8072601" y="2844757"/>
                <a:ext cx="320349" cy="1132020"/>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grpSp>
        <p:sp>
          <p:nvSpPr>
            <p:cNvPr id="44" name="Left Brace 43"/>
            <p:cNvSpPr/>
            <p:nvPr/>
          </p:nvSpPr>
          <p:spPr>
            <a:xfrm flipV="1">
              <a:off x="6353175" y="3295298"/>
              <a:ext cx="231775" cy="1191418"/>
            </a:xfrm>
            <a:prstGeom prst="leftBrace">
              <a:avLst/>
            </a:prstGeom>
            <a:ln w="12700" cmpd="sng">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cxnSp>
          <p:nvCxnSpPr>
            <p:cNvPr id="45" name="Straight Arrow Connector 44"/>
            <p:cNvCxnSpPr/>
            <p:nvPr/>
          </p:nvCxnSpPr>
          <p:spPr>
            <a:xfrm flipH="1">
              <a:off x="4588880" y="3890963"/>
              <a:ext cx="1764296" cy="0"/>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grpSp>
      <p:grpSp>
        <p:nvGrpSpPr>
          <p:cNvPr id="15" name="Group 14"/>
          <p:cNvGrpSpPr/>
          <p:nvPr/>
        </p:nvGrpSpPr>
        <p:grpSpPr>
          <a:xfrm>
            <a:off x="3132138" y="1741113"/>
            <a:ext cx="3041802" cy="3565047"/>
            <a:chOff x="3132138" y="1741113"/>
            <a:chExt cx="3041802" cy="3565047"/>
          </a:xfrm>
        </p:grpSpPr>
        <p:grpSp>
          <p:nvGrpSpPr>
            <p:cNvPr id="43" name="Group 42"/>
            <p:cNvGrpSpPr/>
            <p:nvPr/>
          </p:nvGrpSpPr>
          <p:grpSpPr>
            <a:xfrm>
              <a:off x="3132138" y="1741113"/>
              <a:ext cx="3041802" cy="3565047"/>
              <a:chOff x="3132138" y="1741113"/>
              <a:chExt cx="3041802" cy="3565047"/>
            </a:xfrm>
          </p:grpSpPr>
          <p:sp>
            <p:nvSpPr>
              <p:cNvPr id="77827" name="TextBox 8"/>
              <p:cNvSpPr txBox="1">
                <a:spLocks noChangeArrowheads="1"/>
              </p:cNvSpPr>
              <p:nvPr/>
            </p:nvSpPr>
            <p:spPr bwMode="auto">
              <a:xfrm>
                <a:off x="4929188" y="4475163"/>
                <a:ext cx="1244752"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Covers</a:t>
                </a:r>
                <a:endParaRPr lang="en-US" dirty="0" smtClean="0"/>
              </a:p>
              <a:p>
                <a:pPr eaLnBrk="1" hangingPunct="1"/>
                <a:r>
                  <a:rPr lang="en-US" dirty="0" smtClean="0"/>
                  <a:t>(Floors)</a:t>
                </a:r>
              </a:p>
            </p:txBody>
          </p:sp>
          <p:cxnSp>
            <p:nvCxnSpPr>
              <p:cNvPr id="16" name="Straight Arrow Connector 15"/>
              <p:cNvCxnSpPr/>
              <p:nvPr/>
            </p:nvCxnSpPr>
            <p:spPr>
              <a:xfrm flipV="1">
                <a:off x="5092700" y="3670301"/>
                <a:ext cx="387350" cy="850606"/>
              </a:xfrm>
              <a:prstGeom prst="straightConnector1">
                <a:avLst/>
              </a:prstGeom>
              <a:ln>
                <a:solidFill>
                  <a:srgbClr val="000000"/>
                </a:solidFill>
                <a:tailEnd type="stealth" w="lg" len="lg"/>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H="1" flipV="1">
                <a:off x="4622800" y="4067175"/>
                <a:ext cx="469900" cy="453732"/>
              </a:xfrm>
              <a:prstGeom prst="straightConnector1">
                <a:avLst/>
              </a:prstGeom>
              <a:ln>
                <a:solidFill>
                  <a:srgbClr val="000000"/>
                </a:solidFill>
                <a:tailEnd type="stealth" w="lg" len="lg"/>
              </a:ln>
            </p:spPr>
            <p:style>
              <a:lnRef idx="1">
                <a:schemeClr val="dk1"/>
              </a:lnRef>
              <a:fillRef idx="0">
                <a:schemeClr val="dk1"/>
              </a:fillRef>
              <a:effectRef idx="0">
                <a:schemeClr val="dk1"/>
              </a:effectRef>
              <a:fontRef idx="minor">
                <a:schemeClr val="tx1"/>
              </a:fontRef>
            </p:style>
          </p:cxnSp>
          <p:sp>
            <p:nvSpPr>
              <p:cNvPr id="27" name="Left Brace 26"/>
              <p:cNvSpPr/>
              <p:nvPr/>
            </p:nvSpPr>
            <p:spPr>
              <a:xfrm rot="5400000" flipV="1">
                <a:off x="3558381" y="2628107"/>
                <a:ext cx="231775" cy="1084262"/>
              </a:xfrm>
              <a:prstGeom prst="leftBrace">
                <a:avLst/>
              </a:prstGeom>
              <a:ln w="12700" cmpd="sng">
                <a:solidFill>
                  <a:srgbClr val="000000"/>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28" name="Left Brace 27"/>
              <p:cNvSpPr/>
              <p:nvPr/>
            </p:nvSpPr>
            <p:spPr>
              <a:xfrm rot="5400000" flipV="1">
                <a:off x="5585910" y="2738942"/>
                <a:ext cx="196849" cy="897520"/>
              </a:xfrm>
              <a:prstGeom prst="leftBrace">
                <a:avLst/>
              </a:prstGeom>
              <a:ln w="12700" cmpd="sng">
                <a:solidFill>
                  <a:srgbClr val="000000"/>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77835" name="TextBox 28"/>
              <p:cNvSpPr txBox="1">
                <a:spLocks noChangeArrowheads="1"/>
              </p:cNvSpPr>
              <p:nvPr/>
            </p:nvSpPr>
            <p:spPr bwMode="auto">
              <a:xfrm>
                <a:off x="3839158" y="1741113"/>
                <a:ext cx="1689100" cy="461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Overhangs</a:t>
                </a:r>
              </a:p>
            </p:txBody>
          </p:sp>
          <p:cxnSp>
            <p:nvCxnSpPr>
              <p:cNvPr id="30" name="Straight Arrow Connector 29"/>
              <p:cNvCxnSpPr>
                <a:stCxn id="77835" idx="2"/>
                <a:endCxn id="27" idx="1"/>
              </p:cNvCxnSpPr>
              <p:nvPr/>
            </p:nvCxnSpPr>
            <p:spPr>
              <a:xfrm flipH="1">
                <a:off x="3674269" y="2203076"/>
                <a:ext cx="1009439" cy="851275"/>
              </a:xfrm>
              <a:prstGeom prst="straightConnector1">
                <a:avLst/>
              </a:prstGeom>
              <a:ln>
                <a:solidFill>
                  <a:srgbClr val="000000"/>
                </a:solidFill>
                <a:tailEnd type="stealth" w="lg" len="lg"/>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77835" idx="2"/>
                <a:endCxn id="28" idx="1"/>
              </p:cNvCxnSpPr>
              <p:nvPr/>
            </p:nvCxnSpPr>
            <p:spPr>
              <a:xfrm>
                <a:off x="4683708" y="2203076"/>
                <a:ext cx="1000627" cy="886202"/>
              </a:xfrm>
              <a:prstGeom prst="straightConnector1">
                <a:avLst/>
              </a:prstGeom>
              <a:ln>
                <a:solidFill>
                  <a:srgbClr val="000000"/>
                </a:solidFill>
                <a:tailEnd type="stealth" w="lg" len="lg"/>
              </a:ln>
            </p:spPr>
            <p:style>
              <a:lnRef idx="1">
                <a:schemeClr val="dk1"/>
              </a:lnRef>
              <a:fillRef idx="0">
                <a:schemeClr val="dk1"/>
              </a:fillRef>
              <a:effectRef idx="0">
                <a:schemeClr val="dk1"/>
              </a:effectRef>
              <a:fontRef idx="minor">
                <a:schemeClr val="tx1"/>
              </a:fontRef>
            </p:style>
          </p:cxnSp>
        </p:grpSp>
        <p:cxnSp>
          <p:nvCxnSpPr>
            <p:cNvPr id="41" name="Straight Arrow Connector 40"/>
            <p:cNvCxnSpPr/>
            <p:nvPr/>
          </p:nvCxnSpPr>
          <p:spPr>
            <a:xfrm flipH="1">
              <a:off x="3498850" y="4721225"/>
              <a:ext cx="1430338" cy="1"/>
            </a:xfrm>
            <a:prstGeom prst="straightConnector1">
              <a:avLst/>
            </a:prstGeom>
            <a:ln>
              <a:solidFill>
                <a:srgbClr val="000000"/>
              </a:solidFill>
              <a:tailEnd type="stealth" w="lg" len="lg"/>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5128534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746.JPG"/>
          <p:cNvPicPr>
            <a:picLocks noChangeAspect="1"/>
          </p:cNvPicPr>
          <p:nvPr/>
        </p:nvPicPr>
        <p:blipFill rotWithShape="1">
          <a:blip r:embed="rId3">
            <a:extLst>
              <a:ext uri="{28A0092B-C50C-407E-A947-70E740481C1C}">
                <a14:useLocalDpi xmlns:a14="http://schemas.microsoft.com/office/drawing/2010/main" val="0"/>
              </a:ext>
            </a:extLst>
          </a:blip>
          <a:srcRect l="14166" t="13210" r="18929" b="31482"/>
          <a:stretch/>
        </p:blipFill>
        <p:spPr>
          <a:xfrm rot="10800000">
            <a:off x="2001327" y="2228850"/>
            <a:ext cx="5141347" cy="3187700"/>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Anatomy </a:t>
            </a:r>
            <a:r>
              <a:rPr lang="en-US" dirty="0" smtClean="0">
                <a:ea typeface="+mj-ea"/>
              </a:rPr>
              <a:t>of a Print</a:t>
            </a:r>
            <a:endParaRPr lang="en-US" dirty="0">
              <a:ea typeface="+mj-ea"/>
            </a:endParaRPr>
          </a:p>
        </p:txBody>
      </p:sp>
      <p:pic>
        <p:nvPicPr>
          <p:cNvPr id="15" name="Picture 14" descr="IMG_3729.JPG"/>
          <p:cNvPicPr>
            <a:picLocks noChangeAspect="1"/>
          </p:cNvPicPr>
          <p:nvPr/>
        </p:nvPicPr>
        <p:blipFill rotWithShape="1">
          <a:blip r:embed="rId4">
            <a:extLst>
              <a:ext uri="{28A0092B-C50C-407E-A947-70E740481C1C}">
                <a14:useLocalDpi xmlns:a14="http://schemas.microsoft.com/office/drawing/2010/main" val="0"/>
              </a:ext>
            </a:extLst>
          </a:blip>
          <a:srcRect l="26388" t="28333" r="20833" b="22253"/>
          <a:stretch/>
        </p:blipFill>
        <p:spPr>
          <a:xfrm rot="10800000">
            <a:off x="6788150" y="5055562"/>
            <a:ext cx="1776440" cy="1247425"/>
          </a:xfrm>
          <a:prstGeom prst="rect">
            <a:avLst/>
          </a:prstGeom>
        </p:spPr>
      </p:pic>
      <p:grpSp>
        <p:nvGrpSpPr>
          <p:cNvPr id="7" name="Group 6"/>
          <p:cNvGrpSpPr/>
          <p:nvPr/>
        </p:nvGrpSpPr>
        <p:grpSpPr>
          <a:xfrm>
            <a:off x="3989388" y="1707620"/>
            <a:ext cx="1023937" cy="1111780"/>
            <a:chOff x="3989388" y="1707620"/>
            <a:chExt cx="1023937" cy="1111780"/>
          </a:xfrm>
        </p:grpSpPr>
        <p:sp>
          <p:nvSpPr>
            <p:cNvPr id="71686" name="TextBox 13"/>
            <p:cNvSpPr txBox="1">
              <a:spLocks noChangeArrowheads="1"/>
            </p:cNvSpPr>
            <p:nvPr/>
          </p:nvSpPr>
          <p:spPr bwMode="auto">
            <a:xfrm>
              <a:off x="3989388" y="1707620"/>
              <a:ext cx="1023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Shells</a:t>
              </a:r>
            </a:p>
          </p:txBody>
        </p:sp>
        <p:cxnSp>
          <p:nvCxnSpPr>
            <p:cNvPr id="11" name="Straight Arrow Connector 10"/>
            <p:cNvCxnSpPr>
              <a:stCxn id="71686" idx="2"/>
            </p:cNvCxnSpPr>
            <p:nvPr/>
          </p:nvCxnSpPr>
          <p:spPr>
            <a:xfrm>
              <a:off x="4501357" y="2169583"/>
              <a:ext cx="0" cy="649817"/>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grpSp>
      <p:grpSp>
        <p:nvGrpSpPr>
          <p:cNvPr id="5" name="Group 4"/>
          <p:cNvGrpSpPr/>
          <p:nvPr/>
        </p:nvGrpSpPr>
        <p:grpSpPr>
          <a:xfrm>
            <a:off x="2153732" y="3309950"/>
            <a:ext cx="4430166" cy="461962"/>
            <a:chOff x="2153732" y="3309950"/>
            <a:chExt cx="4430166" cy="461962"/>
          </a:xfrm>
        </p:grpSpPr>
        <p:sp>
          <p:nvSpPr>
            <p:cNvPr id="33" name="TextBox 12"/>
            <p:cNvSpPr txBox="1">
              <a:spLocks noChangeArrowheads="1"/>
            </p:cNvSpPr>
            <p:nvPr/>
          </p:nvSpPr>
          <p:spPr bwMode="auto">
            <a:xfrm>
              <a:off x="5167848" y="3309950"/>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Supports</a:t>
              </a:r>
            </a:p>
          </p:txBody>
        </p:sp>
        <p:sp>
          <p:nvSpPr>
            <p:cNvPr id="34" name="TextBox 12"/>
            <p:cNvSpPr txBox="1">
              <a:spLocks noChangeArrowheads="1"/>
            </p:cNvSpPr>
            <p:nvPr/>
          </p:nvSpPr>
          <p:spPr bwMode="auto">
            <a:xfrm>
              <a:off x="2153732" y="3309950"/>
              <a:ext cx="1416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Supports</a:t>
              </a:r>
            </a:p>
          </p:txBody>
        </p:sp>
      </p:grpSp>
      <p:sp>
        <p:nvSpPr>
          <p:cNvPr id="35" name="TextBox 11"/>
          <p:cNvSpPr txBox="1">
            <a:spLocks noChangeArrowheads="1"/>
          </p:cNvSpPr>
          <p:nvPr/>
        </p:nvSpPr>
        <p:spPr bwMode="auto">
          <a:xfrm>
            <a:off x="3920332" y="2752197"/>
            <a:ext cx="731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solidFill>
                  <a:srgbClr val="FFFFFF"/>
                </a:solidFill>
              </a:rPr>
              <a:t>Infill</a:t>
            </a:r>
          </a:p>
        </p:txBody>
      </p:sp>
      <p:grpSp>
        <p:nvGrpSpPr>
          <p:cNvPr id="6" name="Group 5"/>
          <p:cNvGrpSpPr/>
          <p:nvPr/>
        </p:nvGrpSpPr>
        <p:grpSpPr>
          <a:xfrm>
            <a:off x="2997377" y="4513368"/>
            <a:ext cx="3212923" cy="461665"/>
            <a:chOff x="2997377" y="4513368"/>
            <a:chExt cx="3212923" cy="461665"/>
          </a:xfrm>
        </p:grpSpPr>
        <p:sp>
          <p:nvSpPr>
            <p:cNvPr id="38" name="TextBox 8"/>
            <p:cNvSpPr txBox="1">
              <a:spLocks noChangeArrowheads="1"/>
            </p:cNvSpPr>
            <p:nvPr/>
          </p:nvSpPr>
          <p:spPr bwMode="auto">
            <a:xfrm>
              <a:off x="2997377" y="4513368"/>
              <a:ext cx="749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smtClean="0">
                  <a:solidFill>
                    <a:srgbClr val="FFFFFF"/>
                  </a:solidFill>
                </a:rPr>
                <a:t>Raft</a:t>
              </a:r>
              <a:endParaRPr lang="en-US" dirty="0">
                <a:solidFill>
                  <a:srgbClr val="FFFFFF"/>
                </a:solidFill>
              </a:endParaRPr>
            </a:p>
          </p:txBody>
        </p:sp>
        <p:sp>
          <p:nvSpPr>
            <p:cNvPr id="39" name="TextBox 8"/>
            <p:cNvSpPr txBox="1">
              <a:spLocks noChangeArrowheads="1"/>
            </p:cNvSpPr>
            <p:nvPr/>
          </p:nvSpPr>
          <p:spPr bwMode="auto">
            <a:xfrm>
              <a:off x="5461177" y="4513368"/>
              <a:ext cx="7491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smtClean="0">
                  <a:solidFill>
                    <a:srgbClr val="FFFFFF"/>
                  </a:solidFill>
                </a:rPr>
                <a:t>Raft</a:t>
              </a:r>
              <a:endParaRPr lang="en-US" dirty="0">
                <a:solidFill>
                  <a:srgbClr val="FFFFFF"/>
                </a:solidFill>
              </a:endParaRPr>
            </a:p>
          </p:txBody>
        </p:sp>
      </p:grpSp>
    </p:spTree>
    <p:extLst>
      <p:ext uri="{BB962C8B-B14F-4D97-AF65-F5344CB8AC3E}">
        <p14:creationId xmlns:p14="http://schemas.microsoft.com/office/powerpoint/2010/main" val="2837413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748.JPG"/>
          <p:cNvPicPr>
            <a:picLocks noChangeAspect="1"/>
          </p:cNvPicPr>
          <p:nvPr/>
        </p:nvPicPr>
        <p:blipFill rotWithShape="1">
          <a:blip r:embed="rId3">
            <a:extLst>
              <a:ext uri="{28A0092B-C50C-407E-A947-70E740481C1C}">
                <a14:useLocalDpi xmlns:a14="http://schemas.microsoft.com/office/drawing/2010/main" val="0"/>
              </a:ext>
            </a:extLst>
          </a:blip>
          <a:srcRect l="16892" t="8974" r="6204" b="15949"/>
          <a:stretch/>
        </p:blipFill>
        <p:spPr>
          <a:xfrm rot="10800000">
            <a:off x="2079361" y="1838884"/>
            <a:ext cx="4985280" cy="3650131"/>
          </a:xfrm>
          <a:prstGeom prst="rect">
            <a:avLst/>
          </a:prstGeom>
        </p:spPr>
      </p:pic>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a:t>Anatomy </a:t>
            </a:r>
            <a:r>
              <a:rPr lang="en-US" dirty="0" smtClean="0">
                <a:ea typeface="+mj-ea"/>
              </a:rPr>
              <a:t>of a Print</a:t>
            </a:r>
            <a:endParaRPr lang="en-US" dirty="0">
              <a:ea typeface="+mj-ea"/>
            </a:endParaRPr>
          </a:p>
        </p:txBody>
      </p:sp>
      <p:sp>
        <p:nvSpPr>
          <p:cNvPr id="73731" name="TextBox 8"/>
          <p:cNvSpPr txBox="1">
            <a:spLocks noChangeArrowheads="1"/>
          </p:cNvSpPr>
          <p:nvPr/>
        </p:nvSpPr>
        <p:spPr bwMode="auto">
          <a:xfrm>
            <a:off x="5216525" y="3951817"/>
            <a:ext cx="749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Raft</a:t>
            </a:r>
          </a:p>
        </p:txBody>
      </p:sp>
      <p:sp>
        <p:nvSpPr>
          <p:cNvPr id="73732" name="TextBox 9"/>
          <p:cNvSpPr txBox="1">
            <a:spLocks noChangeArrowheads="1"/>
          </p:cNvSpPr>
          <p:nvPr/>
        </p:nvSpPr>
        <p:spPr bwMode="auto">
          <a:xfrm>
            <a:off x="5191125" y="2707482"/>
            <a:ext cx="733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Infill</a:t>
            </a:r>
          </a:p>
        </p:txBody>
      </p:sp>
      <p:sp>
        <p:nvSpPr>
          <p:cNvPr id="73734" name="TextBox 11"/>
          <p:cNvSpPr txBox="1">
            <a:spLocks noChangeArrowheads="1"/>
          </p:cNvSpPr>
          <p:nvPr/>
        </p:nvSpPr>
        <p:spPr bwMode="auto">
          <a:xfrm>
            <a:off x="4192588" y="1978025"/>
            <a:ext cx="1023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Shells</a:t>
            </a:r>
          </a:p>
        </p:txBody>
      </p:sp>
      <p:cxnSp>
        <p:nvCxnSpPr>
          <p:cNvPr id="13" name="Straight Arrow Connector 12"/>
          <p:cNvCxnSpPr/>
          <p:nvPr/>
        </p:nvCxnSpPr>
        <p:spPr>
          <a:xfrm>
            <a:off x="4568825" y="2421996"/>
            <a:ext cx="0" cy="393700"/>
          </a:xfrm>
          <a:prstGeom prst="straightConnector1">
            <a:avLst/>
          </a:prstGeom>
          <a:ln w="19050" cmpd="sng">
            <a:tailEnd type="stealth" w="lg" len="lg"/>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73732" idx="1"/>
          </p:cNvCxnSpPr>
          <p:nvPr/>
        </p:nvCxnSpPr>
        <p:spPr>
          <a:xfrm flipH="1">
            <a:off x="4454525" y="2938463"/>
            <a:ext cx="736600" cy="230981"/>
          </a:xfrm>
          <a:prstGeom prst="straightConnector1">
            <a:avLst/>
          </a:prstGeom>
          <a:ln w="19050" cmpd="sng">
            <a:tailEnd type="stealth" w="lg" len="lg"/>
          </a:ln>
        </p:spPr>
        <p:style>
          <a:lnRef idx="1">
            <a:schemeClr val="dk1"/>
          </a:lnRef>
          <a:fillRef idx="0">
            <a:schemeClr val="dk1"/>
          </a:fillRef>
          <a:effectRef idx="0">
            <a:schemeClr val="dk1"/>
          </a:effectRef>
          <a:fontRef idx="minor">
            <a:schemeClr val="tx1"/>
          </a:fontRef>
        </p:style>
      </p:cxnSp>
      <p:grpSp>
        <p:nvGrpSpPr>
          <p:cNvPr id="29" name="Group 28"/>
          <p:cNvGrpSpPr/>
          <p:nvPr/>
        </p:nvGrpSpPr>
        <p:grpSpPr>
          <a:xfrm>
            <a:off x="518319" y="2811992"/>
            <a:ext cx="3228181" cy="2058664"/>
            <a:chOff x="518319" y="2811992"/>
            <a:chExt cx="3228181" cy="2058664"/>
          </a:xfrm>
        </p:grpSpPr>
        <p:sp>
          <p:nvSpPr>
            <p:cNvPr id="73733" name="TextBox 10"/>
            <p:cNvSpPr txBox="1">
              <a:spLocks noChangeArrowheads="1"/>
            </p:cNvSpPr>
            <p:nvPr/>
          </p:nvSpPr>
          <p:spPr bwMode="auto">
            <a:xfrm>
              <a:off x="518319" y="2811992"/>
              <a:ext cx="1654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a:t>Supports (removed)</a:t>
              </a:r>
            </a:p>
          </p:txBody>
        </p:sp>
        <p:cxnSp>
          <p:nvCxnSpPr>
            <p:cNvPr id="16" name="Straight Arrow Connector 15"/>
            <p:cNvCxnSpPr/>
            <p:nvPr/>
          </p:nvCxnSpPr>
          <p:spPr>
            <a:xfrm flipV="1">
              <a:off x="1905000" y="2865969"/>
              <a:ext cx="1384784" cy="215898"/>
            </a:xfrm>
            <a:prstGeom prst="straightConnector1">
              <a:avLst/>
            </a:prstGeom>
            <a:ln w="19050" cmpd="sng">
              <a:tailEnd type="stealth" w="lg" len="lg"/>
            </a:ln>
          </p:spPr>
          <p:style>
            <a:lnRef idx="1">
              <a:schemeClr val="dk1"/>
            </a:lnRef>
            <a:fillRef idx="0">
              <a:schemeClr val="dk1"/>
            </a:fillRef>
            <a:effectRef idx="0">
              <a:schemeClr val="dk1"/>
            </a:effectRef>
            <a:fontRef idx="minor">
              <a:schemeClr val="tx1"/>
            </a:fontRef>
          </p:style>
        </p:cxnSp>
        <p:sp>
          <p:nvSpPr>
            <p:cNvPr id="73738" name="TextBox 17"/>
            <p:cNvSpPr txBox="1">
              <a:spLocks noChangeArrowheads="1"/>
            </p:cNvSpPr>
            <p:nvPr/>
          </p:nvSpPr>
          <p:spPr bwMode="auto">
            <a:xfrm>
              <a:off x="2172494" y="4039659"/>
              <a:ext cx="11936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smtClean="0"/>
                <a:t>Cover</a:t>
              </a:r>
            </a:p>
            <a:p>
              <a:pPr eaLnBrk="1" hangingPunct="1"/>
              <a:r>
                <a:rPr lang="en-US" dirty="0"/>
                <a:t>(</a:t>
              </a:r>
              <a:r>
                <a:rPr lang="en-US" dirty="0" smtClean="0"/>
                <a:t>Roofs)</a:t>
              </a:r>
              <a:endParaRPr lang="en-US" dirty="0"/>
            </a:p>
          </p:txBody>
        </p:sp>
        <p:cxnSp>
          <p:nvCxnSpPr>
            <p:cNvPr id="19" name="Straight Arrow Connector 18"/>
            <p:cNvCxnSpPr/>
            <p:nvPr/>
          </p:nvCxnSpPr>
          <p:spPr>
            <a:xfrm flipV="1">
              <a:off x="2726267" y="3589867"/>
              <a:ext cx="1020233" cy="458258"/>
            </a:xfrm>
            <a:prstGeom prst="straightConnector1">
              <a:avLst/>
            </a:prstGeom>
            <a:ln w="19050" cmpd="sng">
              <a:tailEnd type="stealth" w="lg" len="lg"/>
            </a:ln>
          </p:spPr>
          <p:style>
            <a:lnRef idx="1">
              <a:schemeClr val="dk1"/>
            </a:lnRef>
            <a:fillRef idx="0">
              <a:schemeClr val="dk1"/>
            </a:fillRef>
            <a:effectRef idx="0">
              <a:schemeClr val="dk1"/>
            </a:effectRef>
            <a:fontRef idx="minor">
              <a:schemeClr val="tx1"/>
            </a:fontRef>
          </p:style>
        </p:cxnSp>
      </p:grpSp>
      <p:pic>
        <p:nvPicPr>
          <p:cNvPr id="18" name="Picture 17" descr="IMG_3729.JPG"/>
          <p:cNvPicPr>
            <a:picLocks noChangeAspect="1"/>
          </p:cNvPicPr>
          <p:nvPr/>
        </p:nvPicPr>
        <p:blipFill rotWithShape="1">
          <a:blip r:embed="rId4">
            <a:extLst>
              <a:ext uri="{28A0092B-C50C-407E-A947-70E740481C1C}">
                <a14:useLocalDpi xmlns:a14="http://schemas.microsoft.com/office/drawing/2010/main" val="0"/>
              </a:ext>
            </a:extLst>
          </a:blip>
          <a:srcRect l="26388" t="28333" r="20833" b="22253"/>
          <a:stretch/>
        </p:blipFill>
        <p:spPr>
          <a:xfrm rot="10800000">
            <a:off x="6788150" y="5055562"/>
            <a:ext cx="1776440" cy="1247425"/>
          </a:xfrm>
          <a:prstGeom prst="rect">
            <a:avLst/>
          </a:prstGeom>
        </p:spPr>
      </p:pic>
      <p:grpSp>
        <p:nvGrpSpPr>
          <p:cNvPr id="81" name="Group 80"/>
          <p:cNvGrpSpPr/>
          <p:nvPr/>
        </p:nvGrpSpPr>
        <p:grpSpPr>
          <a:xfrm flipH="1" flipV="1">
            <a:off x="489888" y="2404726"/>
            <a:ext cx="3176179" cy="1842086"/>
            <a:chOff x="5323718" y="3286567"/>
            <a:chExt cx="3176179" cy="1842086"/>
          </a:xfrm>
        </p:grpSpPr>
        <p:grpSp>
          <p:nvGrpSpPr>
            <p:cNvPr id="82" name="Group 81"/>
            <p:cNvGrpSpPr/>
            <p:nvPr/>
          </p:nvGrpSpPr>
          <p:grpSpPr>
            <a:xfrm>
              <a:off x="6651085" y="3286567"/>
              <a:ext cx="1848812" cy="1842086"/>
              <a:chOff x="6743673" y="2596356"/>
              <a:chExt cx="1848812" cy="1842086"/>
            </a:xfrm>
          </p:grpSpPr>
          <p:grpSp>
            <p:nvGrpSpPr>
              <p:cNvPr id="85" name="Group 84"/>
              <p:cNvGrpSpPr/>
              <p:nvPr/>
            </p:nvGrpSpPr>
            <p:grpSpPr>
              <a:xfrm>
                <a:off x="6743673" y="2596356"/>
                <a:ext cx="1714527" cy="1200150"/>
                <a:chOff x="6743673" y="2596356"/>
                <a:chExt cx="1714527" cy="1200150"/>
              </a:xfrm>
            </p:grpSpPr>
            <p:sp>
              <p:nvSpPr>
                <p:cNvPr id="91" name="Rectangle 90"/>
                <p:cNvSpPr/>
                <p:nvPr/>
              </p:nvSpPr>
              <p:spPr bwMode="auto">
                <a:xfrm>
                  <a:off x="6743673" y="3317081"/>
                  <a:ext cx="1137843" cy="2397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bwMode="auto">
                <a:xfrm>
                  <a:off x="6743673" y="3077368"/>
                  <a:ext cx="1328928"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3" name="Rectangle 92"/>
                <p:cNvSpPr/>
                <p:nvPr/>
              </p:nvSpPr>
              <p:spPr bwMode="auto">
                <a:xfrm>
                  <a:off x="6743673" y="2836069"/>
                  <a:ext cx="1511327"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bwMode="auto">
                <a:xfrm>
                  <a:off x="6743673" y="3556793"/>
                  <a:ext cx="972815"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5" name="Rectangle 94"/>
                <p:cNvSpPr/>
                <p:nvPr/>
              </p:nvSpPr>
              <p:spPr bwMode="auto">
                <a:xfrm>
                  <a:off x="6743673" y="2596356"/>
                  <a:ext cx="1714527" cy="2397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86" name="TextBox 8"/>
              <p:cNvSpPr txBox="1">
                <a:spLocks noChangeArrowheads="1"/>
              </p:cNvSpPr>
              <p:nvPr/>
            </p:nvSpPr>
            <p:spPr bwMode="auto">
              <a:xfrm flipH="1" flipV="1">
                <a:off x="7603813" y="3976777"/>
                <a:ext cx="9886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dirty="0" smtClean="0"/>
                  <a:t>Roofs</a:t>
                </a:r>
              </a:p>
            </p:txBody>
          </p:sp>
          <p:cxnSp>
            <p:nvCxnSpPr>
              <p:cNvPr id="87" name="Straight Arrow Connector 86"/>
              <p:cNvCxnSpPr>
                <a:stCxn id="86" idx="2"/>
              </p:cNvCxnSpPr>
              <p:nvPr/>
            </p:nvCxnSpPr>
            <p:spPr>
              <a:xfrm flipH="1" flipV="1">
                <a:off x="7975601" y="3376613"/>
                <a:ext cx="122548" cy="600164"/>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88" name="Straight Arrow Connector 87"/>
              <p:cNvCxnSpPr>
                <a:stCxn id="86" idx="2"/>
              </p:cNvCxnSpPr>
              <p:nvPr/>
            </p:nvCxnSpPr>
            <p:spPr>
              <a:xfrm flipV="1">
                <a:off x="8098149" y="3144839"/>
                <a:ext cx="94225" cy="831938"/>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89" name="Straight Arrow Connector 88"/>
              <p:cNvCxnSpPr>
                <a:stCxn id="86" idx="2"/>
              </p:cNvCxnSpPr>
              <p:nvPr/>
            </p:nvCxnSpPr>
            <p:spPr>
              <a:xfrm flipH="1" flipV="1">
                <a:off x="7810791" y="3607446"/>
                <a:ext cx="287358" cy="369331"/>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cxnSp>
            <p:nvCxnSpPr>
              <p:cNvPr id="90" name="Straight Arrow Connector 89"/>
              <p:cNvCxnSpPr>
                <a:stCxn id="86" idx="2"/>
              </p:cNvCxnSpPr>
              <p:nvPr/>
            </p:nvCxnSpPr>
            <p:spPr>
              <a:xfrm flipV="1">
                <a:off x="8098149" y="2844757"/>
                <a:ext cx="294797" cy="1132020"/>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grpSp>
        <p:sp>
          <p:nvSpPr>
            <p:cNvPr id="83" name="Left Brace 82"/>
            <p:cNvSpPr/>
            <p:nvPr/>
          </p:nvSpPr>
          <p:spPr>
            <a:xfrm flipV="1">
              <a:off x="6353175" y="3295298"/>
              <a:ext cx="231775" cy="1191418"/>
            </a:xfrm>
            <a:prstGeom prst="leftBrace">
              <a:avLst/>
            </a:prstGeom>
            <a:ln w="12700" cmpd="sng">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cxnSp>
          <p:nvCxnSpPr>
            <p:cNvPr id="84" name="Straight Arrow Connector 83"/>
            <p:cNvCxnSpPr/>
            <p:nvPr/>
          </p:nvCxnSpPr>
          <p:spPr>
            <a:xfrm flipH="1" flipV="1">
              <a:off x="5323718" y="3890963"/>
              <a:ext cx="1029458" cy="0"/>
            </a:xfrm>
            <a:prstGeom prst="straightConnector1">
              <a:avLst/>
            </a:prstGeom>
            <a:ln>
              <a:tailEnd type="stealth" w="lg" len="lg"/>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1338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3D Printing Used?</a:t>
            </a:r>
            <a:endParaRPr lang="en-US" dirty="0"/>
          </a:p>
        </p:txBody>
      </p:sp>
      <p:sp>
        <p:nvSpPr>
          <p:cNvPr id="3" name="Content Placeholder 2"/>
          <p:cNvSpPr>
            <a:spLocks noGrp="1"/>
          </p:cNvSpPr>
          <p:nvPr>
            <p:ph idx="1"/>
          </p:nvPr>
        </p:nvSpPr>
        <p:spPr>
          <a:xfrm>
            <a:off x="762000" y="1890392"/>
            <a:ext cx="4064000" cy="1661407"/>
          </a:xfrm>
        </p:spPr>
        <p:txBody>
          <a:bodyPr/>
          <a:lstStyle/>
          <a:p>
            <a:pPr marL="0" indent="0">
              <a:buNone/>
            </a:pPr>
            <a:r>
              <a:rPr lang="en-US" sz="3200" b="1" dirty="0" smtClean="0"/>
              <a:t>Rapid Prototyping:</a:t>
            </a:r>
          </a:p>
          <a:p>
            <a:pPr marL="0" indent="0">
              <a:buNone/>
            </a:pPr>
            <a:r>
              <a:rPr lang="en-US" sz="2400" dirty="0"/>
              <a:t>R</a:t>
            </a:r>
            <a:r>
              <a:rPr lang="en-US" sz="2400" dirty="0" smtClean="0"/>
              <a:t>educing the design cycle</a:t>
            </a:r>
          </a:p>
          <a:p>
            <a:pPr marL="0" indent="0">
              <a:buNone/>
            </a:pPr>
            <a:r>
              <a:rPr lang="en-US" sz="2400" dirty="0" smtClean="0"/>
              <a:t>(from weeks to hours)</a:t>
            </a:r>
          </a:p>
        </p:txBody>
      </p:sp>
      <p:grpSp>
        <p:nvGrpSpPr>
          <p:cNvPr id="5" name="Group 4"/>
          <p:cNvGrpSpPr/>
          <p:nvPr/>
        </p:nvGrpSpPr>
        <p:grpSpPr>
          <a:xfrm>
            <a:off x="4253442" y="2480452"/>
            <a:ext cx="4011875" cy="2822633"/>
            <a:chOff x="4253442" y="2480452"/>
            <a:chExt cx="4011875" cy="2822633"/>
          </a:xfrm>
        </p:grpSpPr>
        <p:sp>
          <p:nvSpPr>
            <p:cNvPr id="4" name="TextBox 3"/>
            <p:cNvSpPr txBox="1"/>
            <p:nvPr/>
          </p:nvSpPr>
          <p:spPr>
            <a:xfrm>
              <a:off x="4253442" y="3694531"/>
              <a:ext cx="1364677" cy="461665"/>
            </a:xfrm>
            <a:prstGeom prst="rect">
              <a:avLst/>
            </a:prstGeom>
            <a:noFill/>
          </p:spPr>
          <p:txBody>
            <a:bodyPr wrap="none" rtlCol="0">
              <a:spAutoFit/>
            </a:bodyPr>
            <a:lstStyle/>
            <a:p>
              <a:r>
                <a:rPr lang="en-US" sz="2400" b="1" dirty="0" smtClean="0"/>
                <a:t>DESIGN</a:t>
              </a:r>
              <a:endParaRPr lang="en-US" sz="2400" b="1" dirty="0"/>
            </a:p>
          </p:txBody>
        </p:sp>
        <p:sp>
          <p:nvSpPr>
            <p:cNvPr id="11" name="TextBox 10"/>
            <p:cNvSpPr txBox="1"/>
            <p:nvPr/>
          </p:nvSpPr>
          <p:spPr>
            <a:xfrm>
              <a:off x="6182696" y="2480452"/>
              <a:ext cx="2082621" cy="461665"/>
            </a:xfrm>
            <a:prstGeom prst="rect">
              <a:avLst/>
            </a:prstGeom>
            <a:noFill/>
          </p:spPr>
          <p:txBody>
            <a:bodyPr wrap="none" rtlCol="0">
              <a:spAutoFit/>
            </a:bodyPr>
            <a:lstStyle/>
            <a:p>
              <a:r>
                <a:rPr lang="en-US" sz="2400" b="1" dirty="0" smtClean="0"/>
                <a:t>PROTOTYPE</a:t>
              </a:r>
              <a:endParaRPr lang="en-US" sz="2400" b="1" dirty="0"/>
            </a:p>
          </p:txBody>
        </p:sp>
        <p:sp>
          <p:nvSpPr>
            <p:cNvPr id="12" name="TextBox 11"/>
            <p:cNvSpPr txBox="1"/>
            <p:nvPr/>
          </p:nvSpPr>
          <p:spPr>
            <a:xfrm>
              <a:off x="6182696" y="4841420"/>
              <a:ext cx="1800493" cy="461665"/>
            </a:xfrm>
            <a:prstGeom prst="rect">
              <a:avLst/>
            </a:prstGeom>
            <a:noFill/>
          </p:spPr>
          <p:txBody>
            <a:bodyPr wrap="none" rtlCol="0">
              <a:spAutoFit/>
            </a:bodyPr>
            <a:lstStyle/>
            <a:p>
              <a:r>
                <a:rPr lang="en-US" sz="2400" b="1" dirty="0" smtClean="0"/>
                <a:t>EVALUATE</a:t>
              </a:r>
              <a:endParaRPr lang="en-US" sz="2400" b="1" dirty="0"/>
            </a:p>
          </p:txBody>
        </p:sp>
        <p:sp>
          <p:nvSpPr>
            <p:cNvPr id="6" name="Right Arrow 5"/>
            <p:cNvSpPr/>
            <p:nvPr/>
          </p:nvSpPr>
          <p:spPr>
            <a:xfrm rot="18968223">
              <a:off x="5234338" y="3073922"/>
              <a:ext cx="1106122"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13642294">
              <a:off x="5213311" y="4400187"/>
              <a:ext cx="11370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5400000">
              <a:off x="6292935" y="3680531"/>
              <a:ext cx="1605139"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73443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Special Features</a:t>
            </a:r>
            <a:endParaRPr lang="en-US" dirty="0">
              <a:ea typeface="+mj-ea"/>
            </a:endParaRPr>
          </a:p>
        </p:txBody>
      </p:sp>
      <p:sp>
        <p:nvSpPr>
          <p:cNvPr id="69634"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sz="2800" dirty="0" smtClean="0">
                <a:cs typeface="Helvetica" charset="0"/>
              </a:rPr>
              <a:t>Single-filament walls</a:t>
            </a:r>
            <a:endParaRPr lang="en-US" sz="800" dirty="0" smtClean="0">
              <a:cs typeface="Helvetica" charset="0"/>
            </a:endParaRPr>
          </a:p>
          <a:p>
            <a:pPr eaLnBrk="1" hangingPunct="1">
              <a:spcBef>
                <a:spcPts val="600"/>
              </a:spcBef>
              <a:buSzPct val="90000"/>
              <a:buFont typeface="Arial" charset="0"/>
              <a:buChar char="•"/>
              <a:defRPr/>
            </a:pPr>
            <a:r>
              <a:rPr lang="en-US" sz="2800" dirty="0" smtClean="0">
                <a:solidFill>
                  <a:schemeClr val="bg1">
                    <a:lumMod val="50000"/>
                  </a:schemeClr>
                </a:solidFill>
                <a:cs typeface="Helvetica" charset="0"/>
              </a:rPr>
              <a:t>Bridges</a:t>
            </a:r>
          </a:p>
          <a:p>
            <a:pPr eaLnBrk="1" hangingPunct="1">
              <a:spcBef>
                <a:spcPts val="600"/>
              </a:spcBef>
              <a:buSzPct val="90000"/>
              <a:buFont typeface="Arial" charset="0"/>
              <a:buChar char="•"/>
              <a:defRPr/>
            </a:pPr>
            <a:endParaRPr lang="en-US" sz="800" dirty="0" smtClean="0">
              <a:cs typeface="Helvetica" charset="0"/>
            </a:endParaRPr>
          </a:p>
        </p:txBody>
      </p:sp>
      <p:pic>
        <p:nvPicPr>
          <p:cNvPr id="79875" name="Picture 2" descr="IMG_3496.JPG"/>
          <p:cNvPicPr>
            <a:picLocks noChangeAspect="1"/>
          </p:cNvPicPr>
          <p:nvPr/>
        </p:nvPicPr>
        <p:blipFill>
          <a:blip r:embed="rId3">
            <a:extLst>
              <a:ext uri="{28A0092B-C50C-407E-A947-70E740481C1C}">
                <a14:useLocalDpi xmlns:a14="http://schemas.microsoft.com/office/drawing/2010/main" val="0"/>
              </a:ext>
            </a:extLst>
          </a:blip>
          <a:srcRect l="17612" t="7681" r="18413" b="19144"/>
          <a:stretch>
            <a:fillRect/>
          </a:stretch>
        </p:blipFill>
        <p:spPr bwMode="auto">
          <a:xfrm rot="10800000">
            <a:off x="2879725" y="3036888"/>
            <a:ext cx="3384550"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6">
            <a:hlinkClick r:id="rId4"/>
          </p:cNvPr>
          <p:cNvSpPr txBox="1">
            <a:spLocks noChangeArrowheads="1"/>
          </p:cNvSpPr>
          <p:nvPr/>
        </p:nvSpPr>
        <p:spPr bwMode="auto">
          <a:xfrm>
            <a:off x="2805113" y="5927725"/>
            <a:ext cx="3702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[Stretchy Bracelet (</a:t>
            </a:r>
            <a:r>
              <a:rPr lang="en-US" sz="1200">
                <a:hlinkClick r:id="rId4"/>
              </a:rPr>
              <a:t>emmett</a:t>
            </a:r>
            <a:r>
              <a:rPr lang="en-US" sz="1200"/>
              <a:t>) / </a:t>
            </a:r>
            <a:r>
              <a:rPr lang="en-US" sz="1200">
                <a:hlinkClick r:id="rId5"/>
              </a:rPr>
              <a:t>CC BY-SA 3.0</a:t>
            </a:r>
            <a:r>
              <a:rPr lang="en-US" sz="1200"/>
              <a:t>]</a:t>
            </a:r>
          </a:p>
        </p:txBody>
      </p:sp>
    </p:spTree>
    <p:extLst>
      <p:ext uri="{BB962C8B-B14F-4D97-AF65-F5344CB8AC3E}">
        <p14:creationId xmlns:p14="http://schemas.microsoft.com/office/powerpoint/2010/main" val="278285171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Special Features:</a:t>
            </a:r>
            <a:br>
              <a:rPr lang="en-US" dirty="0" smtClean="0">
                <a:ea typeface="+mj-ea"/>
              </a:rPr>
            </a:br>
            <a:r>
              <a:rPr lang="en-US" b="0" i="1" dirty="0" smtClean="0">
                <a:ea typeface="+mj-ea"/>
              </a:rPr>
              <a:t>Bridges</a:t>
            </a:r>
            <a:endParaRPr lang="en-US" b="0" i="1" dirty="0">
              <a:ea typeface="+mj-ea"/>
            </a:endParaRPr>
          </a:p>
        </p:txBody>
      </p:sp>
      <p:sp>
        <p:nvSpPr>
          <p:cNvPr id="81922"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a:solidFill>
                  <a:srgbClr val="7F7F7F"/>
                </a:solidFill>
                <a:cs typeface="Helvetica" charset="0"/>
              </a:rPr>
              <a:t>Single-filament walls</a:t>
            </a:r>
            <a:endParaRPr lang="en-US" sz="800">
              <a:solidFill>
                <a:srgbClr val="7F7F7F"/>
              </a:solidFill>
              <a:cs typeface="Helvetica" charset="0"/>
            </a:endParaRPr>
          </a:p>
          <a:p>
            <a:pPr eaLnBrk="1" hangingPunct="1">
              <a:spcBef>
                <a:spcPts val="600"/>
              </a:spcBef>
              <a:buSzPct val="90000"/>
              <a:buFont typeface="Arial" charset="0"/>
              <a:buChar char="•"/>
            </a:pPr>
            <a:r>
              <a:rPr lang="en-US" sz="2800">
                <a:cs typeface="Helvetica" charset="0"/>
              </a:rPr>
              <a:t>Bridges</a:t>
            </a:r>
          </a:p>
          <a:p>
            <a:pPr eaLnBrk="1" hangingPunct="1">
              <a:spcBef>
                <a:spcPts val="600"/>
              </a:spcBef>
              <a:buSzPct val="90000"/>
              <a:buFont typeface="Arial" charset="0"/>
              <a:buChar char="•"/>
            </a:pPr>
            <a:endParaRPr lang="en-US" sz="800">
              <a:cs typeface="Helvetica" charset="0"/>
            </a:endParaRPr>
          </a:p>
        </p:txBody>
      </p:sp>
      <p:pic>
        <p:nvPicPr>
          <p:cNvPr id="81923" name="Picture 2" descr="IMG_3494.JPG"/>
          <p:cNvPicPr>
            <a:picLocks noChangeAspect="1"/>
          </p:cNvPicPr>
          <p:nvPr/>
        </p:nvPicPr>
        <p:blipFill>
          <a:blip r:embed="rId3">
            <a:extLst>
              <a:ext uri="{28A0092B-C50C-407E-A947-70E740481C1C}">
                <a14:useLocalDpi xmlns:a14="http://schemas.microsoft.com/office/drawing/2010/main" val="0"/>
              </a:ext>
            </a:extLst>
          </a:blip>
          <a:srcRect l="8878" t="7822" r="5682" b="15152"/>
          <a:stretch>
            <a:fillRect/>
          </a:stretch>
        </p:blipFill>
        <p:spPr bwMode="auto">
          <a:xfrm rot="10800000">
            <a:off x="2370138" y="3021013"/>
            <a:ext cx="44037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5"/>
          <p:cNvSpPr txBox="1">
            <a:spLocks noChangeArrowheads="1"/>
          </p:cNvSpPr>
          <p:nvPr/>
        </p:nvSpPr>
        <p:spPr bwMode="auto">
          <a:xfrm>
            <a:off x="2281238" y="5957888"/>
            <a:ext cx="2289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[Bridges test model, MakerBot]</a:t>
            </a:r>
          </a:p>
        </p:txBody>
      </p:sp>
    </p:spTree>
    <p:extLst>
      <p:ext uri="{BB962C8B-B14F-4D97-AF65-F5344CB8AC3E}">
        <p14:creationId xmlns:p14="http://schemas.microsoft.com/office/powerpoint/2010/main" val="7426372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Print</a:t>
            </a:r>
            <a:r>
              <a:rPr lang="en-US" dirty="0">
                <a:solidFill>
                  <a:srgbClr val="FF0000"/>
                </a:solidFill>
              </a:rPr>
              <a:t> </a:t>
            </a:r>
            <a:r>
              <a:rPr lang="en-US" dirty="0"/>
              <a:t>Defects:</a:t>
            </a:r>
            <a:br>
              <a:rPr lang="en-US" dirty="0"/>
            </a:br>
            <a:r>
              <a:rPr lang="en-US" b="0" i="1" dirty="0" smtClean="0"/>
              <a:t>Bridging</a:t>
            </a:r>
            <a:endParaRPr lang="en-US" dirty="0"/>
          </a:p>
        </p:txBody>
      </p:sp>
      <p:pic>
        <p:nvPicPr>
          <p:cNvPr id="4" name="Picture 3" descr="bridges3Underside.JPG"/>
          <p:cNvPicPr>
            <a:picLocks noChangeAspect="1"/>
          </p:cNvPicPr>
          <p:nvPr/>
        </p:nvPicPr>
        <p:blipFill rotWithShape="1">
          <a:blip r:embed="rId3">
            <a:extLst>
              <a:ext uri="{28A0092B-C50C-407E-A947-70E740481C1C}">
                <a14:useLocalDpi xmlns:a14="http://schemas.microsoft.com/office/drawing/2010/main" val="0"/>
              </a:ext>
            </a:extLst>
          </a:blip>
          <a:srcRect l="42361" t="15740" b="19138"/>
          <a:stretch/>
        </p:blipFill>
        <p:spPr>
          <a:xfrm rot="10800000">
            <a:off x="2039074" y="1701800"/>
            <a:ext cx="5065853" cy="4292600"/>
          </a:xfrm>
          <a:prstGeom prst="rect">
            <a:avLst/>
          </a:prstGeom>
        </p:spPr>
      </p:pic>
    </p:spTree>
    <p:extLst>
      <p:ext uri="{BB962C8B-B14F-4D97-AF65-F5344CB8AC3E}">
        <p14:creationId xmlns:p14="http://schemas.microsoft.com/office/powerpoint/2010/main" val="15389442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Defects:</a:t>
            </a:r>
            <a:br>
              <a:rPr lang="en-US" dirty="0" smtClean="0"/>
            </a:br>
            <a:r>
              <a:rPr lang="en-US" b="0" i="1" dirty="0" smtClean="0"/>
              <a:t>Warping</a:t>
            </a:r>
            <a:endParaRPr lang="en-US" b="0" i="1" dirty="0"/>
          </a:p>
        </p:txBody>
      </p:sp>
      <p:pic>
        <p:nvPicPr>
          <p:cNvPr id="6" name="Picture 5" descr="warping2.JPG"/>
          <p:cNvPicPr>
            <a:picLocks noChangeAspect="1"/>
          </p:cNvPicPr>
          <p:nvPr/>
        </p:nvPicPr>
        <p:blipFill rotWithShape="1">
          <a:blip r:embed="rId3">
            <a:extLst>
              <a:ext uri="{28A0092B-C50C-407E-A947-70E740481C1C}">
                <a14:useLocalDpi xmlns:a14="http://schemas.microsoft.com/office/drawing/2010/main" val="0"/>
              </a:ext>
            </a:extLst>
          </a:blip>
          <a:srcRect l="9445" t="25000" r="14723" b="7271"/>
          <a:stretch/>
        </p:blipFill>
        <p:spPr>
          <a:xfrm rot="10800000">
            <a:off x="1701800" y="1935973"/>
            <a:ext cx="5740400" cy="3845167"/>
          </a:xfrm>
          <a:prstGeom prst="rect">
            <a:avLst/>
          </a:prstGeom>
        </p:spPr>
      </p:pic>
    </p:spTree>
    <p:extLst>
      <p:ext uri="{BB962C8B-B14F-4D97-AF65-F5344CB8AC3E}">
        <p14:creationId xmlns:p14="http://schemas.microsoft.com/office/powerpoint/2010/main" val="19292650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Defects: </a:t>
            </a:r>
            <a:r>
              <a:rPr lang="en-US" b="0" i="1" dirty="0" smtClean="0"/>
              <a:t>Warping</a:t>
            </a:r>
            <a:endParaRPr lang="en-US" b="0" i="1" dirty="0"/>
          </a:p>
        </p:txBody>
      </p:sp>
      <p:pic>
        <p:nvPicPr>
          <p:cNvPr id="8" name="Picture 7" descr="warping3.JPG"/>
          <p:cNvPicPr>
            <a:picLocks noChangeAspect="1"/>
          </p:cNvPicPr>
          <p:nvPr/>
        </p:nvPicPr>
        <p:blipFill rotWithShape="1">
          <a:blip r:embed="rId3">
            <a:extLst>
              <a:ext uri="{28A0092B-C50C-407E-A947-70E740481C1C}">
                <a14:useLocalDpi xmlns:a14="http://schemas.microsoft.com/office/drawing/2010/main" val="0"/>
              </a:ext>
            </a:extLst>
          </a:blip>
          <a:srcRect l="8333" t="2037" r="2084" b="8889"/>
          <a:stretch/>
        </p:blipFill>
        <p:spPr>
          <a:xfrm rot="10800000">
            <a:off x="1955800" y="1879150"/>
            <a:ext cx="5232400" cy="3901991"/>
          </a:xfrm>
          <a:prstGeom prst="rect">
            <a:avLst/>
          </a:prstGeom>
        </p:spPr>
      </p:pic>
    </p:spTree>
    <p:extLst>
      <p:ext uri="{BB962C8B-B14F-4D97-AF65-F5344CB8AC3E}">
        <p14:creationId xmlns:p14="http://schemas.microsoft.com/office/powerpoint/2010/main" val="10227966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Defects: </a:t>
            </a:r>
            <a:r>
              <a:rPr lang="en-US" b="0" i="1" dirty="0" smtClean="0"/>
              <a:t>Stringing</a:t>
            </a:r>
            <a:endParaRPr lang="en-US" b="0" i="1" dirty="0"/>
          </a:p>
        </p:txBody>
      </p:sp>
      <p:pic>
        <p:nvPicPr>
          <p:cNvPr id="3" name="Picture 2" descr="IMG_20141024_161151_4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7798" y="1705435"/>
            <a:ext cx="2955102" cy="394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awToothStringing.JPG"/>
          <p:cNvPicPr>
            <a:picLocks noChangeAspect="1"/>
          </p:cNvPicPr>
          <p:nvPr/>
        </p:nvPicPr>
        <p:blipFill rotWithShape="1">
          <a:blip r:embed="rId4">
            <a:extLst>
              <a:ext uri="{28A0092B-C50C-407E-A947-70E740481C1C}">
                <a14:useLocalDpi xmlns:a14="http://schemas.microsoft.com/office/drawing/2010/main" val="0"/>
              </a:ext>
            </a:extLst>
          </a:blip>
          <a:srcRect l="23750" t="29074" r="13099" b="22037"/>
          <a:stretch/>
        </p:blipFill>
        <p:spPr>
          <a:xfrm rot="10800000">
            <a:off x="5178059" y="4870711"/>
            <a:ext cx="2258602" cy="1311393"/>
          </a:xfrm>
          <a:prstGeom prst="rect">
            <a:avLst/>
          </a:prstGeom>
        </p:spPr>
      </p:pic>
      <p:sp>
        <p:nvSpPr>
          <p:cNvPr id="8" name="TextBox 6">
            <a:hlinkClick r:id="rId5"/>
          </p:cNvPr>
          <p:cNvSpPr txBox="1">
            <a:spLocks noChangeArrowheads="1"/>
          </p:cNvSpPr>
          <p:nvPr/>
        </p:nvSpPr>
        <p:spPr bwMode="auto">
          <a:xfrm>
            <a:off x="1197798" y="5646205"/>
            <a:ext cx="3235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[remix of Octopus Arm Toothbrush Holder (</a:t>
            </a:r>
            <a:r>
              <a:rPr lang="en-US" sz="1200" dirty="0">
                <a:hlinkClick r:id="rId6"/>
              </a:rPr>
              <a:t>notcolinforreal</a:t>
            </a:r>
            <a:r>
              <a:rPr lang="en-US" sz="1200" dirty="0"/>
              <a:t>) / </a:t>
            </a:r>
            <a:r>
              <a:rPr lang="en-US" sz="1200" dirty="0">
                <a:hlinkClick r:id="rId7"/>
              </a:rPr>
              <a:t>CC BY-SA 3.0</a:t>
            </a:r>
            <a:r>
              <a:rPr lang="en-US" sz="1200" dirty="0"/>
              <a:t>]</a:t>
            </a:r>
          </a:p>
        </p:txBody>
      </p:sp>
      <p:pic>
        <p:nvPicPr>
          <p:cNvPr id="9" name="Picture 8" descr="IMG_3654.JPG"/>
          <p:cNvPicPr>
            <a:picLocks noChangeAspect="1"/>
          </p:cNvPicPr>
          <p:nvPr/>
        </p:nvPicPr>
        <p:blipFill rotWithShape="1">
          <a:blip r:embed="rId8">
            <a:extLst>
              <a:ext uri="{28A0092B-C50C-407E-A947-70E740481C1C}">
                <a14:useLocalDpi xmlns:a14="http://schemas.microsoft.com/office/drawing/2010/main" val="0"/>
              </a:ext>
            </a:extLst>
          </a:blip>
          <a:srcRect l="19305" t="10926" r="30417" b="22592"/>
          <a:stretch/>
        </p:blipFill>
        <p:spPr>
          <a:xfrm rot="10800000">
            <a:off x="4800599" y="1765300"/>
            <a:ext cx="3131362" cy="3105411"/>
          </a:xfrm>
          <a:prstGeom prst="rect">
            <a:avLst/>
          </a:prstGeom>
        </p:spPr>
      </p:pic>
    </p:spTree>
    <p:extLst>
      <p:ext uri="{BB962C8B-B14F-4D97-AF65-F5344CB8AC3E}">
        <p14:creationId xmlns:p14="http://schemas.microsoft.com/office/powerpoint/2010/main" val="297254271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Defects: </a:t>
            </a:r>
            <a:br>
              <a:rPr lang="en-US" dirty="0" smtClean="0"/>
            </a:br>
            <a:r>
              <a:rPr lang="en-US" b="0" i="1" dirty="0" smtClean="0"/>
              <a:t>Over Extrusion</a:t>
            </a:r>
            <a:endParaRPr lang="en-US" b="0" i="1" dirty="0"/>
          </a:p>
        </p:txBody>
      </p:sp>
      <p:pic>
        <p:nvPicPr>
          <p:cNvPr id="3" name="Picture 2" descr="IMG_3585.JPG"/>
          <p:cNvPicPr>
            <a:picLocks noChangeAspect="1"/>
          </p:cNvPicPr>
          <p:nvPr/>
        </p:nvPicPr>
        <p:blipFill rotWithShape="1">
          <a:blip r:embed="rId3">
            <a:extLst>
              <a:ext uri="{28A0092B-C50C-407E-A947-70E740481C1C}">
                <a14:useLocalDpi xmlns:a14="http://schemas.microsoft.com/office/drawing/2010/main" val="0"/>
              </a:ext>
            </a:extLst>
          </a:blip>
          <a:srcRect l="22638" t="24815" r="17222" b="26667"/>
          <a:stretch/>
        </p:blipFill>
        <p:spPr>
          <a:xfrm rot="10800000">
            <a:off x="1612561" y="2019300"/>
            <a:ext cx="5918879" cy="3581400"/>
          </a:xfrm>
          <a:prstGeom prst="rect">
            <a:avLst/>
          </a:prstGeom>
        </p:spPr>
      </p:pic>
    </p:spTree>
    <p:extLst>
      <p:ext uri="{BB962C8B-B14F-4D97-AF65-F5344CB8AC3E}">
        <p14:creationId xmlns:p14="http://schemas.microsoft.com/office/powerpoint/2010/main" val="192861190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3571.JPG"/>
          <p:cNvPicPr>
            <a:picLocks noChangeAspect="1"/>
          </p:cNvPicPr>
          <p:nvPr/>
        </p:nvPicPr>
        <p:blipFill rotWithShape="1">
          <a:blip r:embed="rId3">
            <a:extLst>
              <a:ext uri="{28A0092B-C50C-407E-A947-70E740481C1C}">
                <a14:useLocalDpi xmlns:a14="http://schemas.microsoft.com/office/drawing/2010/main" val="0"/>
              </a:ext>
            </a:extLst>
          </a:blip>
          <a:srcRect l="4861" t="6037" b="39999"/>
          <a:stretch/>
        </p:blipFill>
        <p:spPr>
          <a:xfrm rot="10800000">
            <a:off x="1708931" y="3688844"/>
            <a:ext cx="5223729" cy="2222231"/>
          </a:xfrm>
          <a:prstGeom prst="rect">
            <a:avLst/>
          </a:prstGeom>
        </p:spPr>
      </p:pic>
      <p:sp>
        <p:nvSpPr>
          <p:cNvPr id="2" name="Title 1"/>
          <p:cNvSpPr>
            <a:spLocks noGrp="1"/>
          </p:cNvSpPr>
          <p:nvPr>
            <p:ph type="title"/>
          </p:nvPr>
        </p:nvSpPr>
        <p:spPr/>
        <p:txBody>
          <a:bodyPr/>
          <a:lstStyle/>
          <a:p>
            <a:r>
              <a:rPr lang="en-US" dirty="0" smtClean="0"/>
              <a:t>Print Defects:</a:t>
            </a:r>
            <a:br>
              <a:rPr lang="en-US" dirty="0" smtClean="0"/>
            </a:br>
            <a:r>
              <a:rPr lang="en-US" b="0" i="1" dirty="0" smtClean="0"/>
              <a:t>Under Extrusion</a:t>
            </a:r>
            <a:endParaRPr lang="en-US" b="0" i="1" dirty="0"/>
          </a:p>
        </p:txBody>
      </p:sp>
      <p:pic>
        <p:nvPicPr>
          <p:cNvPr id="9" name="Picture 8" descr="underExtrusion3.JPG"/>
          <p:cNvPicPr>
            <a:picLocks noChangeAspect="1"/>
          </p:cNvPicPr>
          <p:nvPr/>
        </p:nvPicPr>
        <p:blipFill rotWithShape="1">
          <a:blip r:embed="rId4">
            <a:extLst>
              <a:ext uri="{28A0092B-C50C-407E-A947-70E740481C1C}">
                <a14:useLocalDpi xmlns:a14="http://schemas.microsoft.com/office/drawing/2010/main" val="0"/>
              </a:ext>
            </a:extLst>
          </a:blip>
          <a:srcRect l="20556" t="18851" r="18689" b="22407"/>
          <a:stretch/>
        </p:blipFill>
        <p:spPr>
          <a:xfrm rot="10800000">
            <a:off x="4502151" y="2102047"/>
            <a:ext cx="3422649" cy="2481930"/>
          </a:xfrm>
          <a:prstGeom prst="rect">
            <a:avLst/>
          </a:prstGeom>
        </p:spPr>
      </p:pic>
      <p:pic>
        <p:nvPicPr>
          <p:cNvPr id="8" name="Picture 7" descr="sharkUnderExtrusion.JPG"/>
          <p:cNvPicPr>
            <a:picLocks noChangeAspect="1"/>
          </p:cNvPicPr>
          <p:nvPr/>
        </p:nvPicPr>
        <p:blipFill rotWithShape="1">
          <a:blip r:embed="rId5">
            <a:extLst>
              <a:ext uri="{28A0092B-C50C-407E-A947-70E740481C1C}">
                <a14:useLocalDpi xmlns:a14="http://schemas.microsoft.com/office/drawing/2010/main" val="0"/>
              </a:ext>
            </a:extLst>
          </a:blip>
          <a:srcRect l="36111" t="30925" r="16805" b="41297"/>
          <a:stretch/>
        </p:blipFill>
        <p:spPr>
          <a:xfrm rot="10800000">
            <a:off x="1104900" y="1581982"/>
            <a:ext cx="3606800" cy="1595929"/>
          </a:xfrm>
          <a:prstGeom prst="rect">
            <a:avLst/>
          </a:prstGeom>
        </p:spPr>
      </p:pic>
    </p:spTree>
    <p:extLst>
      <p:ext uri="{BB962C8B-B14F-4D97-AF65-F5344CB8AC3E}">
        <p14:creationId xmlns:p14="http://schemas.microsoft.com/office/powerpoint/2010/main" val="33407925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 Defects:</a:t>
            </a:r>
            <a:br>
              <a:rPr lang="en-US" dirty="0" smtClean="0"/>
            </a:br>
            <a:r>
              <a:rPr lang="en-US" b="0" i="1" dirty="0" smtClean="0"/>
              <a:t>Solid over sparse</a:t>
            </a:r>
            <a:endParaRPr lang="en-US" b="0" i="1" dirty="0"/>
          </a:p>
        </p:txBody>
      </p:sp>
      <p:pic>
        <p:nvPicPr>
          <p:cNvPr id="6" name="Picture 5" descr="solidOverSpar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031999" y="1935973"/>
            <a:ext cx="5080001" cy="3810001"/>
          </a:xfrm>
          <a:prstGeom prst="rect">
            <a:avLst/>
          </a:prstGeom>
        </p:spPr>
      </p:pic>
    </p:spTree>
    <p:extLst>
      <p:ext uri="{BB962C8B-B14F-4D97-AF65-F5344CB8AC3E}">
        <p14:creationId xmlns:p14="http://schemas.microsoft.com/office/powerpoint/2010/main" val="403159009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3729.JPG"/>
          <p:cNvPicPr>
            <a:picLocks noChangeAspect="1"/>
          </p:cNvPicPr>
          <p:nvPr/>
        </p:nvPicPr>
        <p:blipFill rotWithShape="1">
          <a:blip r:embed="rId3">
            <a:extLst>
              <a:ext uri="{28A0092B-C50C-407E-A947-70E740481C1C}">
                <a14:useLocalDpi xmlns:a14="http://schemas.microsoft.com/office/drawing/2010/main" val="0"/>
              </a:ext>
            </a:extLst>
          </a:blip>
          <a:srcRect l="26388" t="28333" r="20833" b="22253"/>
          <a:stretch/>
        </p:blipFill>
        <p:spPr>
          <a:xfrm rot="10800000">
            <a:off x="3748101" y="4595319"/>
            <a:ext cx="2339432" cy="1642760"/>
          </a:xfrm>
          <a:prstGeom prst="rect">
            <a:avLst/>
          </a:prstGeom>
        </p:spPr>
      </p:pic>
      <p:sp>
        <p:nvSpPr>
          <p:cNvPr id="2" name="Title 1"/>
          <p:cNvSpPr>
            <a:spLocks noGrp="1"/>
          </p:cNvSpPr>
          <p:nvPr>
            <p:ph type="title"/>
          </p:nvPr>
        </p:nvSpPr>
        <p:spPr/>
        <p:txBody>
          <a:bodyPr/>
          <a:lstStyle/>
          <a:p>
            <a:r>
              <a:rPr lang="en-US" dirty="0" smtClean="0"/>
              <a:t>Print Defects: </a:t>
            </a:r>
            <a:r>
              <a:rPr lang="en-US" b="0" i="1" dirty="0" smtClean="0"/>
              <a:t>Stuck Supports</a:t>
            </a:r>
            <a:endParaRPr lang="en-US" b="0" i="1" dirty="0">
              <a:solidFill>
                <a:srgbClr val="FF0000"/>
              </a:solidFill>
            </a:endParaRPr>
          </a:p>
        </p:txBody>
      </p:sp>
      <p:pic>
        <p:nvPicPr>
          <p:cNvPr id="5" name="Picture 4" descr="stuckSupports2.JPG"/>
          <p:cNvPicPr>
            <a:picLocks noChangeAspect="1"/>
          </p:cNvPicPr>
          <p:nvPr/>
        </p:nvPicPr>
        <p:blipFill rotWithShape="1">
          <a:blip r:embed="rId4">
            <a:extLst>
              <a:ext uri="{28A0092B-C50C-407E-A947-70E740481C1C}">
                <a14:useLocalDpi xmlns:a14="http://schemas.microsoft.com/office/drawing/2010/main" val="0"/>
              </a:ext>
            </a:extLst>
          </a:blip>
          <a:srcRect l="13750" t="5926" r="10556" b="13333"/>
          <a:stretch/>
        </p:blipFill>
        <p:spPr>
          <a:xfrm rot="10800000">
            <a:off x="965199" y="1536700"/>
            <a:ext cx="3921125" cy="3136900"/>
          </a:xfrm>
          <a:prstGeom prst="rect">
            <a:avLst/>
          </a:prstGeom>
        </p:spPr>
      </p:pic>
      <p:pic>
        <p:nvPicPr>
          <p:cNvPr id="3" name="Picture 2" descr="sharkInternalSupports1.JPG"/>
          <p:cNvPicPr>
            <a:picLocks noChangeAspect="1"/>
          </p:cNvPicPr>
          <p:nvPr/>
        </p:nvPicPr>
        <p:blipFill rotWithShape="1">
          <a:blip r:embed="rId5">
            <a:extLst>
              <a:ext uri="{28A0092B-C50C-407E-A947-70E740481C1C}">
                <a14:useLocalDpi xmlns:a14="http://schemas.microsoft.com/office/drawing/2010/main" val="0"/>
              </a:ext>
            </a:extLst>
          </a:blip>
          <a:srcRect l="40334" t="24803" r="16666" b="18216"/>
          <a:stretch/>
        </p:blipFill>
        <p:spPr>
          <a:xfrm rot="5400000">
            <a:off x="5070088" y="1447532"/>
            <a:ext cx="3235979" cy="3216156"/>
          </a:xfrm>
          <a:prstGeom prst="rect">
            <a:avLst/>
          </a:prstGeom>
        </p:spPr>
      </p:pic>
    </p:spTree>
    <p:extLst>
      <p:ext uri="{BB962C8B-B14F-4D97-AF65-F5344CB8AC3E}">
        <p14:creationId xmlns:p14="http://schemas.microsoft.com/office/powerpoint/2010/main" val="23109157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150712_075905_preview_featu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210" y="2578100"/>
            <a:ext cx="4055390" cy="3048000"/>
          </a:xfrm>
          <a:prstGeom prst="rect">
            <a:avLst/>
          </a:prstGeom>
        </p:spPr>
      </p:pic>
      <p:sp>
        <p:nvSpPr>
          <p:cNvPr id="2" name="Title 1"/>
          <p:cNvSpPr>
            <a:spLocks noGrp="1"/>
          </p:cNvSpPr>
          <p:nvPr>
            <p:ph type="title"/>
          </p:nvPr>
        </p:nvSpPr>
        <p:spPr/>
        <p:txBody>
          <a:bodyPr/>
          <a:lstStyle/>
          <a:p>
            <a:r>
              <a:rPr lang="en-US" dirty="0" smtClean="0"/>
              <a:t>HOW is 3D Printing Used?</a:t>
            </a:r>
            <a:endParaRPr lang="en-US" dirty="0"/>
          </a:p>
        </p:txBody>
      </p:sp>
      <p:sp>
        <p:nvSpPr>
          <p:cNvPr id="3" name="Content Placeholder 2"/>
          <p:cNvSpPr>
            <a:spLocks noGrp="1"/>
          </p:cNvSpPr>
          <p:nvPr>
            <p:ph idx="1"/>
          </p:nvPr>
        </p:nvSpPr>
        <p:spPr>
          <a:xfrm>
            <a:off x="762000" y="1890392"/>
            <a:ext cx="4064000" cy="1661407"/>
          </a:xfrm>
        </p:spPr>
        <p:txBody>
          <a:bodyPr/>
          <a:lstStyle/>
          <a:p>
            <a:pPr marL="0" indent="0">
              <a:buNone/>
            </a:pPr>
            <a:r>
              <a:rPr lang="en-US" sz="3200" b="1" dirty="0" smtClean="0"/>
              <a:t>Industrial Design</a:t>
            </a:r>
          </a:p>
        </p:txBody>
      </p:sp>
      <p:sp>
        <p:nvSpPr>
          <p:cNvPr id="7" name="TextBox 6"/>
          <p:cNvSpPr txBox="1">
            <a:spLocks noChangeArrowheads="1"/>
          </p:cNvSpPr>
          <p:nvPr/>
        </p:nvSpPr>
        <p:spPr bwMode="auto">
          <a:xfrm>
            <a:off x="4775198" y="5621867"/>
            <a:ext cx="37168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hangingPunct="1"/>
            <a:r>
              <a:rPr lang="en-US" sz="1000" dirty="0" smtClean="0"/>
              <a:t>[</a:t>
            </a:r>
            <a:r>
              <a:rPr lang="en-US" sz="1000" dirty="0" err="1" smtClean="0"/>
              <a:t>Xiaomi</a:t>
            </a:r>
            <a:r>
              <a:rPr lang="en-US" sz="1000" dirty="0" smtClean="0"/>
              <a:t> Yi </a:t>
            </a:r>
            <a:r>
              <a:rPr lang="en-US" sz="1000" dirty="0" smtClean="0"/>
              <a:t>Baby Monitor </a:t>
            </a:r>
            <a:r>
              <a:rPr lang="en-US" sz="1000" dirty="0"/>
              <a:t>A</a:t>
            </a:r>
            <a:r>
              <a:rPr lang="en-US" sz="1000" dirty="0" smtClean="0"/>
              <a:t>mplifier </a:t>
            </a:r>
            <a:r>
              <a:rPr lang="en-US" sz="1000" dirty="0" smtClean="0"/>
              <a:t>(</a:t>
            </a:r>
            <a:r>
              <a:rPr lang="en-US" sz="1000" dirty="0" smtClean="0">
                <a:hlinkClick r:id="rId4"/>
              </a:rPr>
              <a:t>sokunmin</a:t>
            </a:r>
            <a:r>
              <a:rPr lang="en-US" sz="1000" dirty="0" smtClean="0"/>
              <a:t>) </a:t>
            </a:r>
            <a:r>
              <a:rPr lang="en-US" sz="1000" dirty="0"/>
              <a:t>/ </a:t>
            </a:r>
            <a:r>
              <a:rPr lang="en-US" sz="1000" dirty="0" smtClean="0">
                <a:hlinkClick r:id="rId5"/>
              </a:rPr>
              <a:t>CC BY-SA 3.0</a:t>
            </a:r>
            <a:r>
              <a:rPr lang="en-US" sz="1000" dirty="0" smtClean="0"/>
              <a:t>]</a:t>
            </a:r>
            <a:endParaRPr lang="en-US" sz="1000" dirty="0"/>
          </a:p>
        </p:txBody>
      </p:sp>
    </p:spTree>
    <p:extLst>
      <p:ext uri="{BB962C8B-B14F-4D97-AF65-F5344CB8AC3E}">
        <p14:creationId xmlns:p14="http://schemas.microsoft.com/office/powerpoint/2010/main" val="33249158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Print</a:t>
            </a:r>
            <a:r>
              <a:rPr lang="en-US" dirty="0" smtClean="0">
                <a:solidFill>
                  <a:srgbClr val="FF0000"/>
                </a:solidFill>
              </a:rPr>
              <a:t> </a:t>
            </a:r>
            <a:r>
              <a:rPr lang="en-US" dirty="0" smtClean="0"/>
              <a:t>Defects:</a:t>
            </a:r>
            <a:br>
              <a:rPr lang="en-US" dirty="0" smtClean="0"/>
            </a:br>
            <a:r>
              <a:rPr lang="en-US" b="0" i="1" dirty="0" smtClean="0"/>
              <a:t>Supports needed</a:t>
            </a:r>
            <a:endParaRPr lang="en-US" b="0" i="1" dirty="0">
              <a:solidFill>
                <a:srgbClr val="FF0000"/>
              </a:solidFill>
            </a:endParaRPr>
          </a:p>
        </p:txBody>
      </p:sp>
      <p:pic>
        <p:nvPicPr>
          <p:cNvPr id="5" name="Picture 4" descr="overhangsNoSupports2x.JPG"/>
          <p:cNvPicPr>
            <a:picLocks noChangeAspect="1"/>
          </p:cNvPicPr>
          <p:nvPr/>
        </p:nvPicPr>
        <p:blipFill rotWithShape="1">
          <a:blip r:embed="rId3">
            <a:extLst>
              <a:ext uri="{28A0092B-C50C-407E-A947-70E740481C1C}">
                <a14:useLocalDpi xmlns:a14="http://schemas.microsoft.com/office/drawing/2010/main" val="0"/>
              </a:ext>
            </a:extLst>
          </a:blip>
          <a:srcRect l="23360" t="32963" r="25139" b="20742"/>
          <a:stretch/>
        </p:blipFill>
        <p:spPr>
          <a:xfrm rot="10800000">
            <a:off x="4977753" y="4187080"/>
            <a:ext cx="2807346" cy="1892773"/>
          </a:xfrm>
          <a:prstGeom prst="rect">
            <a:avLst/>
          </a:prstGeom>
        </p:spPr>
      </p:pic>
      <p:pic>
        <p:nvPicPr>
          <p:cNvPr id="6" name="Picture 5" descr="upsidedownBunnyNoSupports.JPG"/>
          <p:cNvPicPr>
            <a:picLocks noChangeAspect="1"/>
          </p:cNvPicPr>
          <p:nvPr/>
        </p:nvPicPr>
        <p:blipFill rotWithShape="1">
          <a:blip r:embed="rId4">
            <a:extLst>
              <a:ext uri="{28A0092B-C50C-407E-A947-70E740481C1C}">
                <a14:useLocalDpi xmlns:a14="http://schemas.microsoft.com/office/drawing/2010/main" val="0"/>
              </a:ext>
            </a:extLst>
          </a:blip>
          <a:srcRect l="20972" t="30370" r="32778" b="19138"/>
          <a:stretch/>
        </p:blipFill>
        <p:spPr>
          <a:xfrm rot="10800000">
            <a:off x="4196729" y="1532782"/>
            <a:ext cx="3588370" cy="2938092"/>
          </a:xfrm>
          <a:prstGeom prst="rect">
            <a:avLst/>
          </a:prstGeom>
        </p:spPr>
      </p:pic>
      <p:pic>
        <p:nvPicPr>
          <p:cNvPr id="7" name="Picture 6" descr="davidNoSupports.JPG"/>
          <p:cNvPicPr>
            <a:picLocks noChangeAspect="1"/>
          </p:cNvPicPr>
          <p:nvPr/>
        </p:nvPicPr>
        <p:blipFill rotWithShape="1">
          <a:blip r:embed="rId5">
            <a:extLst>
              <a:ext uri="{28A0092B-C50C-407E-A947-70E740481C1C}">
                <a14:useLocalDpi xmlns:a14="http://schemas.microsoft.com/office/drawing/2010/main" val="0"/>
              </a:ext>
            </a:extLst>
          </a:blip>
          <a:srcRect l="15694" t="32593" r="5556" b="18704"/>
          <a:stretch/>
        </p:blipFill>
        <p:spPr>
          <a:xfrm rot="5400000">
            <a:off x="203433" y="2751750"/>
            <a:ext cx="4547071" cy="2109135"/>
          </a:xfrm>
          <a:prstGeom prst="rect">
            <a:avLst/>
          </a:prstGeom>
        </p:spPr>
      </p:pic>
    </p:spTree>
    <p:extLst>
      <p:ext uri="{BB962C8B-B14F-4D97-AF65-F5344CB8AC3E}">
        <p14:creationId xmlns:p14="http://schemas.microsoft.com/office/powerpoint/2010/main" val="323138678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Placeholder 4" descr="HeroPrint.jpg"/>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920" b="12920"/>
          <a:stretch>
            <a:fillRect/>
          </a:stretch>
        </p:blipFill>
        <p:spPr>
          <a:xfrm>
            <a:off x="461963" y="469900"/>
            <a:ext cx="8220075" cy="4064000"/>
          </a:xfrm>
          <a:ln>
            <a:miter lim="800000"/>
            <a:headEnd/>
            <a:tailEnd/>
          </a:ln>
        </p:spPr>
      </p:pic>
      <p:sp>
        <p:nvSpPr>
          <p:cNvPr id="3" name="Title 2"/>
          <p:cNvSpPr>
            <a:spLocks noGrp="1"/>
          </p:cNvSpPr>
          <p:nvPr>
            <p:ph type="title"/>
          </p:nvPr>
        </p:nvSpPr>
        <p:spPr>
          <a:xfrm>
            <a:off x="684213" y="4760913"/>
            <a:ext cx="7772400" cy="728662"/>
          </a:xfrm>
        </p:spPr>
        <p:txBody>
          <a:bodyPr/>
          <a:lstStyle/>
          <a:p>
            <a:pPr>
              <a:defRPr/>
            </a:pPr>
            <a:r>
              <a:rPr lang="en-US" dirty="0"/>
              <a:t>Material Properties </a:t>
            </a:r>
            <a:r>
              <a:rPr lang="en-US" dirty="0" smtClean="0"/>
              <a:t>and Mechanical Process </a:t>
            </a:r>
            <a:endParaRPr lang="en-US" dirty="0"/>
          </a:p>
        </p:txBody>
      </p:sp>
      <p:sp>
        <p:nvSpPr>
          <p:cNvPr id="4" name="Text Placeholder 3"/>
          <p:cNvSpPr>
            <a:spLocks noGrp="1"/>
          </p:cNvSpPr>
          <p:nvPr>
            <p:ph type="body" idx="1"/>
          </p:nvPr>
        </p:nvSpPr>
        <p:spPr>
          <a:xfrm>
            <a:off x="684213" y="5489575"/>
            <a:ext cx="7772400" cy="522288"/>
          </a:xfrm>
        </p:spPr>
        <p:txBody>
          <a:bodyPr/>
          <a:lstStyle/>
          <a:p>
            <a:pPr>
              <a:defRPr/>
            </a:pPr>
            <a:r>
              <a:rPr lang="en-US" dirty="0" smtClean="0"/>
              <a:t>3D Printing </a:t>
            </a:r>
            <a:r>
              <a:rPr lang="en-US" dirty="0"/>
              <a:t>with Plastic Filament</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Extruder Mechanics</a:t>
            </a:r>
            <a:endParaRPr lang="en-US" dirty="0">
              <a:ea typeface="+mj-ea"/>
            </a:endParaRPr>
          </a:p>
        </p:txBody>
      </p:sp>
      <p:grpSp>
        <p:nvGrpSpPr>
          <p:cNvPr id="43010" name="Group 5"/>
          <p:cNvGrpSpPr>
            <a:grpSpLocks/>
          </p:cNvGrpSpPr>
          <p:nvPr/>
        </p:nvGrpSpPr>
        <p:grpSpPr bwMode="auto">
          <a:xfrm>
            <a:off x="4405313" y="1606550"/>
            <a:ext cx="4035425" cy="4579938"/>
            <a:chOff x="2594853" y="1606439"/>
            <a:chExt cx="4033838" cy="4579938"/>
          </a:xfrm>
        </p:grpSpPr>
        <p:sp>
          <p:nvSpPr>
            <p:cNvPr id="39936" name="Rectangle 39935"/>
            <p:cNvSpPr/>
            <p:nvPr/>
          </p:nvSpPr>
          <p:spPr>
            <a:xfrm>
              <a:off x="4359459" y="3686064"/>
              <a:ext cx="1264739" cy="728663"/>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43012" name="Group 22"/>
            <p:cNvGrpSpPr>
              <a:grpSpLocks/>
            </p:cNvGrpSpPr>
            <p:nvPr/>
          </p:nvGrpSpPr>
          <p:grpSpPr bwMode="auto">
            <a:xfrm>
              <a:off x="2790116" y="1606439"/>
              <a:ext cx="1944687" cy="1939925"/>
              <a:chOff x="4740274" y="1584094"/>
              <a:chExt cx="1717319" cy="1717319"/>
            </a:xfrm>
          </p:grpSpPr>
          <p:sp>
            <p:nvSpPr>
              <p:cNvPr id="3" name="Rounded Rectangle 2"/>
              <p:cNvSpPr/>
              <p:nvPr/>
            </p:nvSpPr>
            <p:spPr>
              <a:xfrm>
                <a:off x="4740205" y="1584094"/>
                <a:ext cx="1718045" cy="1717319"/>
              </a:xfrm>
              <a:prstGeom prst="roundRect">
                <a:avLst/>
              </a:prstGeom>
            </p:spPr>
            <p:style>
              <a:lnRef idx="1">
                <a:schemeClr val="accent6"/>
              </a:lnRef>
              <a:fillRef idx="3">
                <a:schemeClr val="accent6"/>
              </a:fillRef>
              <a:effectRef idx="2">
                <a:schemeClr val="accent6"/>
              </a:effectRef>
              <a:fontRef idx="minor">
                <a:schemeClr val="lt1"/>
              </a:fontRef>
            </p:style>
            <p:txBody>
              <a:bodyPr/>
              <a:lstStyle/>
              <a:p>
                <a:pPr algn="ctr">
                  <a:defRPr/>
                </a:pPr>
                <a:r>
                  <a:rPr lang="en-US" sz="2000" dirty="0">
                    <a:solidFill>
                      <a:schemeClr val="tx1"/>
                    </a:solidFill>
                  </a:rPr>
                  <a:t>Stepper Motor</a:t>
                </a:r>
              </a:p>
            </p:txBody>
          </p:sp>
          <p:sp>
            <p:nvSpPr>
              <p:cNvPr id="22" name="12-Point Star 21"/>
              <p:cNvSpPr/>
              <p:nvPr/>
            </p:nvSpPr>
            <p:spPr>
              <a:xfrm>
                <a:off x="5372211" y="2282546"/>
                <a:ext cx="434416" cy="431437"/>
              </a:xfrm>
              <a:prstGeom prst="star12">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solidFill>
                    <a:schemeClr val="tx1"/>
                  </a:solidFill>
                </a:endParaRPr>
              </a:p>
            </p:txBody>
          </p:sp>
        </p:grpSp>
        <p:grpSp>
          <p:nvGrpSpPr>
            <p:cNvPr id="43013" name="Group 16"/>
            <p:cNvGrpSpPr>
              <a:grpSpLocks/>
            </p:cNvGrpSpPr>
            <p:nvPr/>
          </p:nvGrpSpPr>
          <p:grpSpPr bwMode="auto">
            <a:xfrm>
              <a:off x="3223503" y="5637102"/>
              <a:ext cx="1801813" cy="549275"/>
              <a:chOff x="1317643" y="4264935"/>
              <a:chExt cx="1802213" cy="548797"/>
            </a:xfrm>
          </p:grpSpPr>
          <p:cxnSp>
            <p:nvCxnSpPr>
              <p:cNvPr id="11" name="Straight Connector 10"/>
              <p:cNvCxnSpPr/>
              <p:nvPr/>
            </p:nvCxnSpPr>
            <p:spPr>
              <a:xfrm>
                <a:off x="1317396" y="4805801"/>
                <a:ext cx="1365016" cy="0"/>
              </a:xfrm>
              <a:prstGeom prst="line">
                <a:avLst/>
              </a:prstGeom>
              <a:ln w="76200" cmpd="sng">
                <a:solidFill>
                  <a:srgbClr val="0000FF"/>
                </a:solidFill>
                <a:prstDash val="solid"/>
              </a:ln>
              <a:effectLst/>
            </p:spPr>
            <p:style>
              <a:lnRef idx="2">
                <a:schemeClr val="accent1"/>
              </a:lnRef>
              <a:fillRef idx="0">
                <a:schemeClr val="accent1"/>
              </a:fillRef>
              <a:effectRef idx="1">
                <a:schemeClr val="accent1"/>
              </a:effectRef>
              <a:fontRef idx="minor">
                <a:schemeClr val="tx1"/>
              </a:fontRef>
            </p:style>
          </p:cxnSp>
          <p:sp>
            <p:nvSpPr>
              <p:cNvPr id="12" name="Freeform 11"/>
              <p:cNvSpPr/>
              <p:nvPr/>
            </p:nvSpPr>
            <p:spPr>
              <a:xfrm>
                <a:off x="2603051" y="4264935"/>
                <a:ext cx="517436" cy="548797"/>
              </a:xfrm>
              <a:custGeom>
                <a:avLst/>
                <a:gdLst>
                  <a:gd name="connsiteX0" fmla="*/ 0 w 517363"/>
                  <a:gd name="connsiteY0" fmla="*/ 548797 h 548797"/>
                  <a:gd name="connsiteX1" fmla="*/ 329231 w 517363"/>
                  <a:gd name="connsiteY1" fmla="*/ 423358 h 548797"/>
                  <a:gd name="connsiteX2" fmla="*/ 517363 w 517363"/>
                  <a:gd name="connsiteY2" fmla="*/ 0 h 548797"/>
                </a:gdLst>
                <a:ahLst/>
                <a:cxnLst>
                  <a:cxn ang="0">
                    <a:pos x="connsiteX0" y="connsiteY0"/>
                  </a:cxn>
                  <a:cxn ang="0">
                    <a:pos x="connsiteX1" y="connsiteY1"/>
                  </a:cxn>
                  <a:cxn ang="0">
                    <a:pos x="connsiteX2" y="connsiteY2"/>
                  </a:cxn>
                </a:cxnLst>
                <a:rect l="l" t="t" r="r" b="b"/>
                <a:pathLst>
                  <a:path w="517363" h="548797">
                    <a:moveTo>
                      <a:pt x="0" y="548797"/>
                    </a:moveTo>
                    <a:cubicBezTo>
                      <a:pt x="121502" y="531810"/>
                      <a:pt x="243004" y="514824"/>
                      <a:pt x="329231" y="423358"/>
                    </a:cubicBezTo>
                    <a:cubicBezTo>
                      <a:pt x="415458" y="331892"/>
                      <a:pt x="517363" y="0"/>
                      <a:pt x="517363" y="0"/>
                    </a:cubicBezTo>
                  </a:path>
                </a:pathLst>
              </a:cu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grpSp>
        <p:grpSp>
          <p:nvGrpSpPr>
            <p:cNvPr id="43014" name="Group 15"/>
            <p:cNvGrpSpPr>
              <a:grpSpLocks/>
            </p:cNvGrpSpPr>
            <p:nvPr/>
          </p:nvGrpSpPr>
          <p:grpSpPr bwMode="auto">
            <a:xfrm>
              <a:off x="4664953" y="4414727"/>
              <a:ext cx="688975" cy="1301750"/>
              <a:chOff x="2680880" y="2430386"/>
              <a:chExt cx="689819" cy="1301432"/>
            </a:xfrm>
          </p:grpSpPr>
          <p:sp>
            <p:nvSpPr>
              <p:cNvPr id="9" name="Isosceles Triangle 8"/>
              <p:cNvSpPr/>
              <p:nvPr/>
            </p:nvSpPr>
            <p:spPr>
              <a:xfrm rot="10800000">
                <a:off x="2681654" y="3339801"/>
                <a:ext cx="689548" cy="392017"/>
              </a:xfrm>
              <a:prstGeom prst="triangle">
                <a:avLst/>
              </a:prstGeom>
              <a:solidFill>
                <a:schemeClr val="bg1">
                  <a:lumMod val="5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2681654" y="2430386"/>
                <a:ext cx="689548" cy="909415"/>
              </a:xfrm>
              <a:prstGeom prst="rect">
                <a:avLst/>
              </a:prstGeom>
              <a:solidFill>
                <a:schemeClr val="bg1">
                  <a:lumMod val="5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14" name="Straight Connector 13"/>
            <p:cNvCxnSpPr>
              <a:endCxn id="9" idx="0"/>
            </p:cNvCxnSpPr>
            <p:nvPr/>
          </p:nvCxnSpPr>
          <p:spPr>
            <a:xfrm flipH="1">
              <a:off x="5010078" y="1889014"/>
              <a:ext cx="15869" cy="38274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16-Point Star 18"/>
            <p:cNvSpPr/>
            <p:nvPr/>
          </p:nvSpPr>
          <p:spPr>
            <a:xfrm>
              <a:off x="3950045" y="2092214"/>
              <a:ext cx="1087009" cy="1023938"/>
            </a:xfrm>
            <a:prstGeom prst="star16">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43017" name="TextBox 30"/>
            <p:cNvSpPr txBox="1">
              <a:spLocks noChangeArrowheads="1"/>
            </p:cNvSpPr>
            <p:nvPr/>
          </p:nvSpPr>
          <p:spPr bwMode="auto">
            <a:xfrm>
              <a:off x="5050716" y="2374789"/>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dirty="0"/>
                <a:t>Pinwheel</a:t>
              </a:r>
            </a:p>
          </p:txBody>
        </p:sp>
        <p:sp>
          <p:nvSpPr>
            <p:cNvPr id="43018" name="TextBox 33"/>
            <p:cNvSpPr txBox="1">
              <a:spLocks noChangeArrowheads="1"/>
            </p:cNvSpPr>
            <p:nvPr/>
          </p:nvSpPr>
          <p:spPr bwMode="auto">
            <a:xfrm>
              <a:off x="5066591" y="1688989"/>
              <a:ext cx="116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Filament</a:t>
              </a:r>
            </a:p>
          </p:txBody>
        </p:sp>
        <p:sp>
          <p:nvSpPr>
            <p:cNvPr id="43019" name="TextBox 39936"/>
            <p:cNvSpPr txBox="1">
              <a:spLocks noChangeArrowheads="1"/>
            </p:cNvSpPr>
            <p:nvPr/>
          </p:nvSpPr>
          <p:spPr bwMode="auto">
            <a:xfrm>
              <a:off x="5266616" y="5437077"/>
              <a:ext cx="96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Nozzle</a:t>
              </a:r>
            </a:p>
          </p:txBody>
        </p:sp>
        <p:sp>
          <p:nvSpPr>
            <p:cNvPr id="43020" name="TextBox 39938"/>
            <p:cNvSpPr txBox="1">
              <a:spLocks noChangeArrowheads="1"/>
            </p:cNvSpPr>
            <p:nvPr/>
          </p:nvSpPr>
          <p:spPr bwMode="auto">
            <a:xfrm>
              <a:off x="2594853" y="4486164"/>
              <a:ext cx="1111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Hot End</a:t>
              </a:r>
            </a:p>
          </p:txBody>
        </p:sp>
        <p:sp>
          <p:nvSpPr>
            <p:cNvPr id="4" name="Rectangle 39940"/>
            <p:cNvSpPr/>
            <p:nvPr/>
          </p:nvSpPr>
          <p:spPr>
            <a:xfrm>
              <a:off x="4373740" y="4900502"/>
              <a:ext cx="285638" cy="2841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39" name="Rectangle 38"/>
            <p:cNvSpPr/>
            <p:nvPr/>
          </p:nvSpPr>
          <p:spPr>
            <a:xfrm>
              <a:off x="5365538" y="4900502"/>
              <a:ext cx="284050" cy="2841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43023" name="TextBox 39941"/>
            <p:cNvSpPr txBox="1">
              <a:spLocks noChangeArrowheads="1"/>
            </p:cNvSpPr>
            <p:nvPr/>
          </p:nvSpPr>
          <p:spPr bwMode="auto">
            <a:xfrm>
              <a:off x="5673016" y="4813189"/>
              <a:ext cx="955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Heater</a:t>
              </a:r>
            </a:p>
          </p:txBody>
        </p:sp>
        <p:sp>
          <p:nvSpPr>
            <p:cNvPr id="5" name="Left Brace 39943"/>
            <p:cNvSpPr/>
            <p:nvPr/>
          </p:nvSpPr>
          <p:spPr>
            <a:xfrm>
              <a:off x="3759620" y="3686064"/>
              <a:ext cx="380850" cy="1951038"/>
            </a:xfrm>
            <a:prstGeom prst="leftBrace">
              <a:avLst/>
            </a:prstGeom>
            <a:ln w="38100" cmpd="sng">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grpSp>
      <p:pic>
        <p:nvPicPr>
          <p:cNvPr id="24" name="Picture 23"/>
          <p:cNvPicPr>
            <a:picLocks noChangeAspect="1"/>
          </p:cNvPicPr>
          <p:nvPr/>
        </p:nvPicPr>
        <p:blipFill>
          <a:blip r:embed="rId3"/>
          <a:stretch>
            <a:fillRect/>
          </a:stretch>
        </p:blipFill>
        <p:spPr>
          <a:xfrm>
            <a:off x="537779" y="2729788"/>
            <a:ext cx="3704021" cy="2083512"/>
          </a:xfrm>
          <a:prstGeom prst="rect">
            <a:avLst/>
          </a:prstGeom>
        </p:spPr>
      </p:pic>
      <p:sp>
        <p:nvSpPr>
          <p:cNvPr id="6" name="Rectangle 5"/>
          <p:cNvSpPr/>
          <p:nvPr/>
        </p:nvSpPr>
        <p:spPr>
          <a:xfrm>
            <a:off x="2616200" y="2552700"/>
            <a:ext cx="952500" cy="876300"/>
          </a:xfrm>
          <a:prstGeom prst="rect">
            <a:avLst/>
          </a:prstGeom>
          <a:noFill/>
          <a:ln w="38100" cmpd="sng">
            <a:solidFill>
              <a:srgbClr val="01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Amount of Plastic Extruded</a:t>
            </a:r>
            <a:endParaRPr lang="en-US" dirty="0">
              <a:ea typeface="+mj-ea"/>
            </a:endParaRPr>
          </a:p>
        </p:txBody>
      </p:sp>
      <p:sp>
        <p:nvSpPr>
          <p:cNvPr id="39938"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dirty="0" smtClean="0">
                <a:cs typeface="Helvetica" charset="0"/>
              </a:rPr>
              <a:t>Modeling volume of plastic through nozzle</a:t>
            </a:r>
          </a:p>
          <a:p>
            <a:pPr lvl="1" eaLnBrk="1" hangingPunct="1">
              <a:spcBef>
                <a:spcPts val="600"/>
              </a:spcBef>
              <a:buSzPct val="90000"/>
              <a:buFont typeface="Arial" charset="0"/>
              <a:buChar char="•"/>
              <a:defRPr/>
            </a:pPr>
            <a:r>
              <a:rPr lang="en-US" sz="2000" dirty="0" smtClean="0">
                <a:cs typeface="Helvetica" charset="0"/>
              </a:rPr>
              <a:t>Filament and nozzle diameters</a:t>
            </a:r>
          </a:p>
          <a:p>
            <a:pPr lvl="1" eaLnBrk="1" hangingPunct="1">
              <a:spcBef>
                <a:spcPts val="600"/>
              </a:spcBef>
              <a:buSzPct val="90000"/>
              <a:buFont typeface="Arial" charset="0"/>
              <a:buChar char="•"/>
              <a:defRPr/>
            </a:pPr>
            <a:r>
              <a:rPr lang="en-US" sz="2000" dirty="0" smtClean="0">
                <a:cs typeface="Helvetica" charset="0"/>
              </a:rPr>
              <a:t>Speed of extrusion</a:t>
            </a:r>
          </a:p>
          <a:p>
            <a:pPr eaLnBrk="1" hangingPunct="1">
              <a:spcBef>
                <a:spcPts val="600"/>
              </a:spcBef>
              <a:buSzPct val="90000"/>
              <a:buFont typeface="Arial" charset="0"/>
              <a:buChar char="•"/>
              <a:defRPr/>
            </a:pPr>
            <a:endParaRPr lang="en-US" sz="800" dirty="0" smtClean="0">
              <a:cs typeface="Helvetica" charset="0"/>
            </a:endParaRPr>
          </a:p>
          <a:p>
            <a:pPr eaLnBrk="1" hangingPunct="1">
              <a:spcBef>
                <a:spcPts val="600"/>
              </a:spcBef>
              <a:buSzPct val="90000"/>
              <a:buFont typeface="Arial" charset="0"/>
              <a:buChar char="•"/>
              <a:defRPr/>
            </a:pPr>
            <a:r>
              <a:rPr lang="en-US" dirty="0" smtClean="0">
                <a:cs typeface="Helvetica" charset="0"/>
              </a:rPr>
              <a:t>Pinwheel slip results in under extrusion</a:t>
            </a:r>
          </a:p>
          <a:p>
            <a:pPr marL="0" indent="0" eaLnBrk="1" hangingPunct="1">
              <a:spcBef>
                <a:spcPts val="600"/>
              </a:spcBef>
              <a:buSzPct val="90000"/>
              <a:defRPr/>
            </a:pPr>
            <a:endParaRPr lang="en-US" sz="800" dirty="0" smtClean="0">
              <a:cs typeface="Helvetica" charset="0"/>
            </a:endParaRPr>
          </a:p>
          <a:p>
            <a:pPr eaLnBrk="1" hangingPunct="1">
              <a:spcBef>
                <a:spcPts val="600"/>
              </a:spcBef>
              <a:buSzPct val="90000"/>
              <a:buFont typeface="Arial" charset="0"/>
              <a:buChar char="•"/>
              <a:defRPr/>
            </a:pPr>
            <a:r>
              <a:rPr lang="en-US" dirty="0" smtClean="0">
                <a:cs typeface="Helvetica" charset="0"/>
              </a:rPr>
              <a:t>Modeling extruded filament profile</a:t>
            </a:r>
          </a:p>
          <a:p>
            <a:pPr eaLnBrk="1" hangingPunct="1">
              <a:spcBef>
                <a:spcPts val="600"/>
              </a:spcBef>
              <a:buSzPct val="90000"/>
              <a:buFont typeface="Arial" charset="0"/>
              <a:buChar char="•"/>
              <a:defRPr/>
            </a:pPr>
            <a:endParaRPr lang="en-US" sz="800" dirty="0" smtClean="0">
              <a:cs typeface="Helvetica" charset="0"/>
            </a:endParaRPr>
          </a:p>
        </p:txBody>
      </p:sp>
      <p:sp>
        <p:nvSpPr>
          <p:cNvPr id="4" name="Rounded Rectangle 3"/>
          <p:cNvSpPr/>
          <p:nvPr/>
        </p:nvSpPr>
        <p:spPr>
          <a:xfrm>
            <a:off x="4442586" y="4664730"/>
            <a:ext cx="943428" cy="536223"/>
          </a:xfrm>
          <a:prstGeom prst="roundRect">
            <a:avLst>
              <a:gd name="adj" fmla="val 47118"/>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5" name="Oval 4"/>
          <p:cNvSpPr/>
          <p:nvPr/>
        </p:nvSpPr>
        <p:spPr>
          <a:xfrm>
            <a:off x="1867811" y="4588127"/>
            <a:ext cx="689429" cy="689429"/>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7" name="Oval 6"/>
          <p:cNvSpPr/>
          <p:nvPr/>
        </p:nvSpPr>
        <p:spPr>
          <a:xfrm>
            <a:off x="2995088" y="4664730"/>
            <a:ext cx="1009650" cy="536223"/>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
        <p:nvSpPr>
          <p:cNvPr id="6" name="Rectangle 5"/>
          <p:cNvSpPr/>
          <p:nvPr/>
        </p:nvSpPr>
        <p:spPr>
          <a:xfrm>
            <a:off x="5823861" y="4664730"/>
            <a:ext cx="816429" cy="536223"/>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dirty="0" smtClean="0">
                <a:cs typeface="Helvetica" charset="0"/>
              </a:rPr>
              <a:t>H Gantry</a:t>
            </a:r>
          </a:p>
          <a:p>
            <a:pPr lvl="1" eaLnBrk="1" hangingPunct="1">
              <a:spcBef>
                <a:spcPts val="600"/>
              </a:spcBef>
              <a:buSzPct val="90000"/>
              <a:buFont typeface="Arial" charset="0"/>
              <a:buChar char="•"/>
              <a:defRPr/>
            </a:pPr>
            <a:r>
              <a:rPr lang="en-US" sz="2000" dirty="0" smtClean="0">
                <a:cs typeface="Helvetica" charset="0"/>
              </a:rPr>
              <a:t>Single belt</a:t>
            </a:r>
          </a:p>
          <a:p>
            <a:pPr lvl="1" eaLnBrk="1" hangingPunct="1">
              <a:spcBef>
                <a:spcPts val="600"/>
              </a:spcBef>
              <a:buSzPct val="90000"/>
              <a:buFont typeface="Arial" charset="0"/>
              <a:buChar char="•"/>
              <a:defRPr/>
            </a:pPr>
            <a:r>
              <a:rPr lang="en-US" sz="2000" dirty="0" smtClean="0">
                <a:cs typeface="Helvetica" charset="0"/>
              </a:rPr>
              <a:t>H configuration</a:t>
            </a:r>
          </a:p>
          <a:p>
            <a:pPr lvl="1" eaLnBrk="1" hangingPunct="1">
              <a:spcBef>
                <a:spcPts val="600"/>
              </a:spcBef>
              <a:buSzPct val="90000"/>
              <a:buFont typeface="Arial" charset="0"/>
              <a:buChar char="•"/>
              <a:defRPr/>
            </a:pPr>
            <a:endParaRPr lang="en-US" dirty="0" smtClean="0">
              <a:cs typeface="Helvetica" charset="0"/>
            </a:endParaRPr>
          </a:p>
          <a:p>
            <a:pPr eaLnBrk="1" hangingPunct="1">
              <a:spcBef>
                <a:spcPts val="600"/>
              </a:spcBef>
              <a:buSzPct val="90000"/>
              <a:buFont typeface="Arial" charset="0"/>
              <a:buChar char="•"/>
              <a:defRPr/>
            </a:pPr>
            <a:endParaRPr lang="en-US" sz="800" dirty="0" smtClean="0">
              <a:cs typeface="Helvetica" charset="0"/>
            </a:endParaRPr>
          </a:p>
          <a:p>
            <a:pPr eaLnBrk="1" hangingPunct="1">
              <a:spcBef>
                <a:spcPts val="600"/>
              </a:spcBef>
              <a:buSzPct val="90000"/>
              <a:buFont typeface="Arial" charset="0"/>
              <a:buChar char="•"/>
              <a:defRPr/>
            </a:pPr>
            <a:r>
              <a:rPr lang="en-US" dirty="0" smtClean="0">
                <a:cs typeface="Helvetica" charset="0"/>
              </a:rPr>
              <a:t>Gantry racking</a:t>
            </a:r>
          </a:p>
          <a:p>
            <a:pPr eaLnBrk="1" hangingPunct="1">
              <a:spcBef>
                <a:spcPts val="600"/>
              </a:spcBef>
              <a:buSzPct val="90000"/>
              <a:buFont typeface="Arial" charset="0"/>
              <a:buChar char="•"/>
              <a:defRPr/>
            </a:pPr>
            <a:endParaRPr lang="en-US" dirty="0" smtClean="0">
              <a:cs typeface="Helvetica" charset="0"/>
            </a:endParaRPr>
          </a:p>
          <a:p>
            <a:pPr eaLnBrk="1" hangingPunct="1">
              <a:spcBef>
                <a:spcPts val="600"/>
              </a:spcBef>
              <a:buSzPct val="90000"/>
              <a:buFont typeface="Arial" charset="0"/>
              <a:buChar char="•"/>
              <a:defRPr/>
            </a:pPr>
            <a:endParaRPr lang="en-US" dirty="0" smtClean="0">
              <a:cs typeface="Helvetica" charset="0"/>
            </a:endParaRPr>
          </a:p>
          <a:p>
            <a:pPr eaLnBrk="1" hangingPunct="1">
              <a:spcBef>
                <a:spcPts val="600"/>
              </a:spcBef>
              <a:buSzPct val="90000"/>
              <a:buFont typeface="Arial" charset="0"/>
              <a:buChar char="•"/>
              <a:defRPr/>
            </a:pPr>
            <a:r>
              <a:rPr lang="en-US" dirty="0">
                <a:cs typeface="Helvetica" charset="0"/>
              </a:rPr>
              <a:t>Backlash: loss of mechanical motion due to slack in the belt</a:t>
            </a:r>
          </a:p>
          <a:p>
            <a:pPr eaLnBrk="1" hangingPunct="1">
              <a:spcBef>
                <a:spcPts val="600"/>
              </a:spcBef>
              <a:buSzPct val="90000"/>
              <a:buFont typeface="Arial" charset="0"/>
              <a:buChar char="•"/>
              <a:defRPr/>
            </a:pPr>
            <a:endParaRPr lang="en-US" dirty="0" smtClean="0">
              <a:cs typeface="Helvetica" charset="0"/>
            </a:endParaRPr>
          </a:p>
        </p:txBody>
      </p:sp>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Printer Mechanics</a:t>
            </a:r>
            <a:endParaRPr lang="en-US" dirty="0">
              <a:ea typeface="+mj-ea"/>
            </a:endParaRPr>
          </a:p>
        </p:txBody>
      </p:sp>
      <p:grpSp>
        <p:nvGrpSpPr>
          <p:cNvPr id="4" name="Group 3"/>
          <p:cNvGrpSpPr/>
          <p:nvPr/>
        </p:nvGrpSpPr>
        <p:grpSpPr>
          <a:xfrm>
            <a:off x="4114799" y="1833563"/>
            <a:ext cx="3746500" cy="2809875"/>
            <a:chOff x="4114799" y="1833563"/>
            <a:chExt cx="3746500" cy="2809875"/>
          </a:xfrm>
        </p:grpSpPr>
        <p:pic>
          <p:nvPicPr>
            <p:cNvPr id="3" name="Picture 2" descr="Z18_gant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114799" y="1833563"/>
              <a:ext cx="3746500" cy="2809875"/>
            </a:xfrm>
            <a:prstGeom prst="rect">
              <a:avLst/>
            </a:prstGeom>
          </p:spPr>
        </p:pic>
        <p:sp>
          <p:nvSpPr>
            <p:cNvPr id="6" name="Rectangle 5"/>
            <p:cNvSpPr/>
            <p:nvPr/>
          </p:nvSpPr>
          <p:spPr>
            <a:xfrm>
              <a:off x="6438900" y="2374900"/>
              <a:ext cx="1155700" cy="1092200"/>
            </a:xfrm>
            <a:prstGeom prst="rect">
              <a:avLst/>
            </a:prstGeom>
            <a:noFill/>
            <a:ln w="38100" cmpd="sng">
              <a:solidFill>
                <a:srgbClr val="01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7" name="Group 46101"/>
          <p:cNvGrpSpPr>
            <a:grpSpLocks/>
          </p:cNvGrpSpPr>
          <p:nvPr/>
        </p:nvGrpSpPr>
        <p:grpSpPr bwMode="auto">
          <a:xfrm>
            <a:off x="4016013" y="2047081"/>
            <a:ext cx="3578587" cy="2408238"/>
            <a:chOff x="1426355" y="1769884"/>
            <a:chExt cx="5635441" cy="3792440"/>
          </a:xfrm>
        </p:grpSpPr>
        <p:sp>
          <p:nvSpPr>
            <p:cNvPr id="8" name="Rectangle 7"/>
            <p:cNvSpPr/>
            <p:nvPr/>
          </p:nvSpPr>
          <p:spPr>
            <a:xfrm>
              <a:off x="2677264" y="1769884"/>
              <a:ext cx="106360" cy="379244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Rectangle 8"/>
            <p:cNvSpPr/>
            <p:nvPr/>
          </p:nvSpPr>
          <p:spPr>
            <a:xfrm>
              <a:off x="6436341" y="1769884"/>
              <a:ext cx="104772" cy="379244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2677264" y="3284320"/>
              <a:ext cx="3863849" cy="11747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Rectangle 10"/>
            <p:cNvSpPr/>
            <p:nvPr/>
          </p:nvSpPr>
          <p:spPr>
            <a:xfrm>
              <a:off x="2677264" y="3962165"/>
              <a:ext cx="3863849" cy="11747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TextBox 9"/>
            <p:cNvSpPr txBox="1">
              <a:spLocks noChangeArrowheads="1"/>
            </p:cNvSpPr>
            <p:nvPr/>
          </p:nvSpPr>
          <p:spPr bwMode="auto">
            <a:xfrm>
              <a:off x="4001067" y="4136315"/>
              <a:ext cx="13516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a:t>Extruder</a:t>
              </a:r>
            </a:p>
            <a:p>
              <a:pPr algn="ctr" eaLnBrk="1" hangingPunct="1"/>
              <a:r>
                <a:rPr lang="en-US"/>
                <a:t>block</a:t>
              </a:r>
            </a:p>
          </p:txBody>
        </p:sp>
        <p:grpSp>
          <p:nvGrpSpPr>
            <p:cNvPr id="13" name="Group 13"/>
            <p:cNvGrpSpPr>
              <a:grpSpLocks/>
            </p:cNvGrpSpPr>
            <p:nvPr/>
          </p:nvGrpSpPr>
          <p:grpSpPr bwMode="auto">
            <a:xfrm>
              <a:off x="6311956" y="3036645"/>
              <a:ext cx="578432" cy="1255536"/>
              <a:chOff x="6209770" y="3036645"/>
              <a:chExt cx="578432" cy="1255536"/>
            </a:xfrm>
          </p:grpSpPr>
          <p:sp>
            <p:nvSpPr>
              <p:cNvPr id="43" name="Rectangle 42"/>
              <p:cNvSpPr/>
              <p:nvPr/>
            </p:nvSpPr>
            <p:spPr>
              <a:xfrm>
                <a:off x="6210334" y="3036676"/>
                <a:ext cx="577831" cy="125568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Oval 43"/>
              <p:cNvSpPr/>
              <p:nvPr/>
            </p:nvSpPr>
            <p:spPr>
              <a:xfrm>
                <a:off x="6337330" y="3241459"/>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45" name="Oval 44"/>
              <p:cNvSpPr/>
              <p:nvPr/>
            </p:nvSpPr>
            <p:spPr>
              <a:xfrm>
                <a:off x="6337330" y="3758971"/>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grpSp>
          <p:nvGrpSpPr>
            <p:cNvPr id="14" name="Group 16"/>
            <p:cNvGrpSpPr>
              <a:grpSpLocks/>
            </p:cNvGrpSpPr>
            <p:nvPr/>
          </p:nvGrpSpPr>
          <p:grpSpPr bwMode="auto">
            <a:xfrm>
              <a:off x="2319309" y="3043053"/>
              <a:ext cx="578432" cy="1255536"/>
              <a:chOff x="6209770" y="3036645"/>
              <a:chExt cx="578432" cy="1255536"/>
            </a:xfrm>
          </p:grpSpPr>
          <p:sp>
            <p:nvSpPr>
              <p:cNvPr id="40" name="Rectangle 39"/>
              <p:cNvSpPr/>
              <p:nvPr/>
            </p:nvSpPr>
            <p:spPr>
              <a:xfrm>
                <a:off x="6210550" y="3036618"/>
                <a:ext cx="577831" cy="125568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Oval 40"/>
              <p:cNvSpPr/>
              <p:nvPr/>
            </p:nvSpPr>
            <p:spPr>
              <a:xfrm>
                <a:off x="6337546" y="3241401"/>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42" name="Oval 41"/>
              <p:cNvSpPr/>
              <p:nvPr/>
            </p:nvSpPr>
            <p:spPr>
              <a:xfrm>
                <a:off x="6337546" y="3758913"/>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cxnSp>
          <p:nvCxnSpPr>
            <p:cNvPr id="15" name="Straight Connector 14"/>
            <p:cNvCxnSpPr/>
            <p:nvPr/>
          </p:nvCxnSpPr>
          <p:spPr>
            <a:xfrm flipV="1">
              <a:off x="2643928" y="3562126"/>
              <a:ext cx="3955921" cy="793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650278" y="3743096"/>
              <a:ext cx="3955921" cy="9525"/>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4204389" y="3197010"/>
              <a:ext cx="876271" cy="9556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18" name="Group 46097"/>
            <p:cNvGrpSpPr>
              <a:grpSpLocks/>
            </p:cNvGrpSpPr>
            <p:nvPr/>
          </p:nvGrpSpPr>
          <p:grpSpPr bwMode="auto">
            <a:xfrm>
              <a:off x="6751703" y="1806633"/>
              <a:ext cx="310093" cy="3683791"/>
              <a:chOff x="6751703" y="1806633"/>
              <a:chExt cx="310093" cy="3683791"/>
            </a:xfrm>
          </p:grpSpPr>
          <p:sp>
            <p:nvSpPr>
              <p:cNvPr id="33" name="Oval 32"/>
              <p:cNvSpPr/>
              <p:nvPr/>
            </p:nvSpPr>
            <p:spPr>
              <a:xfrm>
                <a:off x="6752244" y="5173396"/>
                <a:ext cx="309552"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 name="Oval 33"/>
              <p:cNvSpPr/>
              <p:nvPr/>
            </p:nvSpPr>
            <p:spPr>
              <a:xfrm>
                <a:off x="6752244" y="1806396"/>
                <a:ext cx="309552"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5" name="Straight Connector 34"/>
              <p:cNvCxnSpPr/>
              <p:nvPr/>
            </p:nvCxnSpPr>
            <p:spPr>
              <a:xfrm flipV="1">
                <a:off x="7058621" y="1960379"/>
                <a:ext cx="3175" cy="34162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6752244" y="1946092"/>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752244" y="3906604"/>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6776055" y="5128947"/>
                <a:ext cx="255580"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Oval 38"/>
              <p:cNvSpPr/>
              <p:nvPr/>
            </p:nvSpPr>
            <p:spPr>
              <a:xfrm>
                <a:off x="6776055" y="1846082"/>
                <a:ext cx="255580"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9" name="Group 95"/>
            <p:cNvGrpSpPr>
              <a:grpSpLocks/>
            </p:cNvGrpSpPr>
            <p:nvPr/>
          </p:nvGrpSpPr>
          <p:grpSpPr bwMode="auto">
            <a:xfrm flipH="1">
              <a:off x="2150660" y="1846051"/>
              <a:ext cx="310093" cy="3683791"/>
              <a:chOff x="6751703" y="1806633"/>
              <a:chExt cx="310093" cy="3683791"/>
            </a:xfrm>
          </p:grpSpPr>
          <p:sp>
            <p:nvSpPr>
              <p:cNvPr id="26" name="Oval 25"/>
              <p:cNvSpPr/>
              <p:nvPr/>
            </p:nvSpPr>
            <p:spPr>
              <a:xfrm>
                <a:off x="6751085" y="5173665"/>
                <a:ext cx="311140"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 name="Oval 26"/>
              <p:cNvSpPr/>
              <p:nvPr/>
            </p:nvSpPr>
            <p:spPr>
              <a:xfrm>
                <a:off x="6751085" y="1806664"/>
                <a:ext cx="311140"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28" name="Straight Connector 27"/>
              <p:cNvCxnSpPr/>
              <p:nvPr/>
            </p:nvCxnSpPr>
            <p:spPr>
              <a:xfrm flipV="1">
                <a:off x="7059050" y="1960648"/>
                <a:ext cx="3175" cy="34162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751085" y="1946360"/>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751085" y="3906873"/>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6774896" y="5129216"/>
                <a:ext cx="257167"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2" name="Oval 31"/>
              <p:cNvSpPr/>
              <p:nvPr/>
            </p:nvSpPr>
            <p:spPr>
              <a:xfrm>
                <a:off x="6774896" y="1846351"/>
                <a:ext cx="257167"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Arc 19"/>
            <p:cNvSpPr/>
            <p:nvPr/>
          </p:nvSpPr>
          <p:spPr>
            <a:xfrm>
              <a:off x="6422055" y="3743096"/>
              <a:ext cx="338126" cy="409564"/>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Arc 20"/>
            <p:cNvSpPr/>
            <p:nvPr/>
          </p:nvSpPr>
          <p:spPr>
            <a:xfrm flipV="1">
              <a:off x="6401418" y="3154148"/>
              <a:ext cx="339714" cy="407977"/>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2" name="Arc 21"/>
            <p:cNvSpPr/>
            <p:nvPr/>
          </p:nvSpPr>
          <p:spPr>
            <a:xfrm rot="5400000" flipV="1">
              <a:off x="2493913" y="3202567"/>
              <a:ext cx="339716" cy="407974"/>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3" name="Arc 22"/>
            <p:cNvSpPr/>
            <p:nvPr/>
          </p:nvSpPr>
          <p:spPr>
            <a:xfrm rot="5400000" flipH="1" flipV="1">
              <a:off x="2474069" y="3749447"/>
              <a:ext cx="390515" cy="409562"/>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4" name="TextBox 112"/>
            <p:cNvSpPr txBox="1">
              <a:spLocks noChangeArrowheads="1"/>
            </p:cNvSpPr>
            <p:nvPr/>
          </p:nvSpPr>
          <p:spPr bwMode="auto">
            <a:xfrm>
              <a:off x="1426355" y="3428929"/>
              <a:ext cx="71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Belt</a:t>
              </a:r>
            </a:p>
          </p:txBody>
        </p:sp>
        <p:sp>
          <p:nvSpPr>
            <p:cNvPr id="25" name="TextBox 113"/>
            <p:cNvSpPr txBox="1">
              <a:spLocks noChangeArrowheads="1"/>
            </p:cNvSpPr>
            <p:nvPr/>
          </p:nvSpPr>
          <p:spPr bwMode="auto">
            <a:xfrm>
              <a:off x="2768203" y="1885250"/>
              <a:ext cx="1120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Gantry</a:t>
              </a:r>
            </a:p>
          </p:txBody>
        </p:sp>
      </p:grpSp>
    </p:spTree>
    <p:extLst>
      <p:ext uri="{BB962C8B-B14F-4D97-AF65-F5344CB8AC3E}">
        <p14:creationId xmlns:p14="http://schemas.microsoft.com/office/powerpoint/2010/main" val="1060746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H Gantry</a:t>
            </a:r>
            <a:endParaRPr lang="en-US" dirty="0">
              <a:ea typeface="+mj-ea"/>
            </a:endParaRPr>
          </a:p>
        </p:txBody>
      </p:sp>
      <p:grpSp>
        <p:nvGrpSpPr>
          <p:cNvPr id="49154" name="Group 46101"/>
          <p:cNvGrpSpPr>
            <a:grpSpLocks/>
          </p:cNvGrpSpPr>
          <p:nvPr/>
        </p:nvGrpSpPr>
        <p:grpSpPr bwMode="auto">
          <a:xfrm>
            <a:off x="1558925" y="1866900"/>
            <a:ext cx="5635625" cy="3792538"/>
            <a:chOff x="1426355" y="1769884"/>
            <a:chExt cx="5635441" cy="3792440"/>
          </a:xfrm>
        </p:grpSpPr>
        <p:sp>
          <p:nvSpPr>
            <p:cNvPr id="3" name="Rectangle 2"/>
            <p:cNvSpPr/>
            <p:nvPr/>
          </p:nvSpPr>
          <p:spPr>
            <a:xfrm>
              <a:off x="2677264" y="1769884"/>
              <a:ext cx="106360" cy="379244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6436341" y="1769884"/>
              <a:ext cx="104772" cy="379244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2677264" y="3284320"/>
              <a:ext cx="3863849" cy="11747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677264" y="3962165"/>
              <a:ext cx="3863849" cy="11747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59" name="TextBox 9"/>
            <p:cNvSpPr txBox="1">
              <a:spLocks noChangeArrowheads="1"/>
            </p:cNvSpPr>
            <p:nvPr/>
          </p:nvSpPr>
          <p:spPr bwMode="auto">
            <a:xfrm>
              <a:off x="4001067" y="4136315"/>
              <a:ext cx="13516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a:t>Extruder</a:t>
              </a:r>
            </a:p>
            <a:p>
              <a:pPr algn="ctr" eaLnBrk="1" hangingPunct="1"/>
              <a:r>
                <a:rPr lang="en-US"/>
                <a:t>block</a:t>
              </a:r>
            </a:p>
          </p:txBody>
        </p:sp>
        <p:grpSp>
          <p:nvGrpSpPr>
            <p:cNvPr id="49160" name="Group 13"/>
            <p:cNvGrpSpPr>
              <a:grpSpLocks/>
            </p:cNvGrpSpPr>
            <p:nvPr/>
          </p:nvGrpSpPr>
          <p:grpSpPr bwMode="auto">
            <a:xfrm>
              <a:off x="6311956" y="3036645"/>
              <a:ext cx="578432" cy="1255536"/>
              <a:chOff x="6209770" y="3036645"/>
              <a:chExt cx="578432" cy="1255536"/>
            </a:xfrm>
          </p:grpSpPr>
          <p:sp>
            <p:nvSpPr>
              <p:cNvPr id="11" name="Rectangle 10"/>
              <p:cNvSpPr/>
              <p:nvPr/>
            </p:nvSpPr>
            <p:spPr>
              <a:xfrm>
                <a:off x="6210334" y="3036676"/>
                <a:ext cx="577831" cy="125568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6337330" y="3241459"/>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5" name="Oval 14"/>
              <p:cNvSpPr/>
              <p:nvPr/>
            </p:nvSpPr>
            <p:spPr>
              <a:xfrm>
                <a:off x="6337330" y="3758971"/>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grpSp>
          <p:nvGrpSpPr>
            <p:cNvPr id="49161" name="Group 16"/>
            <p:cNvGrpSpPr>
              <a:grpSpLocks/>
            </p:cNvGrpSpPr>
            <p:nvPr/>
          </p:nvGrpSpPr>
          <p:grpSpPr bwMode="auto">
            <a:xfrm>
              <a:off x="2319309" y="3043053"/>
              <a:ext cx="578432" cy="1255536"/>
              <a:chOff x="6209770" y="3036645"/>
              <a:chExt cx="578432" cy="1255536"/>
            </a:xfrm>
          </p:grpSpPr>
          <p:sp>
            <p:nvSpPr>
              <p:cNvPr id="18" name="Rectangle 17"/>
              <p:cNvSpPr/>
              <p:nvPr/>
            </p:nvSpPr>
            <p:spPr>
              <a:xfrm>
                <a:off x="6210550" y="3036618"/>
                <a:ext cx="577831" cy="125568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6337546" y="3241401"/>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0" name="Oval 19"/>
              <p:cNvSpPr/>
              <p:nvPr/>
            </p:nvSpPr>
            <p:spPr>
              <a:xfrm>
                <a:off x="6337546" y="3758913"/>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cxnSp>
          <p:nvCxnSpPr>
            <p:cNvPr id="46093" name="Straight Connector 46092"/>
            <p:cNvCxnSpPr/>
            <p:nvPr/>
          </p:nvCxnSpPr>
          <p:spPr>
            <a:xfrm flipV="1">
              <a:off x="2643928" y="3562126"/>
              <a:ext cx="3955921" cy="793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2650278" y="3743096"/>
              <a:ext cx="3955921" cy="9525"/>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4204389" y="3197010"/>
              <a:ext cx="876271" cy="9556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49165" name="Group 46097"/>
            <p:cNvGrpSpPr>
              <a:grpSpLocks/>
            </p:cNvGrpSpPr>
            <p:nvPr/>
          </p:nvGrpSpPr>
          <p:grpSpPr bwMode="auto">
            <a:xfrm>
              <a:off x="6751703" y="1806633"/>
              <a:ext cx="310093" cy="3683791"/>
              <a:chOff x="6751703" y="1806633"/>
              <a:chExt cx="310093" cy="3683791"/>
            </a:xfrm>
          </p:grpSpPr>
          <p:sp>
            <p:nvSpPr>
              <p:cNvPr id="61" name="Oval 60"/>
              <p:cNvSpPr/>
              <p:nvPr/>
            </p:nvSpPr>
            <p:spPr>
              <a:xfrm>
                <a:off x="6752244" y="5173396"/>
                <a:ext cx="309552"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6752244" y="1806396"/>
                <a:ext cx="309552"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flipV="1">
                <a:off x="7058621" y="1960379"/>
                <a:ext cx="3175" cy="34162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6752244" y="1946092"/>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752244" y="3906604"/>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6776055" y="5128947"/>
                <a:ext cx="255580"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Oval 93"/>
              <p:cNvSpPr/>
              <p:nvPr/>
            </p:nvSpPr>
            <p:spPr>
              <a:xfrm>
                <a:off x="6776055" y="1846082"/>
                <a:ext cx="255580"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9166" name="Group 95"/>
            <p:cNvGrpSpPr>
              <a:grpSpLocks/>
            </p:cNvGrpSpPr>
            <p:nvPr/>
          </p:nvGrpSpPr>
          <p:grpSpPr bwMode="auto">
            <a:xfrm flipH="1">
              <a:off x="2150660" y="1846051"/>
              <a:ext cx="310093" cy="3683791"/>
              <a:chOff x="6751703" y="1806633"/>
              <a:chExt cx="310093" cy="3683791"/>
            </a:xfrm>
          </p:grpSpPr>
          <p:sp>
            <p:nvSpPr>
              <p:cNvPr id="97" name="Oval 96"/>
              <p:cNvSpPr/>
              <p:nvPr/>
            </p:nvSpPr>
            <p:spPr>
              <a:xfrm>
                <a:off x="6751085" y="5173665"/>
                <a:ext cx="311140"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Oval 97"/>
              <p:cNvSpPr/>
              <p:nvPr/>
            </p:nvSpPr>
            <p:spPr>
              <a:xfrm>
                <a:off x="6751085" y="1806664"/>
                <a:ext cx="311140"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9" name="Straight Connector 98"/>
              <p:cNvCxnSpPr/>
              <p:nvPr/>
            </p:nvCxnSpPr>
            <p:spPr>
              <a:xfrm flipV="1">
                <a:off x="7059050" y="1960648"/>
                <a:ext cx="3175" cy="34162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6751085" y="1946360"/>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751085" y="3906873"/>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6774896" y="5129216"/>
                <a:ext cx="257167"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Oval 102"/>
              <p:cNvSpPr/>
              <p:nvPr/>
            </p:nvSpPr>
            <p:spPr>
              <a:xfrm>
                <a:off x="6774896" y="1846351"/>
                <a:ext cx="257167"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6099" name="Arc 46098"/>
            <p:cNvSpPr/>
            <p:nvPr/>
          </p:nvSpPr>
          <p:spPr>
            <a:xfrm>
              <a:off x="6422055" y="3743096"/>
              <a:ext cx="338126" cy="409564"/>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5" name="Arc 104"/>
            <p:cNvSpPr/>
            <p:nvPr/>
          </p:nvSpPr>
          <p:spPr>
            <a:xfrm flipV="1">
              <a:off x="6401418" y="3154148"/>
              <a:ext cx="339714" cy="407977"/>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7" name="Arc 106"/>
            <p:cNvSpPr/>
            <p:nvPr/>
          </p:nvSpPr>
          <p:spPr>
            <a:xfrm rot="5400000" flipV="1">
              <a:off x="2493913" y="3202567"/>
              <a:ext cx="339716" cy="407974"/>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8" name="Arc 107"/>
            <p:cNvSpPr/>
            <p:nvPr/>
          </p:nvSpPr>
          <p:spPr>
            <a:xfrm rot="5400000" flipH="1" flipV="1">
              <a:off x="2474069" y="3749447"/>
              <a:ext cx="390515" cy="409562"/>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9171" name="TextBox 112"/>
            <p:cNvSpPr txBox="1">
              <a:spLocks noChangeArrowheads="1"/>
            </p:cNvSpPr>
            <p:nvPr/>
          </p:nvSpPr>
          <p:spPr bwMode="auto">
            <a:xfrm>
              <a:off x="1426355" y="3428929"/>
              <a:ext cx="71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Belt</a:t>
              </a:r>
            </a:p>
          </p:txBody>
        </p:sp>
        <p:sp>
          <p:nvSpPr>
            <p:cNvPr id="49172" name="TextBox 113"/>
            <p:cNvSpPr txBox="1">
              <a:spLocks noChangeArrowheads="1"/>
            </p:cNvSpPr>
            <p:nvPr/>
          </p:nvSpPr>
          <p:spPr bwMode="auto">
            <a:xfrm>
              <a:off x="2768203" y="1885250"/>
              <a:ext cx="1120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Gantry</a:t>
              </a:r>
            </a:p>
          </p:txBody>
        </p:sp>
      </p:grpSp>
      <p:sp>
        <p:nvSpPr>
          <p:cNvPr id="6" name="Up Arrow 5"/>
          <p:cNvSpPr/>
          <p:nvPr/>
        </p:nvSpPr>
        <p:spPr>
          <a:xfrm>
            <a:off x="7372350" y="2024846"/>
            <a:ext cx="266700" cy="960438"/>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Up Arrow 42"/>
          <p:cNvSpPr/>
          <p:nvPr/>
        </p:nvSpPr>
        <p:spPr>
          <a:xfrm flipV="1">
            <a:off x="1816100" y="4552950"/>
            <a:ext cx="266700" cy="960438"/>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urved Down Arrow 6"/>
          <p:cNvSpPr/>
          <p:nvPr/>
        </p:nvSpPr>
        <p:spPr>
          <a:xfrm flipH="1">
            <a:off x="4072474" y="2482046"/>
            <a:ext cx="1463743" cy="541338"/>
          </a:xfrm>
          <a:prstGeom prst="curved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1" name="Group 20"/>
          <p:cNvGrpSpPr/>
          <p:nvPr/>
        </p:nvGrpSpPr>
        <p:grpSpPr>
          <a:xfrm>
            <a:off x="770485" y="4755118"/>
            <a:ext cx="1358844" cy="1404898"/>
            <a:chOff x="770485" y="4755118"/>
            <a:chExt cx="1358844" cy="1404898"/>
          </a:xfrm>
        </p:grpSpPr>
        <p:cxnSp>
          <p:nvCxnSpPr>
            <p:cNvPr id="12" name="Straight Arrow Connector 11"/>
            <p:cNvCxnSpPr/>
            <p:nvPr/>
          </p:nvCxnSpPr>
          <p:spPr>
            <a:xfrm flipV="1">
              <a:off x="939800" y="5124450"/>
              <a:ext cx="0" cy="863600"/>
            </a:xfrm>
            <a:prstGeom prst="straightConnector1">
              <a:avLst/>
            </a:prstGeom>
            <a:ln w="28575" cmpd="sng">
              <a:solidFill>
                <a:schemeClr val="tx1"/>
              </a:solidFill>
              <a:tailEnd type="stealth" w="lg" len="lg"/>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939800" y="5975350"/>
              <a:ext cx="850900" cy="0"/>
            </a:xfrm>
            <a:prstGeom prst="straightConnector1">
              <a:avLst/>
            </a:prstGeom>
            <a:ln w="28575" cmpd="sng">
              <a:solidFill>
                <a:schemeClr val="tx1"/>
              </a:solidFill>
              <a:tailEnd type="stealth" w="lg" len="lg"/>
            </a:ln>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1790700" y="5790684"/>
              <a:ext cx="338629" cy="369332"/>
            </a:xfrm>
            <a:prstGeom prst="rect">
              <a:avLst/>
            </a:prstGeom>
            <a:noFill/>
          </p:spPr>
          <p:txBody>
            <a:bodyPr wrap="none" rtlCol="0">
              <a:spAutoFit/>
            </a:bodyPr>
            <a:lstStyle/>
            <a:p>
              <a:r>
                <a:rPr lang="en-US" dirty="0" smtClean="0"/>
                <a:t>X</a:t>
              </a:r>
              <a:endParaRPr lang="en-US" dirty="0"/>
            </a:p>
          </p:txBody>
        </p:sp>
        <p:sp>
          <p:nvSpPr>
            <p:cNvPr id="50" name="TextBox 49"/>
            <p:cNvSpPr txBox="1"/>
            <p:nvPr/>
          </p:nvSpPr>
          <p:spPr>
            <a:xfrm>
              <a:off x="770485" y="4755118"/>
              <a:ext cx="338629" cy="369332"/>
            </a:xfrm>
            <a:prstGeom prst="rect">
              <a:avLst/>
            </a:prstGeom>
            <a:noFill/>
          </p:spPr>
          <p:txBody>
            <a:bodyPr wrap="none" rtlCol="0">
              <a:spAutoFit/>
            </a:bodyPr>
            <a:lstStyle/>
            <a:p>
              <a:r>
                <a:rPr lang="en-US" dirty="0" smtClean="0"/>
                <a:t>Y</a:t>
              </a:r>
              <a:endParaRPr lang="en-US" dirty="0"/>
            </a:p>
          </p:txBody>
        </p:sp>
      </p:gr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H Gantry</a:t>
            </a:r>
            <a:endParaRPr lang="en-US" dirty="0">
              <a:ea typeface="+mj-ea"/>
            </a:endParaRPr>
          </a:p>
        </p:txBody>
      </p:sp>
      <p:grpSp>
        <p:nvGrpSpPr>
          <p:cNvPr id="49154" name="Group 46101"/>
          <p:cNvGrpSpPr>
            <a:grpSpLocks/>
          </p:cNvGrpSpPr>
          <p:nvPr/>
        </p:nvGrpSpPr>
        <p:grpSpPr bwMode="auto">
          <a:xfrm>
            <a:off x="1558925" y="1866900"/>
            <a:ext cx="5635625" cy="3792538"/>
            <a:chOff x="1426355" y="1769884"/>
            <a:chExt cx="5635441" cy="3792440"/>
          </a:xfrm>
        </p:grpSpPr>
        <p:sp>
          <p:nvSpPr>
            <p:cNvPr id="3" name="Rectangle 2"/>
            <p:cNvSpPr/>
            <p:nvPr/>
          </p:nvSpPr>
          <p:spPr>
            <a:xfrm>
              <a:off x="2677264" y="1769884"/>
              <a:ext cx="106360" cy="379244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p:cNvSpPr/>
            <p:nvPr/>
          </p:nvSpPr>
          <p:spPr>
            <a:xfrm>
              <a:off x="6436341" y="1769884"/>
              <a:ext cx="104772" cy="3792440"/>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2677264" y="3284320"/>
              <a:ext cx="3863849" cy="11747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2677264" y="3962165"/>
              <a:ext cx="3863849" cy="117472"/>
            </a:xfrm>
            <a:prstGeom prst="rect">
              <a:avLst/>
            </a:prstGeom>
            <a:solidFill>
              <a:srgbClr val="7F7F7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159" name="TextBox 9"/>
            <p:cNvSpPr txBox="1">
              <a:spLocks noChangeArrowheads="1"/>
            </p:cNvSpPr>
            <p:nvPr/>
          </p:nvSpPr>
          <p:spPr bwMode="auto">
            <a:xfrm>
              <a:off x="4001067" y="4136315"/>
              <a:ext cx="13516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algn="ctr" eaLnBrk="1" hangingPunct="1"/>
              <a:r>
                <a:rPr lang="en-US"/>
                <a:t>Extruder</a:t>
              </a:r>
            </a:p>
            <a:p>
              <a:pPr algn="ctr" eaLnBrk="1" hangingPunct="1"/>
              <a:r>
                <a:rPr lang="en-US"/>
                <a:t>block</a:t>
              </a:r>
            </a:p>
          </p:txBody>
        </p:sp>
        <p:grpSp>
          <p:nvGrpSpPr>
            <p:cNvPr id="49160" name="Group 13"/>
            <p:cNvGrpSpPr>
              <a:grpSpLocks/>
            </p:cNvGrpSpPr>
            <p:nvPr/>
          </p:nvGrpSpPr>
          <p:grpSpPr bwMode="auto">
            <a:xfrm>
              <a:off x="6311956" y="3036645"/>
              <a:ext cx="578432" cy="1255536"/>
              <a:chOff x="6209770" y="3036645"/>
              <a:chExt cx="578432" cy="1255536"/>
            </a:xfrm>
          </p:grpSpPr>
          <p:sp>
            <p:nvSpPr>
              <p:cNvPr id="11" name="Rectangle 10"/>
              <p:cNvSpPr/>
              <p:nvPr/>
            </p:nvSpPr>
            <p:spPr>
              <a:xfrm>
                <a:off x="6210334" y="3036676"/>
                <a:ext cx="577831" cy="125568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Oval 12"/>
              <p:cNvSpPr/>
              <p:nvPr/>
            </p:nvSpPr>
            <p:spPr>
              <a:xfrm>
                <a:off x="6337330" y="3241459"/>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5" name="Oval 14"/>
              <p:cNvSpPr/>
              <p:nvPr/>
            </p:nvSpPr>
            <p:spPr>
              <a:xfrm>
                <a:off x="6337330" y="3758971"/>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grpSp>
          <p:nvGrpSpPr>
            <p:cNvPr id="49161" name="Group 16"/>
            <p:cNvGrpSpPr>
              <a:grpSpLocks/>
            </p:cNvGrpSpPr>
            <p:nvPr/>
          </p:nvGrpSpPr>
          <p:grpSpPr bwMode="auto">
            <a:xfrm>
              <a:off x="2319309" y="3043053"/>
              <a:ext cx="578432" cy="1255536"/>
              <a:chOff x="6209770" y="3036645"/>
              <a:chExt cx="578432" cy="1255536"/>
            </a:xfrm>
          </p:grpSpPr>
          <p:sp>
            <p:nvSpPr>
              <p:cNvPr id="18" name="Rectangle 17"/>
              <p:cNvSpPr/>
              <p:nvPr/>
            </p:nvSpPr>
            <p:spPr>
              <a:xfrm>
                <a:off x="6210550" y="3036618"/>
                <a:ext cx="577831" cy="125568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Oval 18"/>
              <p:cNvSpPr/>
              <p:nvPr/>
            </p:nvSpPr>
            <p:spPr>
              <a:xfrm>
                <a:off x="6337546" y="3241401"/>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20" name="Oval 19"/>
              <p:cNvSpPr/>
              <p:nvPr/>
            </p:nvSpPr>
            <p:spPr>
              <a:xfrm>
                <a:off x="6337546" y="3758913"/>
                <a:ext cx="320664" cy="320667"/>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cxnSp>
          <p:nvCxnSpPr>
            <p:cNvPr id="46093" name="Straight Connector 46092"/>
            <p:cNvCxnSpPr/>
            <p:nvPr/>
          </p:nvCxnSpPr>
          <p:spPr>
            <a:xfrm flipV="1">
              <a:off x="2643928" y="3562126"/>
              <a:ext cx="3955921" cy="793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flipV="1">
              <a:off x="2650278" y="3743096"/>
              <a:ext cx="3955921" cy="9525"/>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4204389" y="3197010"/>
              <a:ext cx="876271" cy="95565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grpSp>
          <p:nvGrpSpPr>
            <p:cNvPr id="49165" name="Group 46097"/>
            <p:cNvGrpSpPr>
              <a:grpSpLocks/>
            </p:cNvGrpSpPr>
            <p:nvPr/>
          </p:nvGrpSpPr>
          <p:grpSpPr bwMode="auto">
            <a:xfrm>
              <a:off x="6751703" y="1806633"/>
              <a:ext cx="310093" cy="3683791"/>
              <a:chOff x="6751703" y="1806633"/>
              <a:chExt cx="310093" cy="3683791"/>
            </a:xfrm>
          </p:grpSpPr>
          <p:sp>
            <p:nvSpPr>
              <p:cNvPr id="61" name="Oval 60"/>
              <p:cNvSpPr/>
              <p:nvPr/>
            </p:nvSpPr>
            <p:spPr>
              <a:xfrm>
                <a:off x="6752244" y="5173396"/>
                <a:ext cx="309552"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Oval 15"/>
              <p:cNvSpPr/>
              <p:nvPr/>
            </p:nvSpPr>
            <p:spPr>
              <a:xfrm>
                <a:off x="6752244" y="1806396"/>
                <a:ext cx="309552"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30" name="Straight Connector 29"/>
              <p:cNvCxnSpPr/>
              <p:nvPr/>
            </p:nvCxnSpPr>
            <p:spPr>
              <a:xfrm flipV="1">
                <a:off x="7058621" y="1960379"/>
                <a:ext cx="3175" cy="34162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6752244" y="1946092"/>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6752244" y="3906604"/>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93" name="Oval 92"/>
              <p:cNvSpPr/>
              <p:nvPr/>
            </p:nvSpPr>
            <p:spPr>
              <a:xfrm>
                <a:off x="6776055" y="5128947"/>
                <a:ext cx="255580"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4" name="Oval 93"/>
              <p:cNvSpPr/>
              <p:nvPr/>
            </p:nvSpPr>
            <p:spPr>
              <a:xfrm>
                <a:off x="6776055" y="1846082"/>
                <a:ext cx="255580"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9166" name="Group 95"/>
            <p:cNvGrpSpPr>
              <a:grpSpLocks/>
            </p:cNvGrpSpPr>
            <p:nvPr/>
          </p:nvGrpSpPr>
          <p:grpSpPr bwMode="auto">
            <a:xfrm flipH="1">
              <a:off x="2150660" y="1846051"/>
              <a:ext cx="310093" cy="3683791"/>
              <a:chOff x="6751703" y="1806633"/>
              <a:chExt cx="310093" cy="3683791"/>
            </a:xfrm>
          </p:grpSpPr>
          <p:sp>
            <p:nvSpPr>
              <p:cNvPr id="97" name="Oval 96"/>
              <p:cNvSpPr/>
              <p:nvPr/>
            </p:nvSpPr>
            <p:spPr>
              <a:xfrm>
                <a:off x="6751085" y="5173665"/>
                <a:ext cx="311140"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8" name="Oval 97"/>
              <p:cNvSpPr/>
              <p:nvPr/>
            </p:nvSpPr>
            <p:spPr>
              <a:xfrm>
                <a:off x="6751085" y="1806664"/>
                <a:ext cx="311140" cy="317492"/>
              </a:xfrm>
              <a:prstGeom prst="ellipse">
                <a:avLst/>
              </a:prstGeom>
              <a:solidFill>
                <a:schemeClr val="tx1"/>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99" name="Straight Connector 98"/>
              <p:cNvCxnSpPr/>
              <p:nvPr/>
            </p:nvCxnSpPr>
            <p:spPr>
              <a:xfrm flipV="1">
                <a:off x="7059050" y="1960648"/>
                <a:ext cx="3175" cy="3416212"/>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6751085" y="1946360"/>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flipV="1">
                <a:off x="6751085" y="3906873"/>
                <a:ext cx="0" cy="1469987"/>
              </a:xfrm>
              <a:prstGeom prst="line">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02" name="Oval 101"/>
              <p:cNvSpPr/>
              <p:nvPr/>
            </p:nvSpPr>
            <p:spPr>
              <a:xfrm>
                <a:off x="6774896" y="5129216"/>
                <a:ext cx="257167"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3" name="Oval 102"/>
              <p:cNvSpPr/>
              <p:nvPr/>
            </p:nvSpPr>
            <p:spPr>
              <a:xfrm>
                <a:off x="6774896" y="1846351"/>
                <a:ext cx="257167" cy="317492"/>
              </a:xfrm>
              <a:prstGeom prst="ellipse">
                <a:avLst/>
              </a:prstGeom>
              <a:solidFill>
                <a:schemeClr val="tx1"/>
              </a:solidFill>
              <a:ln w="7620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6099" name="Arc 46098"/>
            <p:cNvSpPr/>
            <p:nvPr/>
          </p:nvSpPr>
          <p:spPr>
            <a:xfrm>
              <a:off x="6422055" y="3743096"/>
              <a:ext cx="338126" cy="409564"/>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5" name="Arc 104"/>
            <p:cNvSpPr/>
            <p:nvPr/>
          </p:nvSpPr>
          <p:spPr>
            <a:xfrm flipV="1">
              <a:off x="6401418" y="3154148"/>
              <a:ext cx="339714" cy="407977"/>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7" name="Arc 106"/>
            <p:cNvSpPr/>
            <p:nvPr/>
          </p:nvSpPr>
          <p:spPr>
            <a:xfrm rot="5400000" flipV="1">
              <a:off x="2493913" y="3202567"/>
              <a:ext cx="339716" cy="407974"/>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08" name="Arc 107"/>
            <p:cNvSpPr/>
            <p:nvPr/>
          </p:nvSpPr>
          <p:spPr>
            <a:xfrm rot="5400000" flipH="1" flipV="1">
              <a:off x="2474069" y="3749447"/>
              <a:ext cx="390515" cy="409562"/>
            </a:xfrm>
            <a:prstGeom prst="arc">
              <a:avLst/>
            </a:prstGeom>
            <a:ln w="762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9171" name="TextBox 112"/>
            <p:cNvSpPr txBox="1">
              <a:spLocks noChangeArrowheads="1"/>
            </p:cNvSpPr>
            <p:nvPr/>
          </p:nvSpPr>
          <p:spPr bwMode="auto">
            <a:xfrm>
              <a:off x="1426355" y="3428929"/>
              <a:ext cx="7150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Belt</a:t>
              </a:r>
            </a:p>
          </p:txBody>
        </p:sp>
        <p:sp>
          <p:nvSpPr>
            <p:cNvPr id="49172" name="TextBox 113"/>
            <p:cNvSpPr txBox="1">
              <a:spLocks noChangeArrowheads="1"/>
            </p:cNvSpPr>
            <p:nvPr/>
          </p:nvSpPr>
          <p:spPr bwMode="auto">
            <a:xfrm>
              <a:off x="2768203" y="1885250"/>
              <a:ext cx="1120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t>Gantry</a:t>
              </a:r>
            </a:p>
          </p:txBody>
        </p:sp>
      </p:grpSp>
      <p:sp>
        <p:nvSpPr>
          <p:cNvPr id="6" name="Up Arrow 5"/>
          <p:cNvSpPr/>
          <p:nvPr/>
        </p:nvSpPr>
        <p:spPr>
          <a:xfrm>
            <a:off x="1822450" y="2024846"/>
            <a:ext cx="266700" cy="960438"/>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Up Arrow 42"/>
          <p:cNvSpPr/>
          <p:nvPr/>
        </p:nvSpPr>
        <p:spPr>
          <a:xfrm flipV="1">
            <a:off x="7372350" y="4552950"/>
            <a:ext cx="266700" cy="960438"/>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Curved Down Arrow 43"/>
          <p:cNvSpPr/>
          <p:nvPr/>
        </p:nvSpPr>
        <p:spPr>
          <a:xfrm>
            <a:off x="4072474" y="2482046"/>
            <a:ext cx="1463743" cy="541338"/>
          </a:xfrm>
          <a:prstGeom prst="curvedDownArrow">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45" name="Group 44"/>
          <p:cNvGrpSpPr/>
          <p:nvPr/>
        </p:nvGrpSpPr>
        <p:grpSpPr>
          <a:xfrm>
            <a:off x="770485" y="4755118"/>
            <a:ext cx="1358844" cy="1404898"/>
            <a:chOff x="770485" y="4755118"/>
            <a:chExt cx="1358844" cy="1404898"/>
          </a:xfrm>
        </p:grpSpPr>
        <p:cxnSp>
          <p:nvCxnSpPr>
            <p:cNvPr id="46" name="Straight Arrow Connector 45"/>
            <p:cNvCxnSpPr/>
            <p:nvPr/>
          </p:nvCxnSpPr>
          <p:spPr>
            <a:xfrm flipV="1">
              <a:off x="939800" y="5124450"/>
              <a:ext cx="0" cy="863600"/>
            </a:xfrm>
            <a:prstGeom prst="straightConnector1">
              <a:avLst/>
            </a:prstGeom>
            <a:ln w="28575" cmpd="sng">
              <a:solidFill>
                <a:schemeClr val="tx1"/>
              </a:solidFill>
              <a:tailEnd type="stealth" w="lg" len="lg"/>
            </a:ln>
          </p:spPr>
          <p:style>
            <a:lnRef idx="1">
              <a:schemeClr val="dk1"/>
            </a:lnRef>
            <a:fillRef idx="0">
              <a:schemeClr val="dk1"/>
            </a:fillRef>
            <a:effectRef idx="0">
              <a:schemeClr val="dk1"/>
            </a:effectRef>
            <a:fontRef idx="minor">
              <a:schemeClr val="tx1"/>
            </a:fontRef>
          </p:style>
        </p:cxnSp>
        <p:cxnSp>
          <p:nvCxnSpPr>
            <p:cNvPr id="47" name="Straight Arrow Connector 46"/>
            <p:cNvCxnSpPr/>
            <p:nvPr/>
          </p:nvCxnSpPr>
          <p:spPr>
            <a:xfrm>
              <a:off x="939800" y="5975350"/>
              <a:ext cx="850900" cy="0"/>
            </a:xfrm>
            <a:prstGeom prst="straightConnector1">
              <a:avLst/>
            </a:prstGeom>
            <a:ln w="28575" cmpd="sng">
              <a:solidFill>
                <a:schemeClr val="tx1"/>
              </a:solidFill>
              <a:tailEnd type="stealth" w="lg" len="lg"/>
            </a:ln>
          </p:spPr>
          <p:style>
            <a:lnRef idx="1">
              <a:schemeClr val="dk1"/>
            </a:lnRef>
            <a:fillRef idx="0">
              <a:schemeClr val="dk1"/>
            </a:fillRef>
            <a:effectRef idx="0">
              <a:schemeClr val="dk1"/>
            </a:effectRef>
            <a:fontRef idx="minor">
              <a:schemeClr val="tx1"/>
            </a:fontRef>
          </p:style>
        </p:cxnSp>
        <p:sp>
          <p:nvSpPr>
            <p:cNvPr id="48" name="TextBox 47"/>
            <p:cNvSpPr txBox="1"/>
            <p:nvPr/>
          </p:nvSpPr>
          <p:spPr>
            <a:xfrm>
              <a:off x="1790700" y="5790684"/>
              <a:ext cx="338629" cy="369332"/>
            </a:xfrm>
            <a:prstGeom prst="rect">
              <a:avLst/>
            </a:prstGeom>
            <a:noFill/>
          </p:spPr>
          <p:txBody>
            <a:bodyPr wrap="none" rtlCol="0">
              <a:spAutoFit/>
            </a:bodyPr>
            <a:lstStyle/>
            <a:p>
              <a:r>
                <a:rPr lang="en-US" dirty="0" smtClean="0"/>
                <a:t>X</a:t>
              </a:r>
              <a:endParaRPr lang="en-US" dirty="0"/>
            </a:p>
          </p:txBody>
        </p:sp>
        <p:sp>
          <p:nvSpPr>
            <p:cNvPr id="49" name="TextBox 48"/>
            <p:cNvSpPr txBox="1"/>
            <p:nvPr/>
          </p:nvSpPr>
          <p:spPr>
            <a:xfrm>
              <a:off x="770485" y="4755118"/>
              <a:ext cx="338629" cy="369332"/>
            </a:xfrm>
            <a:prstGeom prst="rect">
              <a:avLst/>
            </a:prstGeom>
            <a:noFill/>
          </p:spPr>
          <p:txBody>
            <a:bodyPr wrap="none" rtlCol="0">
              <a:spAutoFit/>
            </a:bodyPr>
            <a:lstStyle/>
            <a:p>
              <a:r>
                <a:rPr lang="en-US" dirty="0" smtClean="0"/>
                <a:t>Y</a:t>
              </a:r>
              <a:endParaRPr lang="en-US" dirty="0"/>
            </a:p>
          </p:txBody>
        </p:sp>
      </p:grpSp>
    </p:spTree>
    <p:extLst>
      <p:ext uri="{BB962C8B-B14F-4D97-AF65-F5344CB8AC3E}">
        <p14:creationId xmlns:p14="http://schemas.microsoft.com/office/powerpoint/2010/main" val="8408056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H Gantry Racking</a:t>
            </a:r>
            <a:endParaRPr lang="en-US" dirty="0">
              <a:ea typeface="+mj-ea"/>
            </a:endParaRPr>
          </a:p>
        </p:txBody>
      </p:sp>
      <p:pic>
        <p:nvPicPr>
          <p:cNvPr id="53250" name="Picture 2" descr="Racking_19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433638"/>
            <a:ext cx="411162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7"/>
          <p:cNvSpPr txBox="1">
            <a:spLocks noChangeArrowheads="1"/>
          </p:cNvSpPr>
          <p:nvPr/>
        </p:nvSpPr>
        <p:spPr bwMode="auto">
          <a:xfrm>
            <a:off x="3800475" y="5643563"/>
            <a:ext cx="1543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800"/>
              <a:t>Pen Plot</a:t>
            </a:r>
          </a:p>
        </p:txBody>
      </p:sp>
      <p:sp>
        <p:nvSpPr>
          <p:cNvPr id="53252" name="TextBox 6"/>
          <p:cNvSpPr txBox="1">
            <a:spLocks noChangeArrowheads="1"/>
          </p:cNvSpPr>
          <p:nvPr/>
        </p:nvSpPr>
        <p:spPr bwMode="auto">
          <a:xfrm>
            <a:off x="1141413" y="1833563"/>
            <a:ext cx="68611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solidFill>
                  <a:srgbClr val="000000"/>
                </a:solidFill>
                <a:cs typeface="Helvetica" charset="0"/>
              </a:rPr>
              <a:t>Increased divergence in Y farther from the center</a:t>
            </a:r>
          </a:p>
          <a:p>
            <a:pPr eaLnBrk="1" hangingPunct="1"/>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Backlash</a:t>
            </a:r>
            <a:endParaRPr lang="en-US" dirty="0">
              <a:solidFill>
                <a:srgbClr val="000000"/>
              </a:solidFill>
            </a:endParaRPr>
          </a:p>
        </p:txBody>
      </p:sp>
      <p:sp>
        <p:nvSpPr>
          <p:cNvPr id="3"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dirty="0">
                <a:cs typeface="Helvetica" charset="0"/>
              </a:rPr>
              <a:t>Backlash occurs when there is a change in direction of printing</a:t>
            </a:r>
          </a:p>
          <a:p>
            <a:pPr eaLnBrk="1" hangingPunct="1">
              <a:spcBef>
                <a:spcPts val="600"/>
              </a:spcBef>
              <a:buSzPct val="90000"/>
              <a:buFont typeface="Arial" charset="0"/>
              <a:buChar char="•"/>
            </a:pPr>
            <a:endParaRPr lang="en-US" sz="800" dirty="0">
              <a:cs typeface="Helvetica" charset="0"/>
            </a:endParaRPr>
          </a:p>
        </p:txBody>
      </p:sp>
      <p:grpSp>
        <p:nvGrpSpPr>
          <p:cNvPr id="13" name="Group 12"/>
          <p:cNvGrpSpPr/>
          <p:nvPr/>
        </p:nvGrpSpPr>
        <p:grpSpPr>
          <a:xfrm>
            <a:off x="2024502" y="2857364"/>
            <a:ext cx="4134851" cy="1541468"/>
            <a:chOff x="2146296" y="3009900"/>
            <a:chExt cx="2209796" cy="723900"/>
          </a:xfrm>
          <a:solidFill>
            <a:schemeClr val="bg1">
              <a:lumMod val="50000"/>
            </a:schemeClr>
          </a:solidFill>
        </p:grpSpPr>
        <p:sp>
          <p:nvSpPr>
            <p:cNvPr id="8" name="Rectangle 7"/>
            <p:cNvSpPr/>
            <p:nvPr/>
          </p:nvSpPr>
          <p:spPr>
            <a:xfrm>
              <a:off x="2146296" y="3009900"/>
              <a:ext cx="2209796" cy="4699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2336796"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2878661"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420528" y="3403597"/>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3962400"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 name="Group 13"/>
          <p:cNvGrpSpPr/>
          <p:nvPr/>
        </p:nvGrpSpPr>
        <p:grpSpPr>
          <a:xfrm flipV="1">
            <a:off x="2727981" y="4000366"/>
            <a:ext cx="4134851" cy="1541468"/>
            <a:chOff x="2146296" y="3009900"/>
            <a:chExt cx="2209796" cy="723900"/>
          </a:xfrm>
          <a:solidFill>
            <a:srgbClr val="3366FF"/>
          </a:solidFill>
        </p:grpSpPr>
        <p:sp>
          <p:nvSpPr>
            <p:cNvPr id="15" name="Rectangle 14"/>
            <p:cNvSpPr/>
            <p:nvPr/>
          </p:nvSpPr>
          <p:spPr>
            <a:xfrm>
              <a:off x="2146296" y="3009900"/>
              <a:ext cx="2209796" cy="4699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2336796"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2878661"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420528" y="3403597"/>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3962400"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0" name="Up Arrow 19"/>
          <p:cNvSpPr/>
          <p:nvPr/>
        </p:nvSpPr>
        <p:spPr>
          <a:xfrm rot="5400000">
            <a:off x="4547191" y="5218548"/>
            <a:ext cx="266700" cy="1383431"/>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332244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Backlash</a:t>
            </a:r>
            <a:endParaRPr lang="en-US" dirty="0">
              <a:solidFill>
                <a:srgbClr val="000000"/>
              </a:solidFill>
            </a:endParaRPr>
          </a:p>
        </p:txBody>
      </p:sp>
      <p:sp>
        <p:nvSpPr>
          <p:cNvPr id="3"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dirty="0">
                <a:cs typeface="Helvetica" charset="0"/>
              </a:rPr>
              <a:t>Backlash occurs when there is a change in direction of printing</a:t>
            </a:r>
          </a:p>
          <a:p>
            <a:pPr eaLnBrk="1" hangingPunct="1">
              <a:spcBef>
                <a:spcPts val="600"/>
              </a:spcBef>
              <a:buSzPct val="90000"/>
              <a:buFont typeface="Arial" charset="0"/>
              <a:buChar char="•"/>
            </a:pPr>
            <a:endParaRPr lang="en-US" sz="800" dirty="0">
              <a:cs typeface="Helvetica" charset="0"/>
            </a:endParaRPr>
          </a:p>
        </p:txBody>
      </p:sp>
      <p:grpSp>
        <p:nvGrpSpPr>
          <p:cNvPr id="13" name="Group 12"/>
          <p:cNvGrpSpPr/>
          <p:nvPr/>
        </p:nvGrpSpPr>
        <p:grpSpPr>
          <a:xfrm>
            <a:off x="2024502" y="2857364"/>
            <a:ext cx="4134851" cy="1541468"/>
            <a:chOff x="2146296" y="3009900"/>
            <a:chExt cx="2209796" cy="723900"/>
          </a:xfrm>
          <a:solidFill>
            <a:schemeClr val="bg1">
              <a:lumMod val="50000"/>
            </a:schemeClr>
          </a:solidFill>
        </p:grpSpPr>
        <p:sp>
          <p:nvSpPr>
            <p:cNvPr id="8" name="Rectangle 7"/>
            <p:cNvSpPr/>
            <p:nvPr/>
          </p:nvSpPr>
          <p:spPr>
            <a:xfrm>
              <a:off x="2146296" y="3009900"/>
              <a:ext cx="2209796" cy="4699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2336796"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2878661"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420528" y="3403597"/>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3962400"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 name="Group 13"/>
          <p:cNvGrpSpPr/>
          <p:nvPr/>
        </p:nvGrpSpPr>
        <p:grpSpPr>
          <a:xfrm flipV="1">
            <a:off x="2727981" y="4000366"/>
            <a:ext cx="4134851" cy="1541468"/>
            <a:chOff x="2146296" y="3009900"/>
            <a:chExt cx="2209796" cy="723900"/>
          </a:xfrm>
          <a:solidFill>
            <a:srgbClr val="3366FF"/>
          </a:solidFill>
        </p:grpSpPr>
        <p:sp>
          <p:nvSpPr>
            <p:cNvPr id="15" name="Rectangle 14"/>
            <p:cNvSpPr/>
            <p:nvPr/>
          </p:nvSpPr>
          <p:spPr>
            <a:xfrm>
              <a:off x="2146296" y="3009900"/>
              <a:ext cx="2209796" cy="4699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2336796"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2878661"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420528" y="3403597"/>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3962400"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0" name="Up Arrow 19"/>
          <p:cNvSpPr/>
          <p:nvPr/>
        </p:nvSpPr>
        <p:spPr>
          <a:xfrm rot="16200000" flipH="1">
            <a:off x="4547191" y="5218548"/>
            <a:ext cx="266700" cy="1383431"/>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a:off x="2689881" y="4178300"/>
            <a:ext cx="394553" cy="12700"/>
          </a:xfrm>
          <a:prstGeom prst="straightConnector1">
            <a:avLst/>
          </a:prstGeom>
          <a:ln w="19050" cmpd="sng">
            <a:solidFill>
              <a:srgbClr val="FF0000"/>
            </a:solidFill>
            <a:headEnd type="stealth" w="lg" len="lg"/>
            <a:tailEnd type="stealth" w="lg" len="lg"/>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947450" y="4847696"/>
            <a:ext cx="1433505" cy="461665"/>
          </a:xfrm>
          <a:prstGeom prst="rect">
            <a:avLst/>
          </a:prstGeom>
          <a:noFill/>
        </p:spPr>
        <p:txBody>
          <a:bodyPr wrap="none" rtlCol="0">
            <a:spAutoFit/>
          </a:bodyPr>
          <a:lstStyle/>
          <a:p>
            <a:r>
              <a:rPr lang="en-US" sz="2400" dirty="0" smtClean="0"/>
              <a:t>Backlash</a:t>
            </a:r>
            <a:endParaRPr lang="en-US" sz="2400" dirty="0"/>
          </a:p>
        </p:txBody>
      </p:sp>
      <p:cxnSp>
        <p:nvCxnSpPr>
          <p:cNvPr id="21" name="Straight Connector 20"/>
          <p:cNvCxnSpPr/>
          <p:nvPr/>
        </p:nvCxnSpPr>
        <p:spPr>
          <a:xfrm flipV="1">
            <a:off x="2162696" y="4191000"/>
            <a:ext cx="732904" cy="723900"/>
          </a:xfrm>
          <a:prstGeom prst="line">
            <a:avLst/>
          </a:prstGeom>
          <a:ln w="19050" cmpd="sng">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141069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3D Printing Used?</a:t>
            </a:r>
            <a:endParaRPr lang="en-US" dirty="0"/>
          </a:p>
        </p:txBody>
      </p:sp>
      <p:sp>
        <p:nvSpPr>
          <p:cNvPr id="3" name="Content Placeholder 2"/>
          <p:cNvSpPr>
            <a:spLocks noGrp="1"/>
          </p:cNvSpPr>
          <p:nvPr>
            <p:ph idx="1"/>
          </p:nvPr>
        </p:nvSpPr>
        <p:spPr>
          <a:xfrm>
            <a:off x="762000" y="1890392"/>
            <a:ext cx="4064000" cy="1661407"/>
          </a:xfrm>
        </p:spPr>
        <p:txBody>
          <a:bodyPr/>
          <a:lstStyle/>
          <a:p>
            <a:pPr marL="0" indent="0">
              <a:buNone/>
            </a:pPr>
            <a:r>
              <a:rPr lang="en-US" sz="3200" b="1" dirty="0" smtClean="0"/>
              <a:t>Fashion Design:</a:t>
            </a:r>
          </a:p>
          <a:p>
            <a:pPr marL="0" indent="0">
              <a:buNone/>
            </a:pPr>
            <a:r>
              <a:rPr lang="en-US" sz="2400" dirty="0" smtClean="0"/>
              <a:t>Especially jewelry</a:t>
            </a:r>
          </a:p>
        </p:txBody>
      </p:sp>
      <p:pic>
        <p:nvPicPr>
          <p:cNvPr id="5" name="Picture 4" descr="ps-blog-bracele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792" y="2766483"/>
            <a:ext cx="4846808" cy="2859617"/>
          </a:xfrm>
          <a:prstGeom prst="rect">
            <a:avLst/>
          </a:prstGeom>
        </p:spPr>
      </p:pic>
    </p:spTree>
    <p:extLst>
      <p:ext uri="{BB962C8B-B14F-4D97-AF65-F5344CB8AC3E}">
        <p14:creationId xmlns:p14="http://schemas.microsoft.com/office/powerpoint/2010/main" val="375494960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Backlash</a:t>
            </a:r>
            <a:endParaRPr lang="en-US" dirty="0">
              <a:solidFill>
                <a:srgbClr val="000000"/>
              </a:solidFill>
            </a:endParaRPr>
          </a:p>
        </p:txBody>
      </p:sp>
      <p:sp>
        <p:nvSpPr>
          <p:cNvPr id="3"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dirty="0">
                <a:cs typeface="Helvetica" charset="0"/>
              </a:rPr>
              <a:t>Backlash occurs when there is a change in direction of printing</a:t>
            </a:r>
          </a:p>
          <a:p>
            <a:pPr eaLnBrk="1" hangingPunct="1">
              <a:spcBef>
                <a:spcPts val="600"/>
              </a:spcBef>
              <a:buSzPct val="90000"/>
              <a:buFont typeface="Arial" charset="0"/>
              <a:buChar char="•"/>
            </a:pPr>
            <a:endParaRPr lang="en-US" sz="800" dirty="0">
              <a:cs typeface="Helvetica" charset="0"/>
            </a:endParaRPr>
          </a:p>
        </p:txBody>
      </p:sp>
      <p:grpSp>
        <p:nvGrpSpPr>
          <p:cNvPr id="13" name="Group 12"/>
          <p:cNvGrpSpPr/>
          <p:nvPr/>
        </p:nvGrpSpPr>
        <p:grpSpPr>
          <a:xfrm>
            <a:off x="2024502" y="2857364"/>
            <a:ext cx="4134851" cy="1541468"/>
            <a:chOff x="2146296" y="3009900"/>
            <a:chExt cx="2209796" cy="723900"/>
          </a:xfrm>
          <a:solidFill>
            <a:schemeClr val="bg1">
              <a:lumMod val="50000"/>
            </a:schemeClr>
          </a:solidFill>
        </p:grpSpPr>
        <p:sp>
          <p:nvSpPr>
            <p:cNvPr id="8" name="Rectangle 7"/>
            <p:cNvSpPr/>
            <p:nvPr/>
          </p:nvSpPr>
          <p:spPr>
            <a:xfrm>
              <a:off x="2146296" y="3009900"/>
              <a:ext cx="2209796" cy="4699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2336796"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2878661"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3420528" y="3403597"/>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3962400"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14" name="Group 13"/>
          <p:cNvGrpSpPr/>
          <p:nvPr/>
        </p:nvGrpSpPr>
        <p:grpSpPr>
          <a:xfrm flipV="1">
            <a:off x="2341350" y="4000366"/>
            <a:ext cx="4134851" cy="1541468"/>
            <a:chOff x="2146296" y="3009900"/>
            <a:chExt cx="2209796" cy="723900"/>
          </a:xfrm>
          <a:solidFill>
            <a:srgbClr val="3366FF"/>
          </a:solidFill>
        </p:grpSpPr>
        <p:sp>
          <p:nvSpPr>
            <p:cNvPr id="15" name="Rectangle 14"/>
            <p:cNvSpPr/>
            <p:nvPr/>
          </p:nvSpPr>
          <p:spPr>
            <a:xfrm>
              <a:off x="2146296" y="3009900"/>
              <a:ext cx="2209796" cy="4699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5"/>
            <p:cNvSpPr/>
            <p:nvPr/>
          </p:nvSpPr>
          <p:spPr>
            <a:xfrm>
              <a:off x="2336796"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2878661"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420528" y="3403597"/>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3962400" y="3403600"/>
              <a:ext cx="165100" cy="330200"/>
            </a:xfrm>
            <a:prstGeom prst="rect">
              <a:avLst/>
            </a:prstGeom>
            <a:grp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20" name="Up Arrow 19"/>
          <p:cNvSpPr/>
          <p:nvPr/>
        </p:nvSpPr>
        <p:spPr>
          <a:xfrm rot="16200000" flipH="1">
            <a:off x="4547191" y="5218548"/>
            <a:ext cx="266700" cy="1383431"/>
          </a:xfrm>
          <a:prstGeom prst="up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9744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Backlash</a:t>
            </a:r>
            <a:endParaRPr lang="en-US" dirty="0"/>
          </a:p>
        </p:txBody>
      </p:sp>
      <p:grpSp>
        <p:nvGrpSpPr>
          <p:cNvPr id="6" name="Group 5"/>
          <p:cNvGrpSpPr/>
          <p:nvPr/>
        </p:nvGrpSpPr>
        <p:grpSpPr>
          <a:xfrm>
            <a:off x="1143794" y="2063900"/>
            <a:ext cx="6856413" cy="3033712"/>
            <a:chOff x="1227667" y="2269332"/>
            <a:chExt cx="6856413" cy="3033712"/>
          </a:xfrm>
        </p:grpSpPr>
        <p:pic>
          <p:nvPicPr>
            <p:cNvPr id="4" name="Picture 3" descr="noBacklas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667" y="2269332"/>
              <a:ext cx="3169920" cy="3033712"/>
            </a:xfrm>
            <a:prstGeom prst="rect">
              <a:avLst/>
            </a:prstGeom>
          </p:spPr>
        </p:pic>
        <p:pic>
          <p:nvPicPr>
            <p:cNvPr id="5" name="Picture 4" descr="backla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0368" y="2300288"/>
              <a:ext cx="3033712" cy="2971800"/>
            </a:xfrm>
            <a:prstGeom prst="rect">
              <a:avLst/>
            </a:prstGeom>
          </p:spPr>
        </p:pic>
      </p:grpSp>
      <p:sp>
        <p:nvSpPr>
          <p:cNvPr id="7" name="TextBox 6"/>
          <p:cNvSpPr txBox="1"/>
          <p:nvPr/>
        </p:nvSpPr>
        <p:spPr>
          <a:xfrm>
            <a:off x="1834047" y="5241837"/>
            <a:ext cx="1912453" cy="461665"/>
          </a:xfrm>
          <a:prstGeom prst="rect">
            <a:avLst/>
          </a:prstGeom>
          <a:noFill/>
        </p:spPr>
        <p:txBody>
          <a:bodyPr wrap="none" rtlCol="0">
            <a:spAutoFit/>
          </a:bodyPr>
          <a:lstStyle/>
          <a:p>
            <a:r>
              <a:rPr lang="en-US" sz="2400" dirty="0" smtClean="0"/>
              <a:t>No Backlash</a:t>
            </a:r>
            <a:endParaRPr lang="en-US" sz="2400" dirty="0"/>
          </a:p>
        </p:txBody>
      </p:sp>
      <p:sp>
        <p:nvSpPr>
          <p:cNvPr id="8" name="TextBox 7"/>
          <p:cNvSpPr txBox="1"/>
          <p:nvPr/>
        </p:nvSpPr>
        <p:spPr>
          <a:xfrm>
            <a:off x="5855710" y="5241837"/>
            <a:ext cx="1433505" cy="461665"/>
          </a:xfrm>
          <a:prstGeom prst="rect">
            <a:avLst/>
          </a:prstGeom>
          <a:noFill/>
        </p:spPr>
        <p:txBody>
          <a:bodyPr wrap="none" rtlCol="0">
            <a:spAutoFit/>
          </a:bodyPr>
          <a:lstStyle/>
          <a:p>
            <a:r>
              <a:rPr lang="en-US" sz="2400" dirty="0" smtClean="0"/>
              <a:t>Backlash</a:t>
            </a:r>
            <a:endParaRPr lang="en-US" sz="2400" dirty="0"/>
          </a:p>
        </p:txBody>
      </p:sp>
    </p:spTree>
    <p:extLst>
      <p:ext uri="{BB962C8B-B14F-4D97-AF65-F5344CB8AC3E}">
        <p14:creationId xmlns:p14="http://schemas.microsoft.com/office/powerpoint/2010/main" val="248193307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Backlash Compensation</a:t>
            </a:r>
            <a:endParaRPr lang="en-US" dirty="0">
              <a:ea typeface="+mj-ea"/>
            </a:endParaRPr>
          </a:p>
        </p:txBody>
      </p:sp>
      <p:sp>
        <p:nvSpPr>
          <p:cNvPr id="51202"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dirty="0" smtClean="0">
                <a:cs typeface="Helvetica" charset="0"/>
              </a:rPr>
              <a:t>Determine </a:t>
            </a:r>
            <a:r>
              <a:rPr lang="en-US" dirty="0">
                <a:cs typeface="Helvetica" charset="0"/>
              </a:rPr>
              <a:t>the amount of lost motion due to backlash</a:t>
            </a:r>
          </a:p>
          <a:p>
            <a:pPr lvl="1" eaLnBrk="1" hangingPunct="1">
              <a:spcBef>
                <a:spcPts val="600"/>
              </a:spcBef>
              <a:buSzPct val="90000"/>
              <a:buFont typeface="Arial" charset="0"/>
              <a:buChar char="•"/>
            </a:pPr>
            <a:r>
              <a:rPr lang="en-US" sz="2000" dirty="0">
                <a:cs typeface="Helvetica" charset="0"/>
              </a:rPr>
              <a:t>We recommend printing a 20 mm </a:t>
            </a:r>
            <a:r>
              <a:rPr lang="en-US" sz="2000" dirty="0" smtClean="0">
                <a:cs typeface="Helvetica" charset="0"/>
              </a:rPr>
              <a:t>box and </a:t>
            </a:r>
            <a:r>
              <a:rPr lang="en-US" sz="2000" dirty="0">
                <a:cs typeface="Helvetica" charset="0"/>
              </a:rPr>
              <a:t>measuring its sides to see if it is &lt; 20 mm</a:t>
            </a:r>
          </a:p>
          <a:p>
            <a:pPr lvl="1" eaLnBrk="1" hangingPunct="1">
              <a:spcBef>
                <a:spcPts val="600"/>
              </a:spcBef>
              <a:buSzPct val="90000"/>
              <a:buFont typeface="Arial" charset="0"/>
              <a:buChar char="•"/>
            </a:pPr>
            <a:endParaRPr lang="en-US" sz="800" dirty="0">
              <a:cs typeface="Helvetica" charset="0"/>
            </a:endParaRPr>
          </a:p>
          <a:p>
            <a:pPr eaLnBrk="1" hangingPunct="1">
              <a:spcBef>
                <a:spcPts val="600"/>
              </a:spcBef>
              <a:buSzPct val="90000"/>
              <a:buFont typeface="Arial" charset="0"/>
              <a:buChar char="•"/>
            </a:pPr>
            <a:r>
              <a:rPr lang="en-US" dirty="0">
                <a:solidFill>
                  <a:srgbClr val="000000"/>
                </a:solidFill>
                <a:cs typeface="Helvetica" charset="0"/>
              </a:rPr>
              <a:t>Add the motion back in gradually after the change in direction</a:t>
            </a:r>
            <a:endParaRPr lang="en-US" sz="800" dirty="0">
              <a:cs typeface="Helvetica" charset="0"/>
            </a:endParaRPr>
          </a:p>
        </p:txBody>
      </p:sp>
    </p:spTree>
    <p:extLst>
      <p:ext uri="{BB962C8B-B14F-4D97-AF65-F5344CB8AC3E}">
        <p14:creationId xmlns:p14="http://schemas.microsoft.com/office/powerpoint/2010/main" val="153356145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Thermal Effects</a:t>
            </a:r>
            <a:endParaRPr lang="en-US" dirty="0">
              <a:ea typeface="+mj-ea"/>
            </a:endParaRPr>
          </a:p>
        </p:txBody>
      </p:sp>
      <p:sp>
        <p:nvSpPr>
          <p:cNvPr id="55298"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dirty="0">
                <a:cs typeface="Helvetica" charset="0"/>
              </a:rPr>
              <a:t>Cooling required to reduce filament bonding</a:t>
            </a:r>
          </a:p>
          <a:p>
            <a:pPr lvl="1" eaLnBrk="1" hangingPunct="1">
              <a:spcBef>
                <a:spcPts val="600"/>
              </a:spcBef>
              <a:buSzPct val="90000"/>
              <a:buFont typeface="Arial" charset="0"/>
              <a:buChar char="•"/>
            </a:pPr>
            <a:r>
              <a:rPr lang="en-US" dirty="0">
                <a:solidFill>
                  <a:srgbClr val="000000"/>
                </a:solidFill>
                <a:cs typeface="Helvetica" charset="0"/>
              </a:rPr>
              <a:t>Allow small layers to cool</a:t>
            </a:r>
          </a:p>
          <a:p>
            <a:pPr lvl="1" eaLnBrk="1" hangingPunct="1">
              <a:spcBef>
                <a:spcPts val="600"/>
              </a:spcBef>
              <a:buSzPct val="90000"/>
              <a:buFont typeface="Arial" charset="0"/>
              <a:buChar char="•"/>
            </a:pPr>
            <a:r>
              <a:rPr lang="en-US" dirty="0">
                <a:cs typeface="Helvetica" charset="0"/>
              </a:rPr>
              <a:t>Fan settings</a:t>
            </a:r>
          </a:p>
          <a:p>
            <a:pPr lvl="1" eaLnBrk="1" hangingPunct="1">
              <a:spcBef>
                <a:spcPts val="600"/>
              </a:spcBef>
              <a:buSzPct val="90000"/>
              <a:buFont typeface="Arial" charset="0"/>
              <a:buChar char="•"/>
            </a:pPr>
            <a:r>
              <a:rPr lang="en-US" dirty="0">
                <a:cs typeface="Helvetica" charset="0"/>
              </a:rPr>
              <a:t>Chamber temperature settings</a:t>
            </a:r>
          </a:p>
          <a:p>
            <a:pPr eaLnBrk="1" hangingPunct="1">
              <a:spcBef>
                <a:spcPts val="600"/>
              </a:spcBef>
              <a:buSzPct val="90000"/>
              <a:buFont typeface="Arial" charset="0"/>
              <a:buChar char="•"/>
            </a:pPr>
            <a:endParaRPr lang="en-US" sz="800" dirty="0">
              <a:cs typeface="Helvetica" charset="0"/>
            </a:endParaRPr>
          </a:p>
          <a:p>
            <a:pPr eaLnBrk="1" hangingPunct="1">
              <a:spcBef>
                <a:spcPts val="600"/>
              </a:spcBef>
              <a:buSzPct val="90000"/>
              <a:buFont typeface="Arial" charset="0"/>
              <a:buChar char="•"/>
            </a:pPr>
            <a:r>
              <a:rPr lang="en-US" sz="2800" dirty="0">
                <a:cs typeface="Helvetica" charset="0"/>
              </a:rPr>
              <a:t>Heat reduces warping during printing</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solidFill>
                  <a:srgbClr val="000000"/>
                </a:solidFill>
                <a:ea typeface="+mj-ea"/>
              </a:rPr>
              <a:t>Thermal Expansion</a:t>
            </a:r>
            <a:endParaRPr lang="en-US" dirty="0">
              <a:solidFill>
                <a:srgbClr val="000000"/>
              </a:solidFill>
              <a:ea typeface="+mj-ea"/>
            </a:endParaRPr>
          </a:p>
        </p:txBody>
      </p:sp>
      <p:sp>
        <p:nvSpPr>
          <p:cNvPr id="57346"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a:cs typeface="Helvetica" charset="0"/>
              </a:rPr>
              <a:t>Heat creeping up nozzle melting plastic</a:t>
            </a:r>
          </a:p>
          <a:p>
            <a:pPr eaLnBrk="1" hangingPunct="1">
              <a:spcBef>
                <a:spcPts val="600"/>
              </a:spcBef>
              <a:buSzPct val="90000"/>
              <a:buFont typeface="Arial" charset="0"/>
              <a:buChar char="•"/>
            </a:pPr>
            <a:endParaRPr lang="en-US" sz="800">
              <a:cs typeface="Helvetica" charset="0"/>
            </a:endParaRPr>
          </a:p>
          <a:p>
            <a:pPr eaLnBrk="1" hangingPunct="1">
              <a:spcBef>
                <a:spcPts val="600"/>
              </a:spcBef>
              <a:buSzPct val="90000"/>
              <a:buFont typeface="Arial" charset="0"/>
              <a:buChar char="•"/>
            </a:pPr>
            <a:r>
              <a:rPr lang="en-US" sz="2800">
                <a:cs typeface="Helvetica" charset="0"/>
              </a:rPr>
              <a:t>Visual artifacts</a:t>
            </a:r>
          </a:p>
          <a:p>
            <a:pPr lvl="1" eaLnBrk="1" hangingPunct="1">
              <a:spcBef>
                <a:spcPts val="600"/>
              </a:spcBef>
              <a:buSzPct val="90000"/>
              <a:buFont typeface="Arial" charset="0"/>
              <a:buChar char="•"/>
            </a:pPr>
            <a:r>
              <a:rPr lang="en-US">
                <a:cs typeface="Helvetica" charset="0"/>
              </a:rPr>
              <a:t>Stringing</a:t>
            </a:r>
          </a:p>
          <a:p>
            <a:pPr lvl="1" eaLnBrk="1" hangingPunct="1">
              <a:spcBef>
                <a:spcPts val="600"/>
              </a:spcBef>
              <a:buSzPct val="90000"/>
              <a:buFont typeface="Arial" charset="0"/>
              <a:buChar char="•"/>
            </a:pPr>
            <a:r>
              <a:rPr lang="en-US">
                <a:cs typeface="Helvetica" charset="0"/>
              </a:rPr>
              <a:t>Blobbing</a:t>
            </a:r>
          </a:p>
          <a:p>
            <a:pPr eaLnBrk="1" hangingPunct="1">
              <a:spcBef>
                <a:spcPts val="600"/>
              </a:spcBef>
              <a:buSzPct val="90000"/>
              <a:buFont typeface="Arial" charset="0"/>
              <a:buChar char="•"/>
            </a:pPr>
            <a:endParaRPr lang="en-US" sz="800">
              <a:cs typeface="Helvetica" charset="0"/>
            </a:endParaRPr>
          </a:p>
        </p:txBody>
      </p:sp>
      <p:pic>
        <p:nvPicPr>
          <p:cNvPr id="6" name="Picture 5" descr="sawToothStringing.JPG"/>
          <p:cNvPicPr>
            <a:picLocks noChangeAspect="1"/>
          </p:cNvPicPr>
          <p:nvPr/>
        </p:nvPicPr>
        <p:blipFill rotWithShape="1">
          <a:blip r:embed="rId3">
            <a:extLst>
              <a:ext uri="{28A0092B-C50C-407E-A947-70E740481C1C}">
                <a14:useLocalDpi xmlns:a14="http://schemas.microsoft.com/office/drawing/2010/main" val="0"/>
              </a:ext>
            </a:extLst>
          </a:blip>
          <a:srcRect l="23750" t="29074" r="13099" b="22037"/>
          <a:stretch/>
        </p:blipFill>
        <p:spPr>
          <a:xfrm rot="10800000">
            <a:off x="4216400" y="3365500"/>
            <a:ext cx="3729038" cy="21651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Thermal Expansion</a:t>
            </a:r>
            <a:endParaRPr lang="en-US" dirty="0">
              <a:ea typeface="+mj-ea"/>
            </a:endParaRPr>
          </a:p>
        </p:txBody>
      </p:sp>
      <p:sp>
        <p:nvSpPr>
          <p:cNvPr id="4"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sz="2800" dirty="0" smtClean="0">
                <a:cs typeface="Helvetica" charset="0"/>
              </a:rPr>
              <a:t>Heat creeping up nozzle melting plastic</a:t>
            </a:r>
          </a:p>
          <a:p>
            <a:pPr eaLnBrk="1" hangingPunct="1">
              <a:spcBef>
                <a:spcPts val="600"/>
              </a:spcBef>
              <a:buSzPct val="90000"/>
              <a:buFont typeface="Arial" charset="0"/>
              <a:buChar char="•"/>
              <a:defRPr/>
            </a:pPr>
            <a:endParaRPr lang="en-US" sz="800" dirty="0" smtClean="0">
              <a:cs typeface="Helvetica" charset="0"/>
            </a:endParaRPr>
          </a:p>
          <a:p>
            <a:pPr eaLnBrk="1" hangingPunct="1">
              <a:spcBef>
                <a:spcPts val="600"/>
              </a:spcBef>
              <a:buSzPct val="90000"/>
              <a:buFont typeface="Arial" charset="0"/>
              <a:buChar char="•"/>
              <a:defRPr/>
            </a:pPr>
            <a:r>
              <a:rPr lang="en-US" sz="2800" dirty="0" smtClean="0">
                <a:cs typeface="Helvetica" charset="0"/>
              </a:rPr>
              <a:t>Visual artifacts - Solutions</a:t>
            </a:r>
          </a:p>
          <a:p>
            <a:pPr lvl="1" eaLnBrk="1" hangingPunct="1">
              <a:spcBef>
                <a:spcPts val="600"/>
              </a:spcBef>
              <a:buSzPct val="90000"/>
              <a:buFont typeface="Arial" charset="0"/>
              <a:buChar char="•"/>
              <a:defRPr/>
            </a:pPr>
            <a:r>
              <a:rPr lang="en-US" dirty="0" smtClean="0">
                <a:cs typeface="Helvetica" charset="0"/>
              </a:rPr>
              <a:t>Stringing</a:t>
            </a:r>
          </a:p>
          <a:p>
            <a:pPr lvl="1" eaLnBrk="1" hangingPunct="1">
              <a:spcBef>
                <a:spcPts val="600"/>
              </a:spcBef>
              <a:buSzPct val="90000"/>
              <a:buFont typeface="Arial" charset="0"/>
              <a:buChar char="•"/>
              <a:defRPr/>
            </a:pPr>
            <a:r>
              <a:rPr lang="en-US" dirty="0" smtClean="0">
                <a:solidFill>
                  <a:schemeClr val="bg1">
                    <a:lumMod val="50000"/>
                  </a:schemeClr>
                </a:solidFill>
                <a:cs typeface="Helvetica" charset="0"/>
              </a:rPr>
              <a:t>Blobbing</a:t>
            </a:r>
          </a:p>
        </p:txBody>
      </p:sp>
      <p:sp>
        <p:nvSpPr>
          <p:cNvPr id="59395" name="TextBox 2"/>
          <p:cNvSpPr txBox="1">
            <a:spLocks noChangeArrowheads="1"/>
          </p:cNvSpPr>
          <p:nvPr/>
        </p:nvSpPr>
        <p:spPr bwMode="auto">
          <a:xfrm>
            <a:off x="4351338" y="3167063"/>
            <a:ext cx="4059237" cy="2924175"/>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buFont typeface="Arial" charset="0"/>
              <a:buChar char="•"/>
            </a:pPr>
            <a:r>
              <a:rPr lang="en-US" b="1" i="1"/>
              <a:t>Retraction</a:t>
            </a:r>
          </a:p>
          <a:p>
            <a:pPr eaLnBrk="1" hangingPunct="1">
              <a:buFont typeface="Arial" charset="0"/>
              <a:buChar char="•"/>
            </a:pPr>
            <a:endParaRPr lang="en-US" sz="800" b="1" i="1"/>
          </a:p>
          <a:p>
            <a:pPr eaLnBrk="1" hangingPunct="1">
              <a:buFont typeface="Arial" charset="0"/>
              <a:buChar char="•"/>
            </a:pPr>
            <a:r>
              <a:rPr lang="en-US"/>
              <a:t>Chamber temperature</a:t>
            </a:r>
          </a:p>
          <a:p>
            <a:pPr eaLnBrk="1" hangingPunct="1">
              <a:buFont typeface="Arial" charset="0"/>
              <a:buChar char="•"/>
            </a:pPr>
            <a:endParaRPr lang="en-US" sz="800"/>
          </a:p>
          <a:p>
            <a:pPr eaLnBrk="1" hangingPunct="1">
              <a:buFont typeface="Arial" charset="0"/>
              <a:buChar char="•"/>
            </a:pPr>
            <a:r>
              <a:rPr lang="en-US"/>
              <a:t>Turn off fan during non-extrusion moves</a:t>
            </a:r>
          </a:p>
          <a:p>
            <a:pPr eaLnBrk="1" hangingPunct="1">
              <a:buFont typeface="Arial" charset="0"/>
              <a:buChar char="•"/>
            </a:pPr>
            <a:endParaRPr lang="en-US" sz="800"/>
          </a:p>
          <a:p>
            <a:pPr eaLnBrk="1" hangingPunct="1">
              <a:buFont typeface="Arial" charset="0"/>
              <a:buChar char="•"/>
            </a:pPr>
            <a:r>
              <a:rPr lang="en-US"/>
              <a:t>Account for oozing plastic</a:t>
            </a:r>
          </a:p>
          <a:p>
            <a:pPr eaLnBrk="1" hangingPunct="1">
              <a:buFont typeface="Arial" charset="0"/>
              <a:buChar char="•"/>
            </a:pPr>
            <a:endParaRPr lang="en-US" sz="800"/>
          </a:p>
          <a:p>
            <a:pPr eaLnBrk="1" hangingPunct="1">
              <a:buFont typeface="Arial" charset="0"/>
              <a:buChar char="•"/>
            </a:pPr>
            <a:r>
              <a:rPr lang="en-US"/>
              <a:t>Wiping off trailing plastic</a:t>
            </a:r>
          </a:p>
          <a:p>
            <a:pPr eaLnBrk="1" hangingPunct="1">
              <a:buFont typeface="Arial" charset="0"/>
              <a:buChar char="•"/>
            </a:pPr>
            <a:endParaRPr lang="en-US" sz="80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Retractions</a:t>
            </a:r>
            <a:endParaRPr lang="en-US" dirty="0">
              <a:solidFill>
                <a:srgbClr val="000000"/>
              </a:solidFill>
            </a:endParaRPr>
          </a:p>
        </p:txBody>
      </p:sp>
      <p:grpSp>
        <p:nvGrpSpPr>
          <p:cNvPr id="30" name="Group 29"/>
          <p:cNvGrpSpPr/>
          <p:nvPr/>
        </p:nvGrpSpPr>
        <p:grpSpPr>
          <a:xfrm>
            <a:off x="2554288" y="1606550"/>
            <a:ext cx="4035425" cy="4230688"/>
            <a:chOff x="2554288" y="1606550"/>
            <a:chExt cx="4035425" cy="4230688"/>
          </a:xfrm>
        </p:grpSpPr>
        <p:sp>
          <p:nvSpPr>
            <p:cNvPr id="4" name="Rectangle 3"/>
            <p:cNvSpPr/>
            <p:nvPr/>
          </p:nvSpPr>
          <p:spPr bwMode="auto">
            <a:xfrm>
              <a:off x="4319588" y="3686175"/>
              <a:ext cx="1265237" cy="728663"/>
            </a:xfrm>
            <a:prstGeom prst="rect">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 name="Group 22"/>
            <p:cNvGrpSpPr>
              <a:grpSpLocks/>
            </p:cNvGrpSpPr>
            <p:nvPr/>
          </p:nvGrpSpPr>
          <p:grpSpPr bwMode="auto">
            <a:xfrm>
              <a:off x="2749628" y="1606550"/>
              <a:ext cx="1945452" cy="1939925"/>
              <a:chOff x="4740274" y="1584094"/>
              <a:chExt cx="1717319" cy="1717319"/>
            </a:xfrm>
          </p:grpSpPr>
          <p:sp>
            <p:nvSpPr>
              <p:cNvPr id="22" name="Rounded Rectangle 21"/>
              <p:cNvSpPr/>
              <p:nvPr/>
            </p:nvSpPr>
            <p:spPr>
              <a:xfrm>
                <a:off x="4740205" y="1584094"/>
                <a:ext cx="1718045" cy="1717319"/>
              </a:xfrm>
              <a:prstGeom prst="roundRect">
                <a:avLst/>
              </a:prstGeom>
            </p:spPr>
            <p:style>
              <a:lnRef idx="1">
                <a:schemeClr val="accent6"/>
              </a:lnRef>
              <a:fillRef idx="3">
                <a:schemeClr val="accent6"/>
              </a:fillRef>
              <a:effectRef idx="2">
                <a:schemeClr val="accent6"/>
              </a:effectRef>
              <a:fontRef idx="minor">
                <a:schemeClr val="lt1"/>
              </a:fontRef>
            </p:style>
            <p:txBody>
              <a:bodyPr/>
              <a:lstStyle/>
              <a:p>
                <a:pPr algn="ctr">
                  <a:defRPr/>
                </a:pPr>
                <a:r>
                  <a:rPr lang="en-US" sz="2000" dirty="0">
                    <a:solidFill>
                      <a:schemeClr val="tx1"/>
                    </a:solidFill>
                  </a:rPr>
                  <a:t>Stepper Motor</a:t>
                </a:r>
              </a:p>
            </p:txBody>
          </p:sp>
          <p:sp>
            <p:nvSpPr>
              <p:cNvPr id="23" name="12-Point Star 22"/>
              <p:cNvSpPr/>
              <p:nvPr/>
            </p:nvSpPr>
            <p:spPr>
              <a:xfrm>
                <a:off x="5372211" y="2282546"/>
                <a:ext cx="434416" cy="431437"/>
              </a:xfrm>
              <a:prstGeom prst="star12">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000">
                  <a:solidFill>
                    <a:schemeClr val="tx1"/>
                  </a:solidFill>
                </a:endParaRPr>
              </a:p>
            </p:txBody>
          </p:sp>
        </p:grpSp>
        <p:grpSp>
          <p:nvGrpSpPr>
            <p:cNvPr id="7" name="Group 15"/>
            <p:cNvGrpSpPr>
              <a:grpSpLocks/>
            </p:cNvGrpSpPr>
            <p:nvPr/>
          </p:nvGrpSpPr>
          <p:grpSpPr bwMode="auto">
            <a:xfrm>
              <a:off x="4625202" y="4414838"/>
              <a:ext cx="689246" cy="1301750"/>
              <a:chOff x="2680880" y="2430386"/>
              <a:chExt cx="689819" cy="1301432"/>
            </a:xfrm>
          </p:grpSpPr>
          <p:sp>
            <p:nvSpPr>
              <p:cNvPr id="18" name="Isosceles Triangle 17"/>
              <p:cNvSpPr/>
              <p:nvPr/>
            </p:nvSpPr>
            <p:spPr>
              <a:xfrm rot="10800000">
                <a:off x="2681654" y="3339801"/>
                <a:ext cx="689548" cy="392017"/>
              </a:xfrm>
              <a:prstGeom prst="triangle">
                <a:avLst/>
              </a:prstGeom>
              <a:solidFill>
                <a:schemeClr val="bg1">
                  <a:lumMod val="5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2681654" y="2430386"/>
                <a:ext cx="689548" cy="909415"/>
              </a:xfrm>
              <a:prstGeom prst="rect">
                <a:avLst/>
              </a:prstGeom>
              <a:solidFill>
                <a:schemeClr val="bg1">
                  <a:lumMod val="50000"/>
                </a:schemeClr>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cxnSp>
          <p:nvCxnSpPr>
            <p:cNvPr id="8" name="Straight Connector 7"/>
            <p:cNvCxnSpPr/>
            <p:nvPr/>
          </p:nvCxnSpPr>
          <p:spPr bwMode="auto">
            <a:xfrm flipH="1">
              <a:off x="4971622" y="1889125"/>
              <a:ext cx="14718" cy="35480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9" name="16-Point Star 8"/>
            <p:cNvSpPr/>
            <p:nvPr/>
          </p:nvSpPr>
          <p:spPr bwMode="auto">
            <a:xfrm>
              <a:off x="3910013" y="2092325"/>
              <a:ext cx="1087437" cy="1023938"/>
            </a:xfrm>
            <a:prstGeom prst="star16">
              <a:avLst/>
            </a:prstGeom>
            <a:solidFill>
              <a:schemeClr val="tx1">
                <a:lumMod val="50000"/>
                <a:lumOff val="50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10" name="TextBox 30"/>
            <p:cNvSpPr txBox="1">
              <a:spLocks noChangeArrowheads="1"/>
            </p:cNvSpPr>
            <p:nvPr/>
          </p:nvSpPr>
          <p:spPr bwMode="auto">
            <a:xfrm>
              <a:off x="3487497" y="3036888"/>
              <a:ext cx="122603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dirty="0"/>
                <a:t>Pinwheel</a:t>
              </a:r>
            </a:p>
          </p:txBody>
        </p:sp>
        <p:sp>
          <p:nvSpPr>
            <p:cNvPr id="11" name="TextBox 33"/>
            <p:cNvSpPr txBox="1">
              <a:spLocks noChangeArrowheads="1"/>
            </p:cNvSpPr>
            <p:nvPr/>
          </p:nvSpPr>
          <p:spPr bwMode="auto">
            <a:xfrm>
              <a:off x="5026998" y="1689100"/>
              <a:ext cx="116886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Filament</a:t>
              </a:r>
            </a:p>
          </p:txBody>
        </p:sp>
        <p:sp>
          <p:nvSpPr>
            <p:cNvPr id="12" name="TextBox 39936"/>
            <p:cNvSpPr txBox="1">
              <a:spLocks noChangeArrowheads="1"/>
            </p:cNvSpPr>
            <p:nvPr/>
          </p:nvSpPr>
          <p:spPr bwMode="auto">
            <a:xfrm>
              <a:off x="5227102" y="5437188"/>
              <a:ext cx="96875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Nozzle</a:t>
              </a:r>
            </a:p>
          </p:txBody>
        </p:sp>
        <p:sp>
          <p:nvSpPr>
            <p:cNvPr id="13" name="TextBox 39938"/>
            <p:cNvSpPr txBox="1">
              <a:spLocks noChangeArrowheads="1"/>
            </p:cNvSpPr>
            <p:nvPr/>
          </p:nvSpPr>
          <p:spPr bwMode="auto">
            <a:xfrm>
              <a:off x="2554288" y="4486275"/>
              <a:ext cx="1111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Hot End</a:t>
              </a:r>
            </a:p>
          </p:txBody>
        </p:sp>
        <p:sp>
          <p:nvSpPr>
            <p:cNvPr id="14" name="Rectangle 39940"/>
            <p:cNvSpPr/>
            <p:nvPr/>
          </p:nvSpPr>
          <p:spPr bwMode="auto">
            <a:xfrm>
              <a:off x="4333875" y="4900613"/>
              <a:ext cx="285750" cy="2841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5" name="Rectangle 14"/>
            <p:cNvSpPr/>
            <p:nvPr/>
          </p:nvSpPr>
          <p:spPr bwMode="auto">
            <a:xfrm>
              <a:off x="5326063" y="4900613"/>
              <a:ext cx="284162" cy="284162"/>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6" name="TextBox 39941"/>
            <p:cNvSpPr txBox="1">
              <a:spLocks noChangeArrowheads="1"/>
            </p:cNvSpPr>
            <p:nvPr/>
          </p:nvSpPr>
          <p:spPr bwMode="auto">
            <a:xfrm>
              <a:off x="5633662" y="4813300"/>
              <a:ext cx="956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a:t>Heater</a:t>
              </a:r>
            </a:p>
          </p:txBody>
        </p:sp>
        <p:sp>
          <p:nvSpPr>
            <p:cNvPr id="17" name="Left Brace 39943"/>
            <p:cNvSpPr/>
            <p:nvPr/>
          </p:nvSpPr>
          <p:spPr bwMode="auto">
            <a:xfrm>
              <a:off x="3719513" y="3686175"/>
              <a:ext cx="381000" cy="1951038"/>
            </a:xfrm>
            <a:prstGeom prst="leftBrace">
              <a:avLst/>
            </a:prstGeom>
            <a:ln w="38100" cmpd="sng">
              <a:solidFill>
                <a:schemeClr val="tx1"/>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28" name="Rectangle 27"/>
            <p:cNvSpPr/>
            <p:nvPr/>
          </p:nvSpPr>
          <p:spPr>
            <a:xfrm>
              <a:off x="4946222" y="5437188"/>
              <a:ext cx="51228" cy="279401"/>
            </a:xfrm>
            <a:prstGeom prst="rect">
              <a:avLst/>
            </a:prstGeom>
            <a:noFill/>
            <a:ln w="6350" cmpd="sng"/>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Curved Left Arrow 28"/>
            <p:cNvSpPr/>
            <p:nvPr/>
          </p:nvSpPr>
          <p:spPr>
            <a:xfrm flipV="1">
              <a:off x="5064501" y="2076450"/>
              <a:ext cx="555249" cy="960438"/>
            </a:xfrm>
            <a:prstGeom prst="curved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7515975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Retractions</a:t>
            </a:r>
            <a:endParaRPr lang="en-US" dirty="0"/>
          </a:p>
        </p:txBody>
      </p:sp>
      <p:sp>
        <p:nvSpPr>
          <p:cNvPr id="3"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pPr>
            <a:r>
              <a:rPr lang="en-US" sz="2800" dirty="0" smtClean="0">
                <a:cs typeface="Helvetica" charset="0"/>
              </a:rPr>
              <a:t>Goal is to cleanly break off the filament at the end of an extrusion path</a:t>
            </a:r>
            <a:endParaRPr lang="en-US" dirty="0">
              <a:cs typeface="Helvetica" charset="0"/>
            </a:endParaRPr>
          </a:p>
          <a:p>
            <a:pPr eaLnBrk="1" hangingPunct="1">
              <a:spcBef>
                <a:spcPts val="600"/>
              </a:spcBef>
              <a:buSzPct val="90000"/>
              <a:buFont typeface="Arial" charset="0"/>
              <a:buChar char="•"/>
            </a:pPr>
            <a:endParaRPr lang="en-US" sz="800" dirty="0">
              <a:cs typeface="Helvetica" charset="0"/>
            </a:endParaRPr>
          </a:p>
          <a:p>
            <a:pPr eaLnBrk="1" hangingPunct="1">
              <a:spcBef>
                <a:spcPts val="600"/>
              </a:spcBef>
              <a:buSzPct val="90000"/>
              <a:buFont typeface="Arial" charset="0"/>
              <a:buChar char="•"/>
            </a:pPr>
            <a:r>
              <a:rPr lang="en-US" sz="2800" dirty="0" smtClean="0">
                <a:cs typeface="Helvetica" charset="0"/>
              </a:rPr>
              <a:t>Problems:</a:t>
            </a:r>
          </a:p>
          <a:p>
            <a:pPr lvl="1" eaLnBrk="1" hangingPunct="1">
              <a:spcBef>
                <a:spcPts val="600"/>
              </a:spcBef>
              <a:buSzPct val="90000"/>
              <a:buFont typeface="Arial" charset="0"/>
              <a:buChar char="•"/>
            </a:pPr>
            <a:r>
              <a:rPr lang="en-US" dirty="0" smtClean="0">
                <a:cs typeface="Helvetica" charset="0"/>
              </a:rPr>
              <a:t>Clogs and jams possible when extrusion begins again</a:t>
            </a:r>
          </a:p>
          <a:p>
            <a:pPr lvl="1" eaLnBrk="1" hangingPunct="1">
              <a:spcBef>
                <a:spcPts val="600"/>
              </a:spcBef>
              <a:buSzPct val="90000"/>
              <a:buFont typeface="Arial" charset="0"/>
              <a:buChar char="•"/>
            </a:pPr>
            <a:r>
              <a:rPr lang="en-US" dirty="0" smtClean="0">
                <a:cs typeface="Helvetica" charset="0"/>
              </a:rPr>
              <a:t>Retracts and restarts are time consuming</a:t>
            </a:r>
          </a:p>
          <a:p>
            <a:pPr lvl="1" eaLnBrk="1" hangingPunct="1">
              <a:spcBef>
                <a:spcPts val="600"/>
              </a:spcBef>
              <a:buSzPct val="90000"/>
              <a:buFont typeface="Arial" charset="0"/>
              <a:buChar char="•"/>
            </a:pPr>
            <a:r>
              <a:rPr lang="en-US" dirty="0" smtClean="0">
                <a:cs typeface="Helvetica" charset="0"/>
              </a:rPr>
              <a:t>Stringing still occurs</a:t>
            </a:r>
            <a:endParaRPr lang="en-US" dirty="0">
              <a:cs typeface="Helvetica" charset="0"/>
            </a:endParaRPr>
          </a:p>
        </p:txBody>
      </p:sp>
    </p:spTree>
    <p:extLst>
      <p:ext uri="{BB962C8B-B14F-4D97-AF65-F5344CB8AC3E}">
        <p14:creationId xmlns:p14="http://schemas.microsoft.com/office/powerpoint/2010/main" val="380896275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Account for </a:t>
            </a:r>
            <a:br>
              <a:rPr lang="en-US" dirty="0" smtClean="0">
                <a:ea typeface="+mj-ea"/>
              </a:rPr>
            </a:br>
            <a:r>
              <a:rPr lang="en-US" dirty="0" smtClean="0">
                <a:ea typeface="+mj-ea"/>
              </a:rPr>
              <a:t>Oozing Plastic</a:t>
            </a:r>
            <a:endParaRPr lang="en-US" dirty="0">
              <a:ea typeface="+mj-ea"/>
            </a:endParaRPr>
          </a:p>
        </p:txBody>
      </p:sp>
      <p:pic>
        <p:nvPicPr>
          <p:cNvPr id="61442" name="Picture 2" descr="exponentialDropof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273685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7"/>
          <p:cNvSpPr txBox="1">
            <a:spLocks noChangeArrowheads="1"/>
          </p:cNvSpPr>
          <p:nvPr/>
        </p:nvSpPr>
        <p:spPr bwMode="auto">
          <a:xfrm>
            <a:off x="2859088" y="5643563"/>
            <a:ext cx="3425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800"/>
              <a:t>Trailing Ooze Profile</a:t>
            </a:r>
          </a:p>
        </p:txBody>
      </p:sp>
      <p:sp>
        <p:nvSpPr>
          <p:cNvPr id="61444" name="TextBox 6"/>
          <p:cNvSpPr txBox="1">
            <a:spLocks noChangeArrowheads="1"/>
          </p:cNvSpPr>
          <p:nvPr/>
        </p:nvSpPr>
        <p:spPr bwMode="auto">
          <a:xfrm>
            <a:off x="2044700" y="1833563"/>
            <a:ext cx="5476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a:solidFill>
                  <a:srgbClr val="000000"/>
                </a:solidFill>
                <a:cs typeface="Helvetica" charset="0"/>
              </a:rPr>
              <a:t>Decelerate near the end of a tool path to accommodate for oozing plastic</a:t>
            </a:r>
          </a:p>
          <a:p>
            <a:pPr eaLnBrk="1" hangingPunct="1"/>
            <a:endParaRPr lang="en-US"/>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Extrusion Guards</a:t>
            </a:r>
            <a:endParaRPr lang="en-US" dirty="0">
              <a:ea typeface="+mj-ea"/>
            </a:endParaRPr>
          </a:p>
        </p:txBody>
      </p:sp>
      <p:sp>
        <p:nvSpPr>
          <p:cNvPr id="65538" name="TextBox 6"/>
          <p:cNvSpPr txBox="1">
            <a:spLocks noChangeArrowheads="1"/>
          </p:cNvSpPr>
          <p:nvPr/>
        </p:nvSpPr>
        <p:spPr bwMode="auto">
          <a:xfrm>
            <a:off x="1779588" y="1557338"/>
            <a:ext cx="617061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2000" b="1" i="1" dirty="0">
                <a:cs typeface="Helvetica" charset="0"/>
              </a:rPr>
              <a:t>Problem</a:t>
            </a:r>
            <a:r>
              <a:rPr lang="en-US" sz="2000" dirty="0">
                <a:solidFill>
                  <a:srgbClr val="000000"/>
                </a:solidFill>
                <a:cs typeface="Helvetica" charset="0"/>
              </a:rPr>
              <a:t>: idle extruders continue to ooze plastic causing “dirty” prints and clogged nozzles</a:t>
            </a:r>
          </a:p>
          <a:p>
            <a:pPr eaLnBrk="1" hangingPunct="1"/>
            <a:endParaRPr lang="en-US" sz="800" dirty="0">
              <a:solidFill>
                <a:srgbClr val="000000"/>
              </a:solidFill>
              <a:cs typeface="Helvetica" charset="0"/>
            </a:endParaRPr>
          </a:p>
          <a:p>
            <a:pPr eaLnBrk="1" hangingPunct="1"/>
            <a:r>
              <a:rPr lang="en-US" sz="2000" b="1" i="1" dirty="0">
                <a:solidFill>
                  <a:srgbClr val="000000"/>
                </a:solidFill>
                <a:cs typeface="Helvetica" charset="0"/>
              </a:rPr>
              <a:t>Solution</a:t>
            </a:r>
            <a:r>
              <a:rPr lang="en-US" sz="2000" dirty="0">
                <a:solidFill>
                  <a:srgbClr val="000000"/>
                </a:solidFill>
                <a:cs typeface="Helvetica" charset="0"/>
              </a:rPr>
              <a:t>: print Extrusion Guard wall before printing object with idle extruder</a:t>
            </a:r>
          </a:p>
        </p:txBody>
      </p:sp>
      <p:grpSp>
        <p:nvGrpSpPr>
          <p:cNvPr id="65539" name="Group 2"/>
          <p:cNvGrpSpPr>
            <a:grpSpLocks/>
          </p:cNvGrpSpPr>
          <p:nvPr/>
        </p:nvGrpSpPr>
        <p:grpSpPr bwMode="auto">
          <a:xfrm>
            <a:off x="1446213" y="3086100"/>
            <a:ext cx="6251575" cy="2752725"/>
            <a:chOff x="1538288" y="2539052"/>
            <a:chExt cx="6253162" cy="2752725"/>
          </a:xfrm>
        </p:grpSpPr>
        <p:pic>
          <p:nvPicPr>
            <p:cNvPr id="65543" name="Picture 2" descr="P1000092.JPG"/>
            <p:cNvPicPr>
              <a:picLocks noChangeAspect="1"/>
            </p:cNvPicPr>
            <p:nvPr/>
          </p:nvPicPr>
          <p:blipFill>
            <a:blip r:embed="rId3">
              <a:extLst>
                <a:ext uri="{28A0092B-C50C-407E-A947-70E740481C1C}">
                  <a14:useLocalDpi xmlns:a14="http://schemas.microsoft.com/office/drawing/2010/main" val="0"/>
                </a:ext>
              </a:extLst>
            </a:blip>
            <a:srcRect l="26018" t="19144" r="24353" b="22221"/>
            <a:stretch>
              <a:fillRect/>
            </a:stretch>
          </p:blipFill>
          <p:spPr bwMode="auto">
            <a:xfrm>
              <a:off x="1538288" y="2539052"/>
              <a:ext cx="31083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4" descr="P1000062.JPG"/>
            <p:cNvPicPr>
              <a:picLocks noChangeAspect="1"/>
            </p:cNvPicPr>
            <p:nvPr/>
          </p:nvPicPr>
          <p:blipFill>
            <a:blip r:embed="rId4">
              <a:extLst>
                <a:ext uri="{28A0092B-C50C-407E-A947-70E740481C1C}">
                  <a14:useLocalDpi xmlns:a14="http://schemas.microsoft.com/office/drawing/2010/main" val="0"/>
                </a:ext>
              </a:extLst>
            </a:blip>
            <a:srcRect l="34354" t="38519" r="30739" b="16597"/>
            <a:stretch>
              <a:fillRect/>
            </a:stretch>
          </p:blipFill>
          <p:spPr bwMode="auto">
            <a:xfrm>
              <a:off x="4935538" y="2539052"/>
              <a:ext cx="285591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40" name="TextBox 8"/>
          <p:cNvSpPr txBox="1">
            <a:spLocks noChangeArrowheads="1"/>
          </p:cNvSpPr>
          <p:nvPr/>
        </p:nvSpPr>
        <p:spPr bwMode="auto">
          <a:xfrm>
            <a:off x="7285038" y="6072188"/>
            <a:ext cx="14303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400" i="1"/>
              <a:t>Patent pending</a:t>
            </a:r>
          </a:p>
        </p:txBody>
      </p:sp>
      <p:sp>
        <p:nvSpPr>
          <p:cNvPr id="65541" name="TextBox 6">
            <a:hlinkClick r:id="rId5"/>
          </p:cNvPr>
          <p:cNvSpPr txBox="1">
            <a:spLocks noChangeArrowheads="1"/>
          </p:cNvSpPr>
          <p:nvPr/>
        </p:nvSpPr>
        <p:spPr bwMode="auto">
          <a:xfrm>
            <a:off x="1371600" y="5837238"/>
            <a:ext cx="3702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dirty="0"/>
              <a:t>[Hilbert Cube (</a:t>
            </a:r>
            <a:r>
              <a:rPr lang="en-US" sz="1200" dirty="0">
                <a:hlinkClick r:id="rId6"/>
              </a:rPr>
              <a:t>tbuser</a:t>
            </a:r>
            <a:r>
              <a:rPr lang="en-US" sz="1200" dirty="0"/>
              <a:t>) / </a:t>
            </a:r>
            <a:r>
              <a:rPr lang="en-US" sz="1200" dirty="0">
                <a:hlinkClick r:id="rId7"/>
              </a:rPr>
              <a:t>CC BY-SA 3.0</a:t>
            </a:r>
            <a:r>
              <a:rPr lang="en-US" sz="1200" dirty="0"/>
              <a:t>]</a:t>
            </a:r>
          </a:p>
        </p:txBody>
      </p:sp>
      <p:sp>
        <p:nvSpPr>
          <p:cNvPr id="65542" name="TextBox 6">
            <a:hlinkClick r:id="rId5"/>
          </p:cNvPr>
          <p:cNvSpPr txBox="1">
            <a:spLocks noChangeArrowheads="1"/>
          </p:cNvSpPr>
          <p:nvPr/>
        </p:nvSpPr>
        <p:spPr bwMode="auto">
          <a:xfrm>
            <a:off x="4692650" y="5837238"/>
            <a:ext cx="44338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r>
              <a:rPr lang="en-US" sz="1200"/>
              <a:t>[Traffic Cone (Dual Extrusion) (</a:t>
            </a:r>
            <a:r>
              <a:rPr lang="en-US" sz="1200">
                <a:hlinkClick r:id="rId8"/>
              </a:rPr>
              <a:t>CocoNut</a:t>
            </a:r>
            <a:r>
              <a:rPr lang="en-US" sz="1200"/>
              <a:t>) / </a:t>
            </a:r>
            <a:r>
              <a:rPr lang="en-US" sz="1200">
                <a:hlinkClick r:id="rId7"/>
              </a:rPr>
              <a:t>CC BY-SA 3.0</a:t>
            </a:r>
            <a:r>
              <a:rPr lang="en-US" sz="1200"/>
              <a:t>]</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3D Printing Used?</a:t>
            </a:r>
            <a:endParaRPr lang="en-US" dirty="0"/>
          </a:p>
        </p:txBody>
      </p:sp>
      <p:sp>
        <p:nvSpPr>
          <p:cNvPr id="3" name="Content Placeholder 2"/>
          <p:cNvSpPr>
            <a:spLocks noGrp="1"/>
          </p:cNvSpPr>
          <p:nvPr>
            <p:ph idx="1"/>
          </p:nvPr>
        </p:nvSpPr>
        <p:spPr>
          <a:xfrm>
            <a:off x="762000" y="1890392"/>
            <a:ext cx="6108700" cy="1661407"/>
          </a:xfrm>
        </p:spPr>
        <p:txBody>
          <a:bodyPr/>
          <a:lstStyle/>
          <a:p>
            <a:pPr marL="0" indent="0">
              <a:buNone/>
            </a:pPr>
            <a:r>
              <a:rPr lang="en-US" sz="3200" b="1" dirty="0" smtClean="0"/>
              <a:t>Educational &amp; Scientific:</a:t>
            </a:r>
          </a:p>
          <a:p>
            <a:pPr marL="0" indent="0">
              <a:buNone/>
            </a:pPr>
            <a:r>
              <a:rPr lang="en-US" sz="2400" dirty="0" smtClean="0"/>
              <a:t>Fossils &amp; archiving</a:t>
            </a:r>
          </a:p>
        </p:txBody>
      </p:sp>
      <p:pic>
        <p:nvPicPr>
          <p:cNvPr id="4" name="Picture 3" descr="trex_header-mod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200" y="2867368"/>
            <a:ext cx="4902200" cy="3076232"/>
          </a:xfrm>
          <a:prstGeom prst="rect">
            <a:avLst/>
          </a:prstGeom>
        </p:spPr>
      </p:pic>
    </p:spTree>
    <p:extLst>
      <p:ext uri="{BB962C8B-B14F-4D97-AF65-F5344CB8AC3E}">
        <p14:creationId xmlns:p14="http://schemas.microsoft.com/office/powerpoint/2010/main" val="8682263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6500" y="498475"/>
            <a:ext cx="4940300" cy="814388"/>
          </a:xfrm>
        </p:spPr>
        <p:txBody>
          <a:bodyPr/>
          <a:lstStyle/>
          <a:p>
            <a:pPr eaLnBrk="1" fontAlgn="auto" hangingPunct="1">
              <a:spcAft>
                <a:spcPts val="0"/>
              </a:spcAft>
              <a:defRPr/>
            </a:pPr>
            <a:r>
              <a:rPr lang="en-US" dirty="0" smtClean="0">
                <a:ea typeface="+mj-ea"/>
              </a:rPr>
              <a:t>Thermal Expansion</a:t>
            </a:r>
            <a:endParaRPr lang="en-US" dirty="0">
              <a:ea typeface="+mj-ea"/>
            </a:endParaRPr>
          </a:p>
        </p:txBody>
      </p:sp>
      <p:sp>
        <p:nvSpPr>
          <p:cNvPr id="4" name="Content Placeholder 2"/>
          <p:cNvSpPr txBox="1">
            <a:spLocks/>
          </p:cNvSpPr>
          <p:nvPr/>
        </p:nvSpPr>
        <p:spPr bwMode="auto">
          <a:xfrm>
            <a:off x="1377950" y="1833563"/>
            <a:ext cx="68341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sz="2400">
                <a:solidFill>
                  <a:schemeClr val="tx1"/>
                </a:solidFill>
                <a:latin typeface="Helvetica" charset="0"/>
                <a:ea typeface="ＭＳ Ｐゴシック" charset="0"/>
                <a:cs typeface="ＭＳ Ｐゴシック" charset="0"/>
              </a:defRPr>
            </a:lvl1pPr>
            <a:lvl2pPr indent="-22860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spcBef>
                <a:spcPts val="600"/>
              </a:spcBef>
              <a:buSzPct val="90000"/>
              <a:buFont typeface="Arial" charset="0"/>
              <a:buChar char="•"/>
              <a:defRPr/>
            </a:pPr>
            <a:r>
              <a:rPr lang="en-US" sz="2800" dirty="0" smtClean="0">
                <a:cs typeface="Helvetica" charset="0"/>
              </a:rPr>
              <a:t>Heat creeping up nozzle melting plastic</a:t>
            </a:r>
          </a:p>
          <a:p>
            <a:pPr eaLnBrk="1" hangingPunct="1">
              <a:spcBef>
                <a:spcPts val="600"/>
              </a:spcBef>
              <a:buSzPct val="90000"/>
              <a:buFont typeface="Arial" charset="0"/>
              <a:buChar char="•"/>
              <a:defRPr/>
            </a:pPr>
            <a:endParaRPr lang="en-US" sz="800" dirty="0" smtClean="0">
              <a:cs typeface="Helvetica" charset="0"/>
            </a:endParaRPr>
          </a:p>
          <a:p>
            <a:pPr eaLnBrk="1" hangingPunct="1">
              <a:spcBef>
                <a:spcPts val="600"/>
              </a:spcBef>
              <a:buSzPct val="90000"/>
              <a:buFont typeface="Arial" charset="0"/>
              <a:buChar char="•"/>
              <a:defRPr/>
            </a:pPr>
            <a:r>
              <a:rPr lang="en-US" sz="2800" dirty="0" smtClean="0">
                <a:cs typeface="Helvetica" charset="0"/>
              </a:rPr>
              <a:t>Visual artifacts - Solutions</a:t>
            </a:r>
          </a:p>
          <a:p>
            <a:pPr lvl="1" eaLnBrk="1" hangingPunct="1">
              <a:spcBef>
                <a:spcPts val="600"/>
              </a:spcBef>
              <a:buSzPct val="90000"/>
              <a:buFont typeface="Arial" charset="0"/>
              <a:buChar char="•"/>
              <a:defRPr/>
            </a:pPr>
            <a:r>
              <a:rPr lang="en-US" dirty="0" smtClean="0">
                <a:solidFill>
                  <a:schemeClr val="bg1">
                    <a:lumMod val="50000"/>
                  </a:schemeClr>
                </a:solidFill>
                <a:cs typeface="Helvetica" charset="0"/>
              </a:rPr>
              <a:t>Stringing</a:t>
            </a:r>
          </a:p>
          <a:p>
            <a:pPr lvl="1" eaLnBrk="1" hangingPunct="1">
              <a:spcBef>
                <a:spcPts val="600"/>
              </a:spcBef>
              <a:buSzPct val="90000"/>
              <a:buFont typeface="Arial" charset="0"/>
              <a:buChar char="•"/>
              <a:defRPr/>
            </a:pPr>
            <a:r>
              <a:rPr lang="en-US" dirty="0" smtClean="0">
                <a:cs typeface="Helvetica" charset="0"/>
              </a:rPr>
              <a:t>Blobbing</a:t>
            </a:r>
          </a:p>
        </p:txBody>
      </p:sp>
      <p:sp>
        <p:nvSpPr>
          <p:cNvPr id="63491" name="TextBox 2"/>
          <p:cNvSpPr txBox="1">
            <a:spLocks noChangeArrowheads="1"/>
          </p:cNvSpPr>
          <p:nvPr/>
        </p:nvSpPr>
        <p:spPr bwMode="auto">
          <a:xfrm>
            <a:off x="4351338" y="3167063"/>
            <a:ext cx="3717925" cy="1816100"/>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eaLnBrk="1" hangingPunct="1">
              <a:buFont typeface="Arial" charset="0"/>
              <a:buChar char="•"/>
            </a:pPr>
            <a:r>
              <a:rPr lang="en-US"/>
              <a:t>For dual material, use Extrusion Guards </a:t>
            </a:r>
          </a:p>
          <a:p>
            <a:pPr eaLnBrk="1" hangingPunct="1">
              <a:buFont typeface="Arial" charset="0"/>
              <a:buChar char="•"/>
            </a:pPr>
            <a:endParaRPr lang="en-US" sz="800"/>
          </a:p>
          <a:p>
            <a:pPr eaLnBrk="1" hangingPunct="1">
              <a:buFont typeface="Arial" charset="0"/>
              <a:buChar char="•"/>
            </a:pPr>
            <a:r>
              <a:rPr lang="en-US"/>
              <a:t>For single, don’t stop printing!</a:t>
            </a:r>
            <a:endParaRPr lang="en-US" b="1"/>
          </a:p>
          <a:p>
            <a:pPr eaLnBrk="1" hangingPunct="1">
              <a:buFont typeface="Arial" charset="0"/>
              <a:buChar char="•"/>
            </a:pPr>
            <a:endParaRPr lang="en-US" sz="80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is 3D Printing Used?</a:t>
            </a:r>
            <a:endParaRPr lang="en-US" dirty="0"/>
          </a:p>
        </p:txBody>
      </p:sp>
      <p:sp>
        <p:nvSpPr>
          <p:cNvPr id="3" name="Content Placeholder 2"/>
          <p:cNvSpPr>
            <a:spLocks noGrp="1"/>
          </p:cNvSpPr>
          <p:nvPr>
            <p:ph idx="1"/>
          </p:nvPr>
        </p:nvSpPr>
        <p:spPr>
          <a:xfrm>
            <a:off x="762000" y="1890392"/>
            <a:ext cx="3746500" cy="1661407"/>
          </a:xfrm>
        </p:spPr>
        <p:txBody>
          <a:bodyPr/>
          <a:lstStyle/>
          <a:p>
            <a:pPr marL="0" indent="0">
              <a:buNone/>
            </a:pPr>
            <a:r>
              <a:rPr lang="en-US" sz="3200" b="1" dirty="0" smtClean="0"/>
              <a:t>Customization:</a:t>
            </a:r>
          </a:p>
          <a:p>
            <a:pPr marL="0" indent="0">
              <a:buNone/>
            </a:pPr>
            <a:r>
              <a:rPr lang="en-US" sz="2400" dirty="0" smtClean="0"/>
              <a:t>Insoles, prosthetics</a:t>
            </a:r>
          </a:p>
        </p:txBody>
      </p:sp>
      <p:pic>
        <p:nvPicPr>
          <p:cNvPr id="5" name="Picture 4" descr="MB_RH_1119_hig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493880"/>
            <a:ext cx="4699000" cy="3132219"/>
          </a:xfrm>
          <a:prstGeom prst="rect">
            <a:avLst/>
          </a:prstGeom>
        </p:spPr>
      </p:pic>
      <p:sp>
        <p:nvSpPr>
          <p:cNvPr id="6" name="TextBox 5"/>
          <p:cNvSpPr txBox="1">
            <a:spLocks noChangeArrowheads="1"/>
          </p:cNvSpPr>
          <p:nvPr/>
        </p:nvSpPr>
        <p:spPr bwMode="auto">
          <a:xfrm>
            <a:off x="7586131" y="5621867"/>
            <a:ext cx="90593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0"/>
                <a:cs typeface="ＭＳ Ｐゴシック" charset="0"/>
              </a:defRPr>
            </a:lvl1pPr>
            <a:lvl2pPr marL="742950" indent="-285750" eaLnBrk="0" hangingPunct="0">
              <a:defRPr sz="2400">
                <a:solidFill>
                  <a:schemeClr val="tx1"/>
                </a:solidFill>
                <a:latin typeface="Helvetica" charset="0"/>
                <a:ea typeface="ＭＳ Ｐゴシック" charset="0"/>
              </a:defRPr>
            </a:lvl2pPr>
            <a:lvl3pPr marL="1143000" indent="-228600" eaLnBrk="0" hangingPunct="0">
              <a:defRPr sz="2400">
                <a:solidFill>
                  <a:schemeClr val="tx1"/>
                </a:solidFill>
                <a:latin typeface="Helvetica" charset="0"/>
                <a:ea typeface="ＭＳ Ｐゴシック" charset="0"/>
              </a:defRPr>
            </a:lvl3pPr>
            <a:lvl4pPr marL="1600200" indent="-228600" eaLnBrk="0" hangingPunct="0">
              <a:defRPr sz="2400">
                <a:solidFill>
                  <a:schemeClr val="tx1"/>
                </a:solidFill>
                <a:latin typeface="Helvetica" charset="0"/>
                <a:ea typeface="ＭＳ Ｐゴシック" charset="0"/>
              </a:defRPr>
            </a:lvl4pPr>
            <a:lvl5pPr marL="2057400" indent="-228600" eaLnBrk="0" hangingPunct="0">
              <a:defRPr sz="2400">
                <a:solidFill>
                  <a:schemeClr val="tx1"/>
                </a:solidFill>
                <a:latin typeface="Helvetica" charset="0"/>
                <a:ea typeface="ＭＳ Ｐゴシック" charset="0"/>
              </a:defRPr>
            </a:lvl5pPr>
            <a:lvl6pPr marL="2514600" indent="-228600" eaLnBrk="0" fontAlgn="base" hangingPunct="0">
              <a:spcBef>
                <a:spcPct val="0"/>
              </a:spcBef>
              <a:spcAft>
                <a:spcPct val="0"/>
              </a:spcAft>
              <a:defRPr sz="2400">
                <a:solidFill>
                  <a:schemeClr val="tx1"/>
                </a:solidFill>
                <a:latin typeface="Helvetica" charset="0"/>
                <a:ea typeface="ＭＳ Ｐゴシック" charset="0"/>
              </a:defRPr>
            </a:lvl6pPr>
            <a:lvl7pPr marL="2971800" indent="-228600" eaLnBrk="0" fontAlgn="base" hangingPunct="0">
              <a:spcBef>
                <a:spcPct val="0"/>
              </a:spcBef>
              <a:spcAft>
                <a:spcPct val="0"/>
              </a:spcAft>
              <a:defRPr sz="2400">
                <a:solidFill>
                  <a:schemeClr val="tx1"/>
                </a:solidFill>
                <a:latin typeface="Helvetica" charset="0"/>
                <a:ea typeface="ＭＳ Ｐゴシック" charset="0"/>
              </a:defRPr>
            </a:lvl7pPr>
            <a:lvl8pPr marL="3429000" indent="-228600" eaLnBrk="0" fontAlgn="base" hangingPunct="0">
              <a:spcBef>
                <a:spcPct val="0"/>
              </a:spcBef>
              <a:spcAft>
                <a:spcPct val="0"/>
              </a:spcAft>
              <a:defRPr sz="2400">
                <a:solidFill>
                  <a:schemeClr val="tx1"/>
                </a:solidFill>
                <a:latin typeface="Helvetica" charset="0"/>
                <a:ea typeface="ＭＳ Ｐゴシック" charset="0"/>
              </a:defRPr>
            </a:lvl8pPr>
            <a:lvl9pPr marL="3886200" indent="-228600" eaLnBrk="0" fontAlgn="base" hangingPunct="0">
              <a:spcBef>
                <a:spcPct val="0"/>
              </a:spcBef>
              <a:spcAft>
                <a:spcPct val="0"/>
              </a:spcAft>
              <a:defRPr sz="2400">
                <a:solidFill>
                  <a:schemeClr val="tx1"/>
                </a:solidFill>
                <a:latin typeface="Helvetica" charset="0"/>
                <a:ea typeface="ＭＳ Ｐゴシック" charset="0"/>
              </a:defRPr>
            </a:lvl9pPr>
          </a:lstStyle>
          <a:p>
            <a:pPr defTabSz="914400" eaLnBrk="1" hangingPunct="1"/>
            <a:r>
              <a:rPr lang="en-US" sz="1000" dirty="0" smtClean="0"/>
              <a:t>[</a:t>
            </a:r>
            <a:r>
              <a:rPr lang="en-US" sz="1000" dirty="0" err="1" smtClean="0"/>
              <a:t>Robohand</a:t>
            </a:r>
            <a:r>
              <a:rPr lang="en-US" sz="1000" dirty="0" smtClean="0"/>
              <a:t>]</a:t>
            </a:r>
            <a:endParaRPr lang="en-US" sz="1000" dirty="0"/>
          </a:p>
        </p:txBody>
      </p:sp>
    </p:spTree>
    <p:extLst>
      <p:ext uri="{BB962C8B-B14F-4D97-AF65-F5344CB8AC3E}">
        <p14:creationId xmlns:p14="http://schemas.microsoft.com/office/powerpoint/2010/main" val="382671401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3D Printing?</a:t>
            </a:r>
            <a:endParaRPr lang="en-US" dirty="0"/>
          </a:p>
        </p:txBody>
      </p:sp>
      <p:pic>
        <p:nvPicPr>
          <p:cNvPr id="11" name="Picture 10" descr="on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309" y="1475907"/>
            <a:ext cx="5019383" cy="3626533"/>
          </a:xfrm>
          <a:prstGeom prst="rect">
            <a:avLst/>
          </a:prstGeom>
        </p:spPr>
      </p:pic>
      <p:grpSp>
        <p:nvGrpSpPr>
          <p:cNvPr id="16" name="Group 15"/>
          <p:cNvGrpSpPr/>
          <p:nvPr/>
        </p:nvGrpSpPr>
        <p:grpSpPr>
          <a:xfrm>
            <a:off x="527050" y="5331040"/>
            <a:ext cx="8350250" cy="461665"/>
            <a:chOff x="615950" y="5318340"/>
            <a:chExt cx="8350250" cy="461665"/>
          </a:xfrm>
        </p:grpSpPr>
        <p:sp>
          <p:nvSpPr>
            <p:cNvPr id="4" name="TextBox 3"/>
            <p:cNvSpPr txBox="1"/>
            <p:nvPr/>
          </p:nvSpPr>
          <p:spPr>
            <a:xfrm>
              <a:off x="615950" y="5318340"/>
              <a:ext cx="1866900" cy="461665"/>
            </a:xfrm>
            <a:prstGeom prst="rect">
              <a:avLst/>
            </a:prstGeom>
            <a:noFill/>
          </p:spPr>
          <p:txBody>
            <a:bodyPr wrap="square" rtlCol="0">
              <a:spAutoFit/>
            </a:bodyPr>
            <a:lstStyle/>
            <a:p>
              <a:r>
                <a:rPr lang="en-US" sz="2400" b="1" dirty="0" smtClean="0"/>
                <a:t>3D MODEL</a:t>
              </a:r>
              <a:endParaRPr lang="en-US" sz="2400" b="1" dirty="0"/>
            </a:p>
          </p:txBody>
        </p:sp>
        <p:sp>
          <p:nvSpPr>
            <p:cNvPr id="7" name="TextBox 6"/>
            <p:cNvSpPr txBox="1"/>
            <p:nvPr/>
          </p:nvSpPr>
          <p:spPr>
            <a:xfrm>
              <a:off x="2965450" y="5318340"/>
              <a:ext cx="1866900" cy="461665"/>
            </a:xfrm>
            <a:prstGeom prst="rect">
              <a:avLst/>
            </a:prstGeom>
            <a:noFill/>
          </p:spPr>
          <p:txBody>
            <a:bodyPr wrap="square" rtlCol="0">
              <a:spAutoFit/>
            </a:bodyPr>
            <a:lstStyle/>
            <a:p>
              <a:r>
                <a:rPr lang="en-US" sz="2400" dirty="0" smtClean="0">
                  <a:solidFill>
                    <a:schemeClr val="bg1">
                      <a:lumMod val="75000"/>
                    </a:schemeClr>
                  </a:solidFill>
                </a:rPr>
                <a:t>TOOLPATH</a:t>
              </a:r>
              <a:endParaRPr lang="en-US" sz="2400" dirty="0">
                <a:solidFill>
                  <a:schemeClr val="bg1">
                    <a:lumMod val="75000"/>
                  </a:schemeClr>
                </a:solidFill>
              </a:endParaRPr>
            </a:p>
          </p:txBody>
        </p:sp>
        <p:sp>
          <p:nvSpPr>
            <p:cNvPr id="8" name="TextBox 7"/>
            <p:cNvSpPr txBox="1"/>
            <p:nvPr/>
          </p:nvSpPr>
          <p:spPr>
            <a:xfrm>
              <a:off x="5416550" y="5318340"/>
              <a:ext cx="3549650" cy="461665"/>
            </a:xfrm>
            <a:prstGeom prst="rect">
              <a:avLst/>
            </a:prstGeom>
            <a:noFill/>
          </p:spPr>
          <p:txBody>
            <a:bodyPr wrap="square" rtlCol="0">
              <a:spAutoFit/>
            </a:bodyPr>
            <a:lstStyle/>
            <a:p>
              <a:r>
                <a:rPr lang="en-US" sz="2400" dirty="0" smtClean="0">
                  <a:solidFill>
                    <a:schemeClr val="bg1">
                      <a:lumMod val="75000"/>
                    </a:schemeClr>
                  </a:solidFill>
                </a:rPr>
                <a:t>3D PRINTED OBJECT</a:t>
              </a:r>
              <a:endParaRPr lang="en-US" sz="2400" dirty="0">
                <a:solidFill>
                  <a:schemeClr val="bg1">
                    <a:lumMod val="75000"/>
                  </a:schemeClr>
                </a:solidFill>
              </a:endParaRPr>
            </a:p>
          </p:txBody>
        </p:sp>
        <p:sp>
          <p:nvSpPr>
            <p:cNvPr id="9" name="Right Arrow 8"/>
            <p:cNvSpPr/>
            <p:nvPr/>
          </p:nvSpPr>
          <p:spPr>
            <a:xfrm>
              <a:off x="24003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48387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Rectangle 2"/>
          <p:cNvSpPr/>
          <p:nvPr/>
        </p:nvSpPr>
        <p:spPr>
          <a:xfrm>
            <a:off x="4697092" y="4852695"/>
            <a:ext cx="2384600" cy="246221"/>
          </a:xfrm>
          <a:prstGeom prst="rect">
            <a:avLst/>
          </a:prstGeom>
        </p:spPr>
        <p:txBody>
          <a:bodyPr wrap="none">
            <a:spAutoFit/>
          </a:bodyPr>
          <a:lstStyle/>
          <a:p>
            <a:pPr eaLnBrk="1" hangingPunct="1"/>
            <a:r>
              <a:rPr lang="en-US" sz="1000" dirty="0" smtClean="0"/>
              <a:t>[NYC Skyline (</a:t>
            </a:r>
            <a:r>
              <a:rPr lang="en-US" sz="1000" dirty="0" smtClean="0">
                <a:hlinkClick r:id="rId4"/>
              </a:rPr>
              <a:t>AnthonyM</a:t>
            </a:r>
            <a:r>
              <a:rPr lang="en-US" sz="1000" dirty="0" smtClean="0"/>
              <a:t>) </a:t>
            </a:r>
            <a:r>
              <a:rPr lang="en-US" sz="1000" dirty="0"/>
              <a:t>/ </a:t>
            </a:r>
            <a:r>
              <a:rPr lang="en-US" sz="1000" dirty="0" smtClean="0">
                <a:hlinkClick r:id="rId5"/>
              </a:rPr>
              <a:t>CC BY 3.0</a:t>
            </a:r>
            <a:r>
              <a:rPr lang="en-US" sz="1000" dirty="0" smtClean="0"/>
              <a:t>]</a:t>
            </a:r>
            <a:endParaRPr lang="en-US" sz="1000" dirty="0"/>
          </a:p>
        </p:txBody>
      </p:sp>
    </p:spTree>
    <p:extLst>
      <p:ext uri="{BB962C8B-B14F-4D97-AF65-F5344CB8AC3E}">
        <p14:creationId xmlns:p14="http://schemas.microsoft.com/office/powerpoint/2010/main" val="216763393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YCSkylineGreenLayer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797" y="1475907"/>
            <a:ext cx="5886379" cy="3626533"/>
          </a:xfrm>
          <a:prstGeom prst="rect">
            <a:avLst/>
          </a:prstGeom>
        </p:spPr>
      </p:pic>
      <p:sp>
        <p:nvSpPr>
          <p:cNvPr id="2" name="Title 1"/>
          <p:cNvSpPr>
            <a:spLocks noGrp="1"/>
          </p:cNvSpPr>
          <p:nvPr>
            <p:ph type="title"/>
          </p:nvPr>
        </p:nvSpPr>
        <p:spPr/>
        <p:txBody>
          <a:bodyPr/>
          <a:lstStyle/>
          <a:p>
            <a:r>
              <a:rPr lang="en-US" smtClean="0"/>
              <a:t>What is 3D Printing?</a:t>
            </a:r>
            <a:endParaRPr lang="en-US" dirty="0"/>
          </a:p>
        </p:txBody>
      </p:sp>
      <p:grpSp>
        <p:nvGrpSpPr>
          <p:cNvPr id="16" name="Group 15"/>
          <p:cNvGrpSpPr/>
          <p:nvPr/>
        </p:nvGrpSpPr>
        <p:grpSpPr>
          <a:xfrm>
            <a:off x="527050" y="5331040"/>
            <a:ext cx="8350250" cy="461665"/>
            <a:chOff x="615950" y="5318340"/>
            <a:chExt cx="8350250" cy="461665"/>
          </a:xfrm>
        </p:grpSpPr>
        <p:sp>
          <p:nvSpPr>
            <p:cNvPr id="17" name="TextBox 16"/>
            <p:cNvSpPr txBox="1"/>
            <p:nvPr/>
          </p:nvSpPr>
          <p:spPr>
            <a:xfrm>
              <a:off x="615950" y="5318340"/>
              <a:ext cx="1866900" cy="461665"/>
            </a:xfrm>
            <a:prstGeom prst="rect">
              <a:avLst/>
            </a:prstGeom>
            <a:noFill/>
          </p:spPr>
          <p:txBody>
            <a:bodyPr wrap="square" rtlCol="0">
              <a:spAutoFit/>
            </a:bodyPr>
            <a:lstStyle/>
            <a:p>
              <a:r>
                <a:rPr lang="en-US" sz="2400" dirty="0" smtClean="0">
                  <a:solidFill>
                    <a:srgbClr val="BFBFBF"/>
                  </a:solidFill>
                </a:rPr>
                <a:t>3D MODEL</a:t>
              </a:r>
              <a:endParaRPr lang="en-US" sz="2400" dirty="0">
                <a:solidFill>
                  <a:srgbClr val="BFBFBF"/>
                </a:solidFill>
              </a:endParaRPr>
            </a:p>
          </p:txBody>
        </p:sp>
        <p:sp>
          <p:nvSpPr>
            <p:cNvPr id="18" name="TextBox 17"/>
            <p:cNvSpPr txBox="1"/>
            <p:nvPr/>
          </p:nvSpPr>
          <p:spPr>
            <a:xfrm>
              <a:off x="2965450" y="5318340"/>
              <a:ext cx="1866900" cy="461665"/>
            </a:xfrm>
            <a:prstGeom prst="rect">
              <a:avLst/>
            </a:prstGeom>
            <a:noFill/>
          </p:spPr>
          <p:txBody>
            <a:bodyPr wrap="square" rtlCol="0">
              <a:spAutoFit/>
            </a:bodyPr>
            <a:lstStyle/>
            <a:p>
              <a:r>
                <a:rPr lang="en-US" sz="2400" b="1" dirty="0" smtClean="0"/>
                <a:t>TOOLPATH</a:t>
              </a:r>
              <a:endParaRPr lang="en-US" sz="2400" b="1" dirty="0"/>
            </a:p>
          </p:txBody>
        </p:sp>
        <p:sp>
          <p:nvSpPr>
            <p:cNvPr id="19" name="TextBox 18"/>
            <p:cNvSpPr txBox="1"/>
            <p:nvPr/>
          </p:nvSpPr>
          <p:spPr>
            <a:xfrm>
              <a:off x="5416550" y="5318340"/>
              <a:ext cx="3549650" cy="461665"/>
            </a:xfrm>
            <a:prstGeom prst="rect">
              <a:avLst/>
            </a:prstGeom>
            <a:noFill/>
          </p:spPr>
          <p:txBody>
            <a:bodyPr wrap="square" rtlCol="0">
              <a:spAutoFit/>
            </a:bodyPr>
            <a:lstStyle/>
            <a:p>
              <a:r>
                <a:rPr lang="en-US" sz="2400" dirty="0" smtClean="0">
                  <a:solidFill>
                    <a:srgbClr val="BFBFBF"/>
                  </a:solidFill>
                </a:rPr>
                <a:t>3D PRINTED OBJECT</a:t>
              </a:r>
              <a:endParaRPr lang="en-US" sz="2400" dirty="0">
                <a:solidFill>
                  <a:srgbClr val="BFBFBF"/>
                </a:solidFill>
              </a:endParaRPr>
            </a:p>
          </p:txBody>
        </p:sp>
        <p:sp>
          <p:nvSpPr>
            <p:cNvPr id="20" name="Right Arrow 19"/>
            <p:cNvSpPr/>
            <p:nvPr/>
          </p:nvSpPr>
          <p:spPr>
            <a:xfrm>
              <a:off x="24003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48387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6461347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stretch>
            <a:fillRect/>
          </a:stretch>
        </p:blipFill>
        <p:spPr>
          <a:xfrm>
            <a:off x="1357459" y="1486081"/>
            <a:ext cx="6429083" cy="3616359"/>
          </a:xfrm>
          <a:prstGeom prst="rect">
            <a:avLst/>
          </a:prstGeom>
        </p:spPr>
      </p:pic>
      <p:sp>
        <p:nvSpPr>
          <p:cNvPr id="2" name="Title 1"/>
          <p:cNvSpPr>
            <a:spLocks noGrp="1"/>
          </p:cNvSpPr>
          <p:nvPr>
            <p:ph type="title"/>
          </p:nvPr>
        </p:nvSpPr>
        <p:spPr/>
        <p:txBody>
          <a:bodyPr/>
          <a:lstStyle/>
          <a:p>
            <a:r>
              <a:rPr lang="en-US" dirty="0" smtClean="0"/>
              <a:t>What is 3D Printing?</a:t>
            </a:r>
            <a:endParaRPr lang="en-US" dirty="0"/>
          </a:p>
        </p:txBody>
      </p:sp>
      <p:grpSp>
        <p:nvGrpSpPr>
          <p:cNvPr id="16" name="Group 15"/>
          <p:cNvGrpSpPr/>
          <p:nvPr/>
        </p:nvGrpSpPr>
        <p:grpSpPr>
          <a:xfrm>
            <a:off x="527050" y="5331040"/>
            <a:ext cx="8350250" cy="461665"/>
            <a:chOff x="615950" y="5318340"/>
            <a:chExt cx="8350250" cy="461665"/>
          </a:xfrm>
        </p:grpSpPr>
        <p:sp>
          <p:nvSpPr>
            <p:cNvPr id="17" name="TextBox 16"/>
            <p:cNvSpPr txBox="1"/>
            <p:nvPr/>
          </p:nvSpPr>
          <p:spPr>
            <a:xfrm>
              <a:off x="615950" y="5318340"/>
              <a:ext cx="1866900" cy="461665"/>
            </a:xfrm>
            <a:prstGeom prst="rect">
              <a:avLst/>
            </a:prstGeom>
            <a:noFill/>
          </p:spPr>
          <p:txBody>
            <a:bodyPr wrap="square" rtlCol="0">
              <a:spAutoFit/>
            </a:bodyPr>
            <a:lstStyle/>
            <a:p>
              <a:r>
                <a:rPr lang="en-US" sz="2400" dirty="0" smtClean="0">
                  <a:solidFill>
                    <a:srgbClr val="BFBFBF"/>
                  </a:solidFill>
                </a:rPr>
                <a:t>3D MODEL</a:t>
              </a:r>
              <a:endParaRPr lang="en-US" sz="2400" dirty="0">
                <a:solidFill>
                  <a:srgbClr val="BFBFBF"/>
                </a:solidFill>
              </a:endParaRPr>
            </a:p>
          </p:txBody>
        </p:sp>
        <p:sp>
          <p:nvSpPr>
            <p:cNvPr id="18" name="TextBox 17"/>
            <p:cNvSpPr txBox="1"/>
            <p:nvPr/>
          </p:nvSpPr>
          <p:spPr>
            <a:xfrm>
              <a:off x="2965450" y="5318340"/>
              <a:ext cx="1866900" cy="461665"/>
            </a:xfrm>
            <a:prstGeom prst="rect">
              <a:avLst/>
            </a:prstGeom>
            <a:noFill/>
          </p:spPr>
          <p:txBody>
            <a:bodyPr wrap="square" rtlCol="0">
              <a:spAutoFit/>
            </a:bodyPr>
            <a:lstStyle/>
            <a:p>
              <a:r>
                <a:rPr lang="en-US" sz="2400" dirty="0" smtClean="0">
                  <a:solidFill>
                    <a:srgbClr val="BFBFBF"/>
                  </a:solidFill>
                </a:rPr>
                <a:t>TOOLPATH</a:t>
              </a:r>
              <a:endParaRPr lang="en-US" sz="2400" dirty="0">
                <a:solidFill>
                  <a:srgbClr val="BFBFBF"/>
                </a:solidFill>
              </a:endParaRPr>
            </a:p>
          </p:txBody>
        </p:sp>
        <p:sp>
          <p:nvSpPr>
            <p:cNvPr id="19" name="TextBox 18"/>
            <p:cNvSpPr txBox="1"/>
            <p:nvPr/>
          </p:nvSpPr>
          <p:spPr>
            <a:xfrm>
              <a:off x="5416550" y="5318340"/>
              <a:ext cx="3549650" cy="461665"/>
            </a:xfrm>
            <a:prstGeom prst="rect">
              <a:avLst/>
            </a:prstGeom>
            <a:noFill/>
          </p:spPr>
          <p:txBody>
            <a:bodyPr wrap="square" rtlCol="0">
              <a:spAutoFit/>
            </a:bodyPr>
            <a:lstStyle/>
            <a:p>
              <a:r>
                <a:rPr lang="en-US" sz="2400" b="1" dirty="0" smtClean="0"/>
                <a:t>3D PRINTED OBJECT</a:t>
              </a:r>
              <a:endParaRPr lang="en-US" sz="2400" b="1" dirty="0"/>
            </a:p>
          </p:txBody>
        </p:sp>
        <p:sp>
          <p:nvSpPr>
            <p:cNvPr id="20" name="Right Arrow 19"/>
            <p:cNvSpPr/>
            <p:nvPr/>
          </p:nvSpPr>
          <p:spPr>
            <a:xfrm>
              <a:off x="24003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p:cNvSpPr/>
            <p:nvPr/>
          </p:nvSpPr>
          <p:spPr>
            <a:xfrm>
              <a:off x="4838700" y="5410902"/>
              <a:ext cx="533400" cy="28729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MakerBot Time-Lapse  NYC Skyline Time lapse ([Full HD])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357459" y="1486081"/>
            <a:ext cx="6429083" cy="3616359"/>
          </a:xfrm>
          <a:prstGeom prst="rect">
            <a:avLst/>
          </a:prstGeom>
        </p:spPr>
      </p:pic>
    </p:spTree>
    <p:extLst>
      <p:ext uri="{BB962C8B-B14F-4D97-AF65-F5344CB8AC3E}">
        <p14:creationId xmlns:p14="http://schemas.microsoft.com/office/powerpoint/2010/main" val="727624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26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md type="call" cmd="stop">
                                      <p:cBhvr>
                                        <p:cTn id="13" dur="1">
                                          <p:stCondLst>
                                            <p:cond delay="0"/>
                                          </p:stCondLst>
                                        </p:cTn>
                                        <p:tgtEl>
                                          <p:spTgt spid="3"/>
                                        </p:tgtEl>
                                      </p:cBhvr>
                                    </p:cmd>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video>
              <p:cMediaNode vol="80000">
                <p:cTn id="21" fill="hold" display="0">
                  <p:stCondLst>
                    <p:cond delay="indefinite"/>
                  </p:stCondLst>
                </p:cTn>
                <p:tgtEl>
                  <p:spTgt spid="3"/>
                </p:tgtEl>
              </p:cMediaNode>
            </p:video>
          </p:childTnLst>
        </p:cTn>
      </p:par>
    </p:tnLst>
  </p:timing>
</p:sld>
</file>

<file path=ppt/theme/theme1.xml><?xml version="1.0" encoding="utf-8"?>
<a:theme xmlns:a="http://schemas.openxmlformats.org/drawingml/2006/main" name="MakerBo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MakerBo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43127</TotalTime>
  <Words>4713</Words>
  <Application>Microsoft Macintosh PowerPoint</Application>
  <PresentationFormat>On-screen Show (4:3)</PresentationFormat>
  <Paragraphs>517</Paragraphs>
  <Slides>50</Slides>
  <Notes>50</Notes>
  <HiddenSlides>0</HiddenSlides>
  <MMClips>2</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MakerBot Master</vt:lpstr>
      <vt:lpstr>1_MakerBot Master</vt:lpstr>
      <vt:lpstr>Modeling and Toolpath Generation for Consumer-Level 3D Printing</vt:lpstr>
      <vt:lpstr>HOW is 3D Printing Used?</vt:lpstr>
      <vt:lpstr>HOW is 3D Printing Used?</vt:lpstr>
      <vt:lpstr>HOW is 3D Printing Used?</vt:lpstr>
      <vt:lpstr>HOW is 3D Printing Used?</vt:lpstr>
      <vt:lpstr>HOW is 3D Printing Used?</vt:lpstr>
      <vt:lpstr>What is 3D Printing?</vt:lpstr>
      <vt:lpstr>What is 3D Printing?</vt:lpstr>
      <vt:lpstr>What is 3D Printing?</vt:lpstr>
      <vt:lpstr>What is 3D Printing?</vt:lpstr>
      <vt:lpstr>Course Overview</vt:lpstr>
      <vt:lpstr>Anatomy of a Print</vt:lpstr>
      <vt:lpstr>Anatomy of a Print</vt:lpstr>
      <vt:lpstr>Anatomy of a Print</vt:lpstr>
      <vt:lpstr>Anatomy of a Print</vt:lpstr>
      <vt:lpstr>Anatomy of a Print</vt:lpstr>
      <vt:lpstr>Anatomy of a Print</vt:lpstr>
      <vt:lpstr>Anatomy of a Print</vt:lpstr>
      <vt:lpstr>Anatomy of a Print</vt:lpstr>
      <vt:lpstr>Special Features</vt:lpstr>
      <vt:lpstr>Special Features: Bridges</vt:lpstr>
      <vt:lpstr>Print Defects: Bridging</vt:lpstr>
      <vt:lpstr>Print Defects: Warping</vt:lpstr>
      <vt:lpstr>Print Defects: Warping</vt:lpstr>
      <vt:lpstr>Print Defects: Stringing</vt:lpstr>
      <vt:lpstr>Print Defects:  Over Extrusion</vt:lpstr>
      <vt:lpstr>Print Defects: Under Extrusion</vt:lpstr>
      <vt:lpstr>Print Defects: Solid over sparse</vt:lpstr>
      <vt:lpstr>Print Defects: Stuck Supports</vt:lpstr>
      <vt:lpstr>Print Defects: Supports needed</vt:lpstr>
      <vt:lpstr>Material Properties and Mechanical Process </vt:lpstr>
      <vt:lpstr>Extruder Mechanics</vt:lpstr>
      <vt:lpstr>Amount of Plastic Extruded</vt:lpstr>
      <vt:lpstr>Printer Mechanics</vt:lpstr>
      <vt:lpstr>H Gantry</vt:lpstr>
      <vt:lpstr>H Gantry</vt:lpstr>
      <vt:lpstr>H Gantry Racking</vt:lpstr>
      <vt:lpstr>Backlash</vt:lpstr>
      <vt:lpstr>Backlash</vt:lpstr>
      <vt:lpstr>Backlash</vt:lpstr>
      <vt:lpstr>Backlash</vt:lpstr>
      <vt:lpstr>Backlash Compensation</vt:lpstr>
      <vt:lpstr>Thermal Effects</vt:lpstr>
      <vt:lpstr>Thermal Expansion</vt:lpstr>
      <vt:lpstr>Thermal Expansion</vt:lpstr>
      <vt:lpstr>Retractions</vt:lpstr>
      <vt:lpstr>Retractions</vt:lpstr>
      <vt:lpstr>Account for  Oozing Plastic</vt:lpstr>
      <vt:lpstr>Extrusion Guards</vt:lpstr>
      <vt:lpstr>Thermal Expansion</vt:lpstr>
    </vt:vector>
  </TitlesOfParts>
  <Company>Conde Nast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Hoover</dc:creator>
  <cp:lastModifiedBy>Quynh</cp:lastModifiedBy>
  <cp:revision>1021</cp:revision>
  <cp:lastPrinted>2015-06-30T16:35:16Z</cp:lastPrinted>
  <dcterms:created xsi:type="dcterms:W3CDTF">2013-04-11T22:31:30Z</dcterms:created>
  <dcterms:modified xsi:type="dcterms:W3CDTF">2015-08-06T19:31:46Z</dcterms:modified>
</cp:coreProperties>
</file>