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74" r:id="rId2"/>
    <p:sldId id="263" r:id="rId3"/>
    <p:sldId id="305" r:id="rId4"/>
    <p:sldId id="368" r:id="rId5"/>
    <p:sldId id="343" r:id="rId6"/>
    <p:sldId id="364" r:id="rId7"/>
    <p:sldId id="334" r:id="rId8"/>
    <p:sldId id="335" r:id="rId9"/>
    <p:sldId id="326" r:id="rId10"/>
    <p:sldId id="327" r:id="rId11"/>
    <p:sldId id="328" r:id="rId12"/>
    <p:sldId id="339" r:id="rId13"/>
    <p:sldId id="325" r:id="rId14"/>
    <p:sldId id="342" r:id="rId15"/>
    <p:sldId id="309" r:id="rId16"/>
    <p:sldId id="344" r:id="rId17"/>
    <p:sldId id="345" r:id="rId18"/>
    <p:sldId id="348" r:id="rId19"/>
    <p:sldId id="371" r:id="rId20"/>
    <p:sldId id="369" r:id="rId21"/>
    <p:sldId id="349" r:id="rId22"/>
    <p:sldId id="350" r:id="rId23"/>
    <p:sldId id="351" r:id="rId24"/>
    <p:sldId id="352" r:id="rId25"/>
    <p:sldId id="353" r:id="rId26"/>
    <p:sldId id="354" r:id="rId27"/>
    <p:sldId id="355" r:id="rId28"/>
    <p:sldId id="356" r:id="rId29"/>
    <p:sldId id="357" r:id="rId30"/>
    <p:sldId id="358" r:id="rId31"/>
    <p:sldId id="370" r:id="rId32"/>
    <p:sldId id="359" r:id="rId33"/>
    <p:sldId id="360" r:id="rId34"/>
    <p:sldId id="361" r:id="rId35"/>
    <p:sldId id="375" r:id="rId36"/>
    <p:sldId id="372" r:id="rId37"/>
    <p:sldId id="362" r:id="rId38"/>
    <p:sldId id="3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67" autoAdjust="0"/>
    <p:restoredTop sz="78998" autoAdjust="0"/>
  </p:normalViewPr>
  <p:slideViewPr>
    <p:cSldViewPr>
      <p:cViewPr varScale="1">
        <p:scale>
          <a:sx n="135" d="100"/>
          <a:sy n="135" d="100"/>
        </p:scale>
        <p:origin x="-3948" y="-96"/>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F0A16-8C75-49FC-B840-A86FE70790A1}" type="datetimeFigureOut">
              <a:rPr lang="en-US" smtClean="0"/>
              <a:t>2015-08-17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487EA-1F9E-4104-A770-5BFF9CB2C961}" type="slidenum">
              <a:rPr lang="en-US" smtClean="0"/>
              <a:t>‹#›</a:t>
            </a:fld>
            <a:endParaRPr lang="en-US"/>
          </a:p>
        </p:txBody>
      </p:sp>
    </p:spTree>
    <p:extLst>
      <p:ext uri="{BB962C8B-B14F-4D97-AF65-F5344CB8AC3E}">
        <p14:creationId xmlns:p14="http://schemas.microsoft.com/office/powerpoint/2010/main" val="142036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smtClean="0">
              <a:latin typeface="Calibri" charset="0"/>
            </a:endParaRPr>
          </a:p>
        </p:txBody>
      </p:sp>
      <p:sp>
        <p:nvSpPr>
          <p:cNvPr id="4" name="Slide Number Placeholder 3"/>
          <p:cNvSpPr>
            <a:spLocks noGrp="1"/>
          </p:cNvSpPr>
          <p:nvPr>
            <p:ph type="sldNum" sz="quarter" idx="5"/>
          </p:nvPr>
        </p:nvSpPr>
        <p:spPr/>
        <p:txBody>
          <a:bodyPr/>
          <a:lstStyle/>
          <a:p>
            <a:pPr>
              <a:defRPr/>
            </a:pPr>
            <a:fld id="{88653401-AC25-7040-842A-B989CA2A4AA3}" type="slidenum">
              <a:rPr lang="en-US" smtClean="0"/>
              <a:pPr>
                <a:defRPr/>
              </a:pPr>
              <a:t>1</a:t>
            </a:fld>
            <a:endParaRPr lang="en-US"/>
          </a:p>
        </p:txBody>
      </p:sp>
    </p:spTree>
    <p:extLst>
      <p:ext uri="{BB962C8B-B14F-4D97-AF65-F5344CB8AC3E}">
        <p14:creationId xmlns:p14="http://schemas.microsoft.com/office/powerpoint/2010/main" val="907915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Here is a printed example using adaptive slices.</a:t>
            </a:r>
          </a:p>
          <a:p>
            <a:endParaRPr lang="en-US" dirty="0" smtClean="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10</a:t>
            </a:fld>
            <a:endParaRPr lang="en-US"/>
          </a:p>
        </p:txBody>
      </p:sp>
    </p:spTree>
    <p:extLst>
      <p:ext uri="{BB962C8B-B14F-4D97-AF65-F5344CB8AC3E}">
        <p14:creationId xmlns:p14="http://schemas.microsoft.com/office/powerpoint/2010/main" val="332339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A close up reveals that thinner slices are used on the tentacles,</a:t>
            </a:r>
            <a:r>
              <a:rPr lang="en-US" baseline="0" dirty="0" smtClean="0"/>
              <a:t> where the surface becomes almost flat.</a:t>
            </a:r>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11</a:t>
            </a:fld>
            <a:endParaRPr lang="en-US"/>
          </a:p>
        </p:txBody>
      </p:sp>
    </p:spTree>
    <p:extLst>
      <p:ext uri="{BB962C8B-B14F-4D97-AF65-F5344CB8AC3E}">
        <p14:creationId xmlns:p14="http://schemas.microsoft.com/office/powerpoint/2010/main" val="286030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Adaptive</a:t>
            </a:r>
            <a:r>
              <a:rPr lang="en-US" baseline="0" dirty="0" smtClean="0"/>
              <a:t> slicing has clear advantages. However, it is not easy to determine the best strategy and to optimize for slice thicknesses. There are several considerations such as the precision, the volume error, but also aesthetics of the final part.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 lot of work in this area, but I wanted to point this survey by Pandey and colleagues, as well as recent work by Wang and colleagues regarding adaptive slicing. These are good entry points into the domain if you are interested.</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[P.M. Pandey et. al. 2003]</a:t>
            </a:r>
          </a:p>
          <a:p>
            <a:r>
              <a:rPr lang="fr-FR" dirty="0" smtClean="0"/>
              <a:t>http://web.iitd.ac.in/~pmpandey/RP_html_pdf/slice_review.pdf</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a:t>
            </a:r>
            <a:r>
              <a:rPr lang="fr-FR" dirty="0" smtClean="0">
                <a:solidFill>
                  <a:srgbClr val="0070C0"/>
                </a:solidFill>
              </a:rPr>
              <a:t>Wang et. al. 2015</a:t>
            </a:r>
            <a:r>
              <a:rPr lang="en-US" dirty="0" smtClean="0">
                <a:solidFill>
                  <a:srgbClr val="0070C0"/>
                </a:solidFill>
              </a:rPr>
              <a:t>]</a:t>
            </a:r>
          </a:p>
          <a:p>
            <a:r>
              <a:rPr lang="en-US" dirty="0" smtClean="0"/>
              <a:t>http://staff.ustc.edu.cn/~lgliu/Projects/2015_AdaptiveSlicing_3DPrinting/default.htm</a:t>
            </a:r>
          </a:p>
          <a:p>
            <a:endParaRPr lang="en-US" dirty="0" smtClean="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12</a:t>
            </a:fld>
            <a:endParaRPr lang="en-US"/>
          </a:p>
        </p:txBody>
      </p:sp>
    </p:spTree>
    <p:extLst>
      <p:ext uri="{BB962C8B-B14F-4D97-AF65-F5344CB8AC3E}">
        <p14:creationId xmlns:p14="http://schemas.microsoft.com/office/powerpoint/2010/main" val="1559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A way of slicing </a:t>
            </a:r>
            <a:r>
              <a:rPr lang="en-US" dirty="0" smtClean="0"/>
              <a:t>that </a:t>
            </a:r>
            <a:r>
              <a:rPr lang="en-US" dirty="0" smtClean="0"/>
              <a:t>has been proposed in the past is to use thicker</a:t>
            </a:r>
            <a:r>
              <a:rPr lang="en-US" baseline="0" dirty="0" smtClean="0"/>
              <a:t> slices inside and fine slices outside.</a:t>
            </a:r>
          </a:p>
          <a:p>
            <a:r>
              <a:rPr lang="en-US" baseline="0" dirty="0" smtClean="0"/>
              <a:t>The idea was described early in academia and nowadays a few slicers support this feature. Slic3r calls it micro-layering and </a:t>
            </a:r>
            <a:r>
              <a:rPr lang="en-US" baseline="0" dirty="0" err="1" smtClean="0"/>
              <a:t>IceSL</a:t>
            </a:r>
            <a:r>
              <a:rPr lang="en-US" baseline="0" dirty="0" smtClean="0"/>
              <a:t> nested slices. A difficulty in this approach is how to stitch correctly the inner and outer parts.</a:t>
            </a:r>
          </a:p>
          <a:p>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13</a:t>
            </a:fld>
            <a:endParaRPr lang="en-US"/>
          </a:p>
        </p:txBody>
      </p:sp>
    </p:spTree>
    <p:extLst>
      <p:ext uri="{BB962C8B-B14F-4D97-AF65-F5344CB8AC3E}">
        <p14:creationId xmlns:p14="http://schemas.microsoft.com/office/powerpoint/2010/main" val="328699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Now that we have seen how to obtain</a:t>
            </a:r>
            <a:r>
              <a:rPr lang="en-US" baseline="0" dirty="0" smtClean="0"/>
              <a:t> a set of slices, let’s discuss how the basic toolpaths are obtained</a:t>
            </a:r>
            <a:r>
              <a:rPr lang="en-US" baseline="0" dirty="0" smtClean="0"/>
              <a:t>.</a:t>
            </a:r>
            <a:endParaRPr lang="en-US" baseline="0" dirty="0" smtClean="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14</a:t>
            </a:fld>
            <a:endParaRPr lang="en-US"/>
          </a:p>
        </p:txBody>
      </p:sp>
    </p:spTree>
    <p:extLst>
      <p:ext uri="{BB962C8B-B14F-4D97-AF65-F5344CB8AC3E}">
        <p14:creationId xmlns:p14="http://schemas.microsoft.com/office/powerpoint/2010/main" val="404361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First, let’s recall the naming conventions for the different paths. We have perimeters which</a:t>
            </a:r>
            <a:r>
              <a:rPr lang="en-US" baseline="0" dirty="0" smtClean="0"/>
              <a:t> are the visible part of the object, then shells which are contouring the object inside, and finally the infill paths which are filling the inside.</a:t>
            </a:r>
          </a:p>
          <a:p>
            <a:endParaRPr lang="en-US" baseline="0" dirty="0" smtClean="0"/>
          </a:p>
          <a:p>
            <a:endParaRPr lang="en-US" baseline="0" dirty="0" smtClean="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15</a:t>
            </a:fld>
            <a:endParaRPr lang="en-US"/>
          </a:p>
        </p:txBody>
      </p:sp>
    </p:spTree>
    <p:extLst>
      <p:ext uri="{BB962C8B-B14F-4D97-AF65-F5344CB8AC3E}">
        <p14:creationId xmlns:p14="http://schemas.microsoft.com/office/powerpoint/2010/main" val="4232011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The mathematical tool we will use the most</a:t>
            </a:r>
            <a:r>
              <a:rPr lang="en-US" baseline="0" dirty="0" smtClean="0"/>
              <a:t> for producing toolpaths is erosion.</a:t>
            </a:r>
          </a:p>
          <a:p>
            <a:r>
              <a:rPr lang="en-US" baseline="0" dirty="0" smtClean="0"/>
              <a:t>An erosion is done with respect to a structuring element. In our case this is a disk having the diameter of the exit hole of the nozzle.</a:t>
            </a:r>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16</a:t>
            </a:fld>
            <a:endParaRPr lang="en-US"/>
          </a:p>
        </p:txBody>
      </p:sp>
    </p:spTree>
    <p:extLst>
      <p:ext uri="{BB962C8B-B14F-4D97-AF65-F5344CB8AC3E}">
        <p14:creationId xmlns:p14="http://schemas.microsoft.com/office/powerpoint/2010/main" val="277122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Given a slice, shown on the right, the erosion of the slice by the element is defined as the points where the structuring element is fully included within the slice. Here, this is the green polygon. </a:t>
            </a:r>
            <a:endParaRPr lang="fr-FR"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good libraries to compute such operations on polygons, such as CGAL or Clipper (http://www.angusj.com/delphi/clipper.php).</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17</a:t>
            </a:fld>
            <a:endParaRPr lang="en-US"/>
          </a:p>
        </p:txBody>
      </p:sp>
    </p:spTree>
    <p:extLst>
      <p:ext uri="{BB962C8B-B14F-4D97-AF65-F5344CB8AC3E}">
        <p14:creationId xmlns:p14="http://schemas.microsoft.com/office/powerpoint/2010/main" val="2040730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So, given a slice</a:t>
            </a:r>
            <a:r>
              <a:rPr lang="en-US" baseline="0" dirty="0" smtClean="0"/>
              <a:t> and a nozzle diameter, how do we extract the perimeter toolpath?</a:t>
            </a:r>
          </a:p>
          <a:p>
            <a:endParaRPr lang="en-US" baseline="0" dirty="0" smtClean="0"/>
          </a:p>
          <a:p>
            <a:r>
              <a:rPr lang="en-US" baseline="0" dirty="0" smtClean="0"/>
              <a:t>First, it is important to realize that when depositing plastic along a path, the track of plastic goes halfway on either sides of the path followed by the extruder, as shown left. </a:t>
            </a:r>
          </a:p>
          <a:p>
            <a:endParaRPr lang="en-US" baseline="0" dirty="0" smtClean="0"/>
          </a:p>
          <a:p>
            <a:r>
              <a:rPr lang="en-US" baseline="0" dirty="0" smtClean="0"/>
              <a:t>Therefore, we should not deposit plastic on the exact contour of the slice, otherwise the object will get too big by half the nozzle width!</a:t>
            </a:r>
          </a:p>
          <a:p>
            <a:r>
              <a:rPr lang="en-US" baseline="0" dirty="0" smtClean="0"/>
              <a:t>Instead, we erode the slice by a disk having for diameter the nozzle width. The contour of the resulting polygon is the perimeter path.</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18</a:t>
            </a:fld>
            <a:endParaRPr lang="en-US"/>
          </a:p>
        </p:txBody>
      </p:sp>
    </p:spTree>
    <p:extLst>
      <p:ext uri="{BB962C8B-B14F-4D97-AF65-F5344CB8AC3E}">
        <p14:creationId xmlns:p14="http://schemas.microsoft.com/office/powerpoint/2010/main" val="167117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57487EA-1F9E-4104-A770-5BFF9CB2C961}" type="slidenum">
              <a:rPr lang="en-US" smtClean="0"/>
              <a:t>19</a:t>
            </a:fld>
            <a:endParaRPr lang="en-US"/>
          </a:p>
        </p:txBody>
      </p:sp>
    </p:spTree>
    <p:extLst>
      <p:ext uri="{BB962C8B-B14F-4D97-AF65-F5344CB8AC3E}">
        <p14:creationId xmlns:p14="http://schemas.microsoft.com/office/powerpoint/2010/main" val="423538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Filament printers, like most additive manufacturing processes,</a:t>
            </a:r>
            <a:r>
              <a:rPr lang="en-US" baseline="0" dirty="0" smtClean="0"/>
              <a:t> create the object layer after layer.</a:t>
            </a:r>
          </a:p>
          <a:p>
            <a:r>
              <a:rPr lang="en-US" baseline="0" dirty="0" smtClean="0"/>
              <a:t>Therefore, a crucial operation is how to split, or </a:t>
            </a:r>
            <a:r>
              <a:rPr lang="en-US" i="1" baseline="0" dirty="0" smtClean="0"/>
              <a:t>slice, </a:t>
            </a:r>
            <a:r>
              <a:rPr lang="en-US" i="0" baseline="0" dirty="0" smtClean="0"/>
              <a:t>the object into a set of layers.</a:t>
            </a:r>
            <a:endParaRPr lang="fr-FR" i="1"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a:t>
            </a:fld>
            <a:endParaRPr lang="en-US"/>
          </a:p>
        </p:txBody>
      </p:sp>
    </p:spTree>
    <p:extLst>
      <p:ext uri="{BB962C8B-B14F-4D97-AF65-F5344CB8AC3E}">
        <p14:creationId xmlns:p14="http://schemas.microsoft.com/office/powerpoint/2010/main" val="3528503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Note that following this definition, thin features – part thinner than the nozzle – will disappear</a:t>
            </a:r>
            <a:r>
              <a:rPr lang="en-US" baseline="0" dirty="0" smtClean="0"/>
              <a:t> through erosion. We will come back to this later.</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20</a:t>
            </a:fld>
            <a:endParaRPr lang="en-US"/>
          </a:p>
        </p:txBody>
      </p:sp>
    </p:spTree>
    <p:extLst>
      <p:ext uri="{BB962C8B-B14F-4D97-AF65-F5344CB8AC3E}">
        <p14:creationId xmlns:p14="http://schemas.microsoft.com/office/powerpoint/2010/main" val="1645944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But now, let’s come back to thin features. When we do the erosion,</a:t>
            </a:r>
            <a:r>
              <a:rPr lang="en-US" baseline="0" dirty="0" smtClean="0"/>
              <a:t> features below the nozzle width simply disappear.</a:t>
            </a:r>
          </a:p>
          <a:p>
            <a:endParaRPr lang="en-US" baseline="0" dirty="0" smtClean="0"/>
          </a:p>
          <a:p>
            <a:r>
              <a:rPr lang="en-US" baseline="0" dirty="0" smtClean="0"/>
              <a:t>Sometimes this is what you want, because these features are arguably below the minimum thickness and can be removed.</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21</a:t>
            </a:fld>
            <a:endParaRPr lang="en-US"/>
          </a:p>
        </p:txBody>
      </p:sp>
    </p:spTree>
    <p:extLst>
      <p:ext uri="{BB962C8B-B14F-4D97-AF65-F5344CB8AC3E}">
        <p14:creationId xmlns:p14="http://schemas.microsoft.com/office/powerpoint/2010/main" val="1908750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But what if you still want these features? Then a possible approach is to extract</a:t>
            </a:r>
            <a:r>
              <a:rPr lang="en-US" baseline="0" dirty="0" smtClean="0"/>
              <a:t> the skeleton of the thin parts. This sounds easy, but it is not as skeleton can be difficult to compute.</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22</a:t>
            </a:fld>
            <a:endParaRPr lang="en-US"/>
          </a:p>
        </p:txBody>
      </p:sp>
    </p:spTree>
    <p:extLst>
      <p:ext uri="{BB962C8B-B14F-4D97-AF65-F5344CB8AC3E}">
        <p14:creationId xmlns:p14="http://schemas.microsoft.com/office/powerpoint/2010/main" val="793499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However, once you get the skeleton you can use it as an additional toolpath.</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23</a:t>
            </a:fld>
            <a:endParaRPr lang="en-US"/>
          </a:p>
        </p:txBody>
      </p:sp>
    </p:spTree>
    <p:extLst>
      <p:ext uri="{BB962C8B-B14F-4D97-AF65-F5344CB8AC3E}">
        <p14:creationId xmlns:p14="http://schemas.microsoft.com/office/powerpoint/2010/main" val="181834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Whether this is a good idea or not is probably up to the user to decide!</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24</a:t>
            </a:fld>
            <a:endParaRPr lang="en-US"/>
          </a:p>
        </p:txBody>
      </p:sp>
    </p:spTree>
    <p:extLst>
      <p:ext uri="{BB962C8B-B14F-4D97-AF65-F5344CB8AC3E}">
        <p14:creationId xmlns:p14="http://schemas.microsoft.com/office/powerpoint/2010/main" val="282305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Once we have</a:t>
            </a:r>
            <a:r>
              <a:rPr lang="en-US" baseline="0" dirty="0" smtClean="0"/>
              <a:t> the perimeter, we are ready to extract a number of shells. We use erosion again.</a:t>
            </a:r>
          </a:p>
          <a:p>
            <a:r>
              <a:rPr lang="en-US" baseline="0" dirty="0" smtClean="0"/>
              <a:t>Note how the inner part might become thin. The thin feature problem will unfortunately appear very often when trying to fill the inside.</a:t>
            </a:r>
          </a:p>
          <a:p>
            <a:endParaRPr lang="en-US" baseline="0" dirty="0" smtClean="0"/>
          </a:p>
          <a:p>
            <a:r>
              <a:rPr lang="en-US" baseline="0" dirty="0" smtClean="0"/>
              <a:t>Also note that we are leaving small gaps in sharp corners. One possible way to fill these is to push slightly more plastic than exactly required.</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25</a:t>
            </a:fld>
            <a:endParaRPr lang="en-US"/>
          </a:p>
        </p:txBody>
      </p:sp>
    </p:spTree>
    <p:extLst>
      <p:ext uri="{BB962C8B-B14F-4D97-AF65-F5344CB8AC3E}">
        <p14:creationId xmlns:p14="http://schemas.microsoft.com/office/powerpoint/2010/main" val="284424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Once</a:t>
            </a:r>
            <a:r>
              <a:rPr lang="en-US" baseline="0" dirty="0" smtClean="0"/>
              <a:t> we have perimeters and shells, we are ready for infilling.</a:t>
            </a:r>
          </a:p>
          <a:p>
            <a:endParaRPr lang="en-US" baseline="0" dirty="0" smtClean="0"/>
          </a:p>
          <a:p>
            <a:r>
              <a:rPr lang="en-US" baseline="0" dirty="0" smtClean="0"/>
              <a:t>There are two types of infill. The first is used on tops and bottoms. This infill produces covers such that the inside of the object is not visible through the ‘top’ of the slices.</a:t>
            </a:r>
          </a:p>
          <a:p>
            <a:endParaRPr lang="en-US" baseline="0" dirty="0" smtClean="0"/>
          </a:p>
          <a:p>
            <a:r>
              <a:rPr lang="en-US" baseline="0" dirty="0" smtClean="0"/>
              <a:t>The second type of infill is used inside the object. With opaque plastic this is completely hidden from view. </a:t>
            </a:r>
          </a:p>
          <a:p>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26</a:t>
            </a:fld>
            <a:endParaRPr lang="en-US"/>
          </a:p>
        </p:txBody>
      </p:sp>
    </p:spTree>
    <p:extLst>
      <p:ext uri="{BB962C8B-B14F-4D97-AF65-F5344CB8AC3E}">
        <p14:creationId xmlns:p14="http://schemas.microsoft.com/office/powerpoint/2010/main" val="1213903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In purple you can see a typical full infill.</a:t>
            </a:r>
            <a:r>
              <a:rPr lang="en-US" baseline="0" dirty="0" smtClean="0"/>
              <a:t> The idea is to produce a raster pattern covering the inside.</a:t>
            </a:r>
          </a:p>
          <a:p>
            <a:r>
              <a:rPr lang="en-US" dirty="0" smtClean="0"/>
              <a:t>This seems easy enough, however …</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27</a:t>
            </a:fld>
            <a:endParaRPr lang="en-US"/>
          </a:p>
        </p:txBody>
      </p:sp>
    </p:spTree>
    <p:extLst>
      <p:ext uri="{BB962C8B-B14F-4D97-AF65-F5344CB8AC3E}">
        <p14:creationId xmlns:p14="http://schemas.microsoft.com/office/powerpoint/2010/main" val="392040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a:t>
            </a:r>
            <a:r>
              <a:rPr lang="en-US" baseline="0" dirty="0" smtClean="0"/>
              <a:t> s</a:t>
            </a:r>
            <a:r>
              <a:rPr lang="en-US" dirty="0" smtClean="0"/>
              <a:t>ome difficulties</a:t>
            </a:r>
            <a:r>
              <a:rPr lang="en-US" baseline="0" dirty="0" smtClean="0"/>
              <a:t> appear again due to thin gaps. </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28</a:t>
            </a:fld>
            <a:endParaRPr lang="en-US"/>
          </a:p>
        </p:txBody>
      </p:sp>
    </p:spTree>
    <p:extLst>
      <p:ext uri="{BB962C8B-B14F-4D97-AF65-F5344CB8AC3E}">
        <p14:creationId xmlns:p14="http://schemas.microsoft.com/office/powerpoint/2010/main" val="1285957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One idea to fill-in these gaps is to play with plastic flow. By changing the flow the ‘thickness’ of the plastic</a:t>
            </a:r>
            <a:r>
              <a:rPr lang="en-US" baseline="0" dirty="0" smtClean="0"/>
              <a:t> track tends to become smaller.</a:t>
            </a:r>
          </a:p>
          <a:p>
            <a:r>
              <a:rPr lang="en-US" baseline="0" dirty="0" smtClean="0"/>
              <a:t>However, under some threshold plastic will stop exiting the nozzle continuously, so this idea should not be pushed too far.</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29</a:t>
            </a:fld>
            <a:endParaRPr lang="en-US"/>
          </a:p>
        </p:txBody>
      </p:sp>
    </p:spTree>
    <p:extLst>
      <p:ext uri="{BB962C8B-B14F-4D97-AF65-F5344CB8AC3E}">
        <p14:creationId xmlns:p14="http://schemas.microsoft.com/office/powerpoint/2010/main" val="82945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Here</a:t>
            </a:r>
            <a:r>
              <a:rPr lang="en-US" baseline="0" dirty="0" smtClean="0"/>
              <a:t> you can see on the left the real object (a finely tessellated sphere) and on the right what will actually get printed. It is obvious that the object we print is different from the initial one. In particular note the stair-stepping effect along the silhouette.</a:t>
            </a:r>
          </a:p>
          <a:p>
            <a:endParaRPr lang="en-US" baseline="0" dirty="0" smtClean="0"/>
          </a:p>
          <a:p>
            <a:r>
              <a:rPr lang="en-US" baseline="0" dirty="0" smtClean="0"/>
              <a:t>Using thinner slices will reduce this effect, but will require significantly more time. In fact, for the same object you can expect 0,1mm slices to take three times the time it takes to print with 0,3mm slices.</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3</a:t>
            </a:fld>
            <a:endParaRPr lang="en-US"/>
          </a:p>
        </p:txBody>
      </p:sp>
    </p:spTree>
    <p:extLst>
      <p:ext uri="{BB962C8B-B14F-4D97-AF65-F5344CB8AC3E}">
        <p14:creationId xmlns:p14="http://schemas.microsoft.com/office/powerpoint/2010/main" val="2768059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Here is how a smaller plastic track can be used to fill-in the gap.</a:t>
            </a:r>
            <a:r>
              <a:rPr lang="en-US" baseline="0" dirty="0" smtClean="0"/>
              <a:t> Again this is just a straight segment, pushing less plastic than usual.</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30</a:t>
            </a:fld>
            <a:endParaRPr lang="en-US"/>
          </a:p>
        </p:txBody>
      </p:sp>
    </p:spTree>
    <p:extLst>
      <p:ext uri="{BB962C8B-B14F-4D97-AF65-F5344CB8AC3E}">
        <p14:creationId xmlns:p14="http://schemas.microsoft.com/office/powerpoint/2010/main" val="4201009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As a side note,</a:t>
            </a:r>
            <a:r>
              <a:rPr lang="en-US" baseline="0" dirty="0" smtClean="0"/>
              <a:t> keep in mind that using angled segments can actually print faster since the acceleration of both axes is combined.</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31</a:t>
            </a:fld>
            <a:endParaRPr lang="en-US"/>
          </a:p>
        </p:txBody>
      </p:sp>
    </p:spTree>
    <p:extLst>
      <p:ext uri="{BB962C8B-B14F-4D97-AF65-F5344CB8AC3E}">
        <p14:creationId xmlns:p14="http://schemas.microsoft.com/office/powerpoint/2010/main" val="4045842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Now let us discuss sparse infillings.</a:t>
            </a:r>
          </a:p>
          <a:p>
            <a:r>
              <a:rPr lang="en-US" dirty="0" smtClean="0"/>
              <a:t>A simple idea is to skip one segment every N.</a:t>
            </a:r>
            <a:r>
              <a:rPr lang="fr-FR" baseline="0" dirty="0" smtClean="0"/>
              <a:t> </a:t>
            </a:r>
            <a:r>
              <a:rPr lang="fr-FR" baseline="0" dirty="0" err="1" smtClean="0"/>
              <a:t>Here</a:t>
            </a:r>
            <a:r>
              <a:rPr lang="fr-FR" baseline="0" dirty="0" smtClean="0"/>
              <a:t>, a 50% </a:t>
            </a:r>
            <a:r>
              <a:rPr lang="fr-FR" baseline="0" dirty="0" err="1" smtClean="0"/>
              <a:t>infill</a:t>
            </a:r>
            <a:r>
              <a:rPr lang="fr-FR" baseline="0" dirty="0" smtClean="0"/>
              <a:t>, </a:t>
            </a:r>
            <a:r>
              <a:rPr lang="fr-FR" baseline="0" dirty="0" err="1" smtClean="0"/>
              <a:t>keeping</a:t>
            </a:r>
            <a:r>
              <a:rPr lang="fr-FR" baseline="0" dirty="0" smtClean="0"/>
              <a:t> </a:t>
            </a:r>
            <a:r>
              <a:rPr lang="fr-FR" baseline="0" dirty="0" err="1" smtClean="0"/>
              <a:t>only</a:t>
            </a:r>
            <a:r>
              <a:rPr lang="fr-FR" baseline="0" dirty="0" smtClean="0"/>
              <a:t> </a:t>
            </a:r>
            <a:r>
              <a:rPr lang="fr-FR" baseline="0" dirty="0" err="1" smtClean="0"/>
              <a:t>half</a:t>
            </a:r>
            <a:r>
              <a:rPr lang="fr-FR" baseline="0" dirty="0" smtClean="0"/>
              <a:t> the </a:t>
            </a:r>
            <a:r>
              <a:rPr lang="fr-FR" baseline="0" dirty="0" err="1" smtClean="0"/>
              <a:t>infill</a:t>
            </a:r>
            <a:r>
              <a:rPr lang="fr-FR" baseline="0" dirty="0" smtClean="0"/>
              <a:t> segments.</a:t>
            </a:r>
          </a:p>
          <a:p>
            <a:r>
              <a:rPr lang="en-US" baseline="0" dirty="0" smtClean="0"/>
              <a:t>The direction is typically alternated between X/Y every other layer to make the part slightly stronger.</a:t>
            </a:r>
          </a:p>
          <a:p>
            <a:endParaRPr lang="en-US" dirty="0" smtClean="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32</a:t>
            </a:fld>
            <a:endParaRPr lang="en-US"/>
          </a:p>
        </p:txBody>
      </p:sp>
    </p:spTree>
    <p:extLst>
      <p:ext uri="{BB962C8B-B14F-4D97-AF65-F5344CB8AC3E}">
        <p14:creationId xmlns:p14="http://schemas.microsoft.com/office/powerpoint/2010/main" val="2840701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Still, this type</a:t>
            </a:r>
            <a:r>
              <a:rPr lang="en-US" baseline="0" dirty="0" smtClean="0"/>
              <a:t> of infill will not produce strong prints, and the prints might be easily squished.</a:t>
            </a:r>
          </a:p>
          <a:p>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33</a:t>
            </a:fld>
            <a:endParaRPr lang="en-US"/>
          </a:p>
        </p:txBody>
      </p:sp>
    </p:spTree>
    <p:extLst>
      <p:ext uri="{BB962C8B-B14F-4D97-AF65-F5344CB8AC3E}">
        <p14:creationId xmlns:p14="http://schemas.microsoft.com/office/powerpoint/2010/main" val="1477065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Here is</a:t>
            </a:r>
            <a:r>
              <a:rPr lang="en-US" baseline="0" dirty="0" smtClean="0"/>
              <a:t> a much better infill pattern.</a:t>
            </a:r>
          </a:p>
          <a:p>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34</a:t>
            </a:fld>
            <a:endParaRPr lang="en-US"/>
          </a:p>
        </p:txBody>
      </p:sp>
    </p:spTree>
    <p:extLst>
      <p:ext uri="{BB962C8B-B14F-4D97-AF65-F5344CB8AC3E}">
        <p14:creationId xmlns:p14="http://schemas.microsoft.com/office/powerpoint/2010/main" val="981669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It would print faster if done this way,</a:t>
            </a:r>
            <a:endParaRPr lang="en-US" baseline="0" dirty="0" smtClean="0"/>
          </a:p>
          <a:p>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35</a:t>
            </a:fld>
            <a:endParaRPr lang="en-US"/>
          </a:p>
        </p:txBody>
      </p:sp>
    </p:spTree>
    <p:extLst>
      <p:ext uri="{BB962C8B-B14F-4D97-AF65-F5344CB8AC3E}">
        <p14:creationId xmlns:p14="http://schemas.microsoft.com/office/powerpoint/2010/main" val="2889901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baseline="0" dirty="0" smtClean="0"/>
              <a:t>There is a much larger variety of possible infill patterns, and a lot of slicer include exotic infillings.</a:t>
            </a:r>
            <a:r>
              <a:rPr lang="fr-FR" baseline="0" dirty="0" smtClean="0"/>
              <a:t> </a:t>
            </a:r>
            <a:r>
              <a:rPr lang="fr-FR" baseline="0" dirty="0" err="1" smtClean="0"/>
              <a:t>Here</a:t>
            </a:r>
            <a:r>
              <a:rPr lang="fr-FR" baseline="0" dirty="0" smtClean="0"/>
              <a:t> are </a:t>
            </a:r>
            <a:r>
              <a:rPr lang="fr-FR" baseline="0" dirty="0" err="1" smtClean="0"/>
              <a:t>some</a:t>
            </a:r>
            <a:r>
              <a:rPr lang="fr-FR" baseline="0" dirty="0" smtClean="0"/>
              <a:t> </a:t>
            </a:r>
            <a:r>
              <a:rPr lang="fr-FR" baseline="0" dirty="0" err="1" smtClean="0"/>
              <a:t>examples</a:t>
            </a:r>
            <a:r>
              <a:rPr lang="fr-FR" baseline="0" dirty="0" smtClean="0"/>
              <a:t> </a:t>
            </a:r>
            <a:r>
              <a:rPr lang="fr-FR" baseline="0" dirty="0" err="1" smtClean="0"/>
              <a:t>from</a:t>
            </a:r>
            <a:r>
              <a:rPr lang="fr-FR" baseline="0" dirty="0" smtClean="0"/>
              <a:t> </a:t>
            </a:r>
            <a:r>
              <a:rPr lang="fr-FR" baseline="0" dirty="0" err="1" smtClean="0"/>
              <a:t>Makerbot</a:t>
            </a:r>
            <a:r>
              <a:rPr lang="fr-FR" baseline="0" dirty="0" smtClean="0"/>
              <a:t>.</a:t>
            </a:r>
          </a:p>
          <a:p>
            <a:endParaRPr lang="fr-FR" baseline="0" dirty="0" smtClean="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36</a:t>
            </a:fld>
            <a:endParaRPr lang="en-US"/>
          </a:p>
        </p:txBody>
      </p:sp>
    </p:spTree>
    <p:extLst>
      <p:ext uri="{BB962C8B-B14F-4D97-AF65-F5344CB8AC3E}">
        <p14:creationId xmlns:p14="http://schemas.microsoft.com/office/powerpoint/2010/main" val="942703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solidFill>
                  <a:schemeClr val="accent1"/>
                </a:solidFill>
              </a:rPr>
              <a:t>Of course a key</a:t>
            </a:r>
            <a:r>
              <a:rPr lang="en-US" baseline="0" dirty="0" smtClean="0">
                <a:solidFill>
                  <a:schemeClr val="accent1"/>
                </a:solidFill>
              </a:rPr>
              <a:t> question is what is the best infill? This is a tradeoff between print time, plastic use and part strength.</a:t>
            </a:r>
            <a:endParaRPr lang="en-US" dirty="0" smtClean="0">
              <a:solidFill>
                <a:schemeClr val="accent1"/>
              </a:solidFill>
            </a:endParaRPr>
          </a:p>
          <a:p>
            <a:endParaRPr lang="en-US" dirty="0" smtClean="0">
              <a:solidFill>
                <a:schemeClr val="accent1"/>
              </a:solidFill>
            </a:endParaRPr>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37</a:t>
            </a:fld>
            <a:endParaRPr lang="en-US"/>
          </a:p>
        </p:txBody>
      </p:sp>
    </p:spTree>
    <p:extLst>
      <p:ext uri="{BB962C8B-B14F-4D97-AF65-F5344CB8AC3E}">
        <p14:creationId xmlns:p14="http://schemas.microsoft.com/office/powerpoint/2010/main" val="918531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the latest infills</a:t>
            </a:r>
            <a:r>
              <a:rPr lang="en-US" baseline="0" dirty="0" smtClean="0"/>
              <a:t> we use in </a:t>
            </a:r>
            <a:r>
              <a:rPr lang="en-US" baseline="0" dirty="0" err="1" smtClean="0"/>
              <a:t>IceSL</a:t>
            </a:r>
            <a:r>
              <a:rPr lang="en-US" baseline="0" dirty="0" smtClean="0"/>
              <a:t>. They produce 3D cells for maximum strength, while being fast </a:t>
            </a:r>
            <a:r>
              <a:rPr lang="en-US" baseline="0" smtClean="0"/>
              <a:t>to print.</a:t>
            </a:r>
            <a:endParaRPr lang="fr-FR" dirty="0"/>
          </a:p>
        </p:txBody>
      </p:sp>
      <p:sp>
        <p:nvSpPr>
          <p:cNvPr id="4" name="Slide Number Placeholder 3"/>
          <p:cNvSpPr>
            <a:spLocks noGrp="1"/>
          </p:cNvSpPr>
          <p:nvPr>
            <p:ph type="sldNum" sz="quarter" idx="10"/>
          </p:nvPr>
        </p:nvSpPr>
        <p:spPr/>
        <p:txBody>
          <a:bodyPr/>
          <a:lstStyle/>
          <a:p>
            <a:fld id="{857487EA-1F9E-4104-A770-5BFF9CB2C961}" type="slidenum">
              <a:rPr lang="en-US" smtClean="0"/>
              <a:t>38</a:t>
            </a:fld>
            <a:endParaRPr lang="en-US"/>
          </a:p>
        </p:txBody>
      </p:sp>
    </p:spTree>
    <p:extLst>
      <p:ext uri="{BB962C8B-B14F-4D97-AF65-F5344CB8AC3E}">
        <p14:creationId xmlns:p14="http://schemas.microsoft.com/office/powerpoint/2010/main" val="193129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The</a:t>
            </a:r>
            <a:r>
              <a:rPr lang="en-US" baseline="0" dirty="0" smtClean="0"/>
              <a:t> simplest way to divide a 3D model into slices is to do a uniform slicing, that is all slices have the same thickness and the object is regularly subdivided.</a:t>
            </a:r>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4</a:t>
            </a:fld>
            <a:endParaRPr lang="en-US"/>
          </a:p>
        </p:txBody>
      </p:sp>
    </p:spTree>
    <p:extLst>
      <p:ext uri="{BB962C8B-B14F-4D97-AF65-F5344CB8AC3E}">
        <p14:creationId xmlns:p14="http://schemas.microsoft.com/office/powerpoint/2010/main" val="304169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The right image shows what a single slice looks like. It corresponds to the intersection between</a:t>
            </a:r>
            <a:r>
              <a:rPr lang="en-US" baseline="0" dirty="0" smtClean="0"/>
              <a:t> the object and a plane. Here we show in white the inside and in black the outside. Most slicers will represent this as a polygon, and others will represent the slice as an image.</a:t>
            </a:r>
          </a:p>
          <a:p>
            <a:endParaRPr lang="en-US" baseline="0" dirty="0" smtClean="0"/>
          </a:p>
          <a:p>
            <a:r>
              <a:rPr lang="en-US" baseline="0" dirty="0" smtClean="0"/>
              <a:t>On the left side you can see the object and were the slice is located. You can also see the toolpaths, that is the paths along which plastic is deposited. We will detail toolpaths in the next part of the course.</a:t>
            </a:r>
          </a:p>
          <a:p>
            <a:endParaRPr lang="fr-FR" dirty="0" smtClean="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5</a:t>
            </a:fld>
            <a:endParaRPr lang="en-US"/>
          </a:p>
        </p:txBody>
      </p:sp>
    </p:spTree>
    <p:extLst>
      <p:ext uri="{BB962C8B-B14F-4D97-AF65-F5344CB8AC3E}">
        <p14:creationId xmlns:p14="http://schemas.microsoft.com/office/powerpoint/2010/main" val="261899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We</a:t>
            </a:r>
            <a:r>
              <a:rPr lang="en-US" baseline="0" dirty="0" smtClean="0"/>
              <a:t> have just seen that a slice is the intersection of a plane and the object. When printing, this plane will turn into a slab of plastic.</a:t>
            </a:r>
          </a:p>
          <a:p>
            <a:endParaRPr lang="en-US" baseline="0" dirty="0" smtClean="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6</a:t>
            </a:fld>
            <a:endParaRPr lang="en-US"/>
          </a:p>
        </p:txBody>
      </p:sp>
    </p:spTree>
    <p:extLst>
      <p:ext uri="{BB962C8B-B14F-4D97-AF65-F5344CB8AC3E}">
        <p14:creationId xmlns:p14="http://schemas.microsoft.com/office/powerpoint/2010/main" val="298793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Here is</a:t>
            </a:r>
            <a:r>
              <a:rPr lang="en-US" baseline="0" dirty="0" smtClean="0"/>
              <a:t> what is printed. You can see that an error exists where we either push to much plastic (above) or not enough (below).</a:t>
            </a:r>
          </a:p>
          <a:p>
            <a:endParaRPr lang="en-US" baseline="0" dirty="0" smtClean="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7</a:t>
            </a:fld>
            <a:endParaRPr lang="en-US"/>
          </a:p>
        </p:txBody>
      </p:sp>
    </p:spTree>
    <p:extLst>
      <p:ext uri="{BB962C8B-B14F-4D97-AF65-F5344CB8AC3E}">
        <p14:creationId xmlns:p14="http://schemas.microsoft.com/office/powerpoint/2010/main" val="155335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The error depends</a:t>
            </a:r>
            <a:r>
              <a:rPr lang="en-US" baseline="0" dirty="0" smtClean="0"/>
              <a:t> on several </a:t>
            </a:r>
            <a:r>
              <a:rPr lang="en-US" baseline="0" dirty="0" smtClean="0"/>
              <a:t>variables. An important one is the orientation of the object! For a simple rectangle, the vertical orientation of course gives a perfect results, while any other will result in errors. Of course, on most complex objects this will be a tradeoff.</a:t>
            </a:r>
          </a:p>
          <a:p>
            <a:r>
              <a:rPr lang="en-US" dirty="0" smtClean="0"/>
              <a:t>Please see the references on the website for papers</a:t>
            </a:r>
            <a:r>
              <a:rPr lang="en-US" baseline="0" dirty="0" smtClean="0"/>
              <a:t> optimizing the orientation automatically.</a:t>
            </a:r>
            <a:endParaRPr lang="en-US" dirty="0" smtClean="0"/>
          </a:p>
          <a:p>
            <a:endParaRPr lang="en-US" dirty="0" smtClean="0"/>
          </a:p>
          <a:p>
            <a:r>
              <a:rPr lang="en-US" dirty="0" smtClean="0"/>
              <a:t>Another important variable</a:t>
            </a:r>
            <a:r>
              <a:rPr lang="en-US" baseline="0" dirty="0" smtClean="0"/>
              <a:t> is</a:t>
            </a:r>
            <a:r>
              <a:rPr lang="en-US" dirty="0" smtClean="0"/>
              <a:t> slice </a:t>
            </a:r>
            <a:r>
              <a:rPr lang="en-US" dirty="0" smtClean="0"/>
              <a:t>thickness</a:t>
            </a:r>
            <a:r>
              <a:rPr lang="en-US" baseline="0" dirty="0" smtClean="0"/>
              <a:t>. As </a:t>
            </a:r>
            <a:r>
              <a:rPr lang="en-US" baseline="0" dirty="0" smtClean="0"/>
              <a:t>we have already seen, making slices thinner improves the result – it reduces the error – however this requires significantly more print time</a:t>
            </a:r>
            <a:r>
              <a:rPr lang="en-US" baseline="0" dirty="0" smtClean="0"/>
              <a:t>.</a:t>
            </a:r>
          </a:p>
          <a:p>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8</a:t>
            </a:fld>
            <a:endParaRPr lang="en-US"/>
          </a:p>
        </p:txBody>
      </p:sp>
    </p:spTree>
    <p:extLst>
      <p:ext uri="{BB962C8B-B14F-4D97-AF65-F5344CB8AC3E}">
        <p14:creationId xmlns:p14="http://schemas.microsoft.com/office/powerpoint/2010/main" val="223213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smtClean="0"/>
              <a:t>Therefore</a:t>
            </a:r>
            <a:r>
              <a:rPr lang="en-US" baseline="0" dirty="0" smtClean="0"/>
              <a:t> a different approach has been investigated. The idea is that some parts of the object might produce less errors than others.</a:t>
            </a:r>
          </a:p>
          <a:p>
            <a:r>
              <a:rPr lang="en-US" baseline="0" dirty="0" smtClean="0"/>
              <a:t>In ‘easy’ regions thick slices can be used, whereas smaller slices will be used in more difficult regions.</a:t>
            </a:r>
            <a:endParaRPr lang="fr-FR" dirty="0"/>
          </a:p>
        </p:txBody>
      </p:sp>
      <p:sp>
        <p:nvSpPr>
          <p:cNvPr id="4" name="Espace réservé du numéro de diapositive 3"/>
          <p:cNvSpPr>
            <a:spLocks noGrp="1"/>
          </p:cNvSpPr>
          <p:nvPr>
            <p:ph type="sldNum" sz="quarter" idx="10"/>
          </p:nvPr>
        </p:nvSpPr>
        <p:spPr/>
        <p:txBody>
          <a:bodyPr/>
          <a:lstStyle/>
          <a:p>
            <a:fld id="{857487EA-1F9E-4104-A770-5BFF9CB2C961}" type="slidenum">
              <a:rPr lang="en-US" smtClean="0"/>
              <a:t>9</a:t>
            </a:fld>
            <a:endParaRPr lang="en-US"/>
          </a:p>
        </p:txBody>
      </p:sp>
    </p:spTree>
    <p:extLst>
      <p:ext uri="{BB962C8B-B14F-4D97-AF65-F5344CB8AC3E}">
        <p14:creationId xmlns:p14="http://schemas.microsoft.com/office/powerpoint/2010/main" val="2599086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Espace réservé de la date 9"/>
          <p:cNvSpPr>
            <a:spLocks noGrp="1"/>
          </p:cNvSpPr>
          <p:nvPr>
            <p:ph type="dt" sz="half" idx="13"/>
          </p:nvPr>
        </p:nvSpPr>
        <p:spPr/>
        <p:txBody>
          <a:bodyPr/>
          <a:lstStyle/>
          <a:p>
            <a:r>
              <a:rPr lang="en-US" smtClean="0"/>
              <a:t>CC BY-NC-ND – sylvain.lefebvre@inria.fr</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615451" y="469782"/>
            <a:ext cx="10960608" cy="4064588"/>
          </a:xfrm>
          <a:ln>
            <a:solidFill>
              <a:schemeClr val="tx1"/>
            </a:solidFill>
          </a:ln>
        </p:spPr>
        <p:txBody>
          <a:bodyPr rtlCol="0">
            <a:noAutofit/>
          </a:bodyPr>
          <a:lstStyle>
            <a:lvl1pPr>
              <a:defRPr baseline="0"/>
            </a:lvl1pPr>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a:off x="912913" y="4760613"/>
            <a:ext cx="10363200" cy="729544"/>
          </a:xfrm>
        </p:spPr>
        <p:txBody>
          <a:bodyPr anchor="b"/>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12913" y="5489230"/>
            <a:ext cx="10363200" cy="522287"/>
          </a:xfrm>
        </p:spPr>
        <p:txBody>
          <a:bodyPr/>
          <a:lstStyle>
            <a:lvl1pPr marL="0" indent="0">
              <a:lnSpc>
                <a:spcPct val="80000"/>
              </a:lnSpc>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8980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Espace réservé de la date 6"/>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CC BY-NC-ND – sylvain.lefebvre@inria.fr</a:t>
            </a:r>
            <a:endParaRPr 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creativecommons.org/licenses/by/3.0/" TargetMode="External"/><Relationship Id="rId4" Type="http://schemas.openxmlformats.org/officeDocument/2006/relationships/hyperlink" Target="http://www.thingiverse.com/MakerBot/abou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creativecommons.org/licenses/by/3.0/" TargetMode="External"/><Relationship Id="rId4" Type="http://schemas.openxmlformats.org/officeDocument/2006/relationships/hyperlink" Target="http://www.thingiverse.com/MakerBot/abou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creativecommons.org/licenses/by/3.0/" TargetMode="External"/><Relationship Id="rId5" Type="http://schemas.openxmlformats.org/officeDocument/2006/relationships/hyperlink" Target="http://www.thingiverse.com/MakerBot/about"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creativecommons.org/licenses/by/3.0/" TargetMode="External"/><Relationship Id="rId5" Type="http://schemas.openxmlformats.org/officeDocument/2006/relationships/hyperlink" Target="http://www.thingiverse.com/MakerBot/about"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Placeholder 4" descr="HeroPrint.jpg"/>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2920" b="12920"/>
          <a:stretch>
            <a:fillRect/>
          </a:stretch>
        </p:blipFill>
        <p:spPr>
          <a:xfrm>
            <a:off x="1985964" y="469900"/>
            <a:ext cx="8220075" cy="4064000"/>
          </a:xfrm>
          <a:ln>
            <a:miter lim="800000"/>
            <a:headEnd/>
            <a:tailEnd/>
          </a:ln>
        </p:spPr>
      </p:pic>
      <p:sp>
        <p:nvSpPr>
          <p:cNvPr id="3" name="Title 2"/>
          <p:cNvSpPr>
            <a:spLocks noGrp="1"/>
          </p:cNvSpPr>
          <p:nvPr>
            <p:ph type="title"/>
          </p:nvPr>
        </p:nvSpPr>
        <p:spPr>
          <a:xfrm>
            <a:off x="2208213" y="4760913"/>
            <a:ext cx="7772400" cy="728662"/>
          </a:xfrm>
        </p:spPr>
        <p:txBody>
          <a:bodyPr/>
          <a:lstStyle/>
          <a:p>
            <a:pPr>
              <a:defRPr/>
            </a:pPr>
            <a:r>
              <a:rPr lang="en-US" dirty="0" err="1"/>
              <a:t>Toolpaths</a:t>
            </a:r>
            <a:endParaRPr lang="en-US" dirty="0"/>
          </a:p>
        </p:txBody>
      </p:sp>
      <p:sp>
        <p:nvSpPr>
          <p:cNvPr id="4" name="Text Placeholder 3"/>
          <p:cNvSpPr>
            <a:spLocks noGrp="1"/>
          </p:cNvSpPr>
          <p:nvPr>
            <p:ph type="body" idx="1"/>
          </p:nvPr>
        </p:nvSpPr>
        <p:spPr>
          <a:xfrm>
            <a:off x="2208213" y="5489575"/>
            <a:ext cx="7772400" cy="522288"/>
          </a:xfrm>
        </p:spPr>
        <p:txBody>
          <a:bodyPr/>
          <a:lstStyle/>
          <a:p>
            <a:pPr>
              <a:defRPr/>
            </a:pPr>
            <a:r>
              <a:rPr lang="en-US" dirty="0" smtClean="0"/>
              <a:t>3D Printing </a:t>
            </a:r>
            <a:r>
              <a:rPr lang="en-US" dirty="0"/>
              <a:t>with Plastic Filament</a:t>
            </a:r>
          </a:p>
        </p:txBody>
      </p:sp>
    </p:spTree>
    <p:extLst>
      <p:ext uri="{BB962C8B-B14F-4D97-AF65-F5344CB8AC3E}">
        <p14:creationId xmlns:p14="http://schemas.microsoft.com/office/powerpoint/2010/main" val="868217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slicing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524000"/>
            <a:ext cx="7112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4"/>
          <p:cNvSpPr txBox="1"/>
          <p:nvPr/>
        </p:nvSpPr>
        <p:spPr>
          <a:xfrm>
            <a:off x="6894624" y="1219201"/>
            <a:ext cx="3773376" cy="307777"/>
          </a:xfrm>
          <a:prstGeom prst="rect">
            <a:avLst/>
          </a:prstGeom>
          <a:noFill/>
        </p:spPr>
        <p:txBody>
          <a:bodyPr wrap="none" rtlCol="0">
            <a:spAutoFit/>
          </a:bodyPr>
          <a:lstStyle/>
          <a:p>
            <a:r>
              <a:rPr lang="fr-FR" sz="1400" dirty="0"/>
              <a:t>[</a:t>
            </a:r>
            <a:r>
              <a:rPr lang="fr-FR" sz="1400" dirty="0" err="1"/>
              <a:t>Cute</a:t>
            </a:r>
            <a:r>
              <a:rPr lang="fr-FR" sz="1400" dirty="0"/>
              <a:t> </a:t>
            </a:r>
            <a:r>
              <a:rPr lang="fr-FR" sz="1400" dirty="0" err="1"/>
              <a:t>Octopus</a:t>
            </a:r>
            <a:r>
              <a:rPr lang="fr-FR" sz="1400" dirty="0"/>
              <a:t> </a:t>
            </a:r>
            <a:r>
              <a:rPr lang="fr-FR" sz="1400" dirty="0" err="1"/>
              <a:t>Says</a:t>
            </a:r>
            <a:r>
              <a:rPr lang="fr-FR" sz="1400" dirty="0"/>
              <a:t> Hello (</a:t>
            </a:r>
            <a:r>
              <a:rPr lang="fr-FR" sz="1400" dirty="0">
                <a:hlinkClick r:id="rId4"/>
              </a:rPr>
              <a:t>MakerBot</a:t>
            </a:r>
            <a:r>
              <a:rPr lang="fr-FR" sz="1400" dirty="0"/>
              <a:t>) / </a:t>
            </a:r>
            <a:r>
              <a:rPr lang="fr-FR" sz="1400" dirty="0">
                <a:hlinkClick r:id="rId5"/>
              </a:rPr>
              <a:t>CC BY 3.0</a:t>
            </a:r>
            <a:r>
              <a:rPr lang="fr-FR" sz="1400" dirty="0"/>
              <a:t>]</a:t>
            </a:r>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761007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slicing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1524000"/>
            <a:ext cx="7112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500" r="61696"/>
          <a:stretch/>
        </p:blipFill>
        <p:spPr bwMode="auto">
          <a:xfrm>
            <a:off x="1524000" y="2482628"/>
            <a:ext cx="5257800" cy="4375372"/>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5" name="ZoneTexte 4"/>
          <p:cNvSpPr txBox="1"/>
          <p:nvPr/>
        </p:nvSpPr>
        <p:spPr>
          <a:xfrm>
            <a:off x="6894624" y="1219201"/>
            <a:ext cx="3773376" cy="307777"/>
          </a:xfrm>
          <a:prstGeom prst="rect">
            <a:avLst/>
          </a:prstGeom>
          <a:noFill/>
        </p:spPr>
        <p:txBody>
          <a:bodyPr wrap="none" rtlCol="0">
            <a:spAutoFit/>
          </a:bodyPr>
          <a:lstStyle/>
          <a:p>
            <a:r>
              <a:rPr lang="fr-FR" sz="1400" dirty="0"/>
              <a:t>[</a:t>
            </a:r>
            <a:r>
              <a:rPr lang="fr-FR" sz="1400" dirty="0" err="1"/>
              <a:t>Cute</a:t>
            </a:r>
            <a:r>
              <a:rPr lang="fr-FR" sz="1400" dirty="0"/>
              <a:t> </a:t>
            </a:r>
            <a:r>
              <a:rPr lang="fr-FR" sz="1400" dirty="0" err="1"/>
              <a:t>Octopus</a:t>
            </a:r>
            <a:r>
              <a:rPr lang="fr-FR" sz="1400" dirty="0"/>
              <a:t> </a:t>
            </a:r>
            <a:r>
              <a:rPr lang="fr-FR" sz="1400" dirty="0" err="1"/>
              <a:t>Says</a:t>
            </a:r>
            <a:r>
              <a:rPr lang="fr-FR" sz="1400" dirty="0"/>
              <a:t> Hello (</a:t>
            </a:r>
            <a:r>
              <a:rPr lang="fr-FR" sz="1400" dirty="0">
                <a:hlinkClick r:id="rId4"/>
              </a:rPr>
              <a:t>MakerBot</a:t>
            </a:r>
            <a:r>
              <a:rPr lang="fr-FR" sz="1400" dirty="0"/>
              <a:t>) / </a:t>
            </a:r>
            <a:r>
              <a:rPr lang="fr-FR" sz="1400" dirty="0">
                <a:hlinkClick r:id="rId5"/>
              </a:rPr>
              <a:t>CC BY 3.0</a:t>
            </a:r>
            <a:r>
              <a:rPr lang="fr-FR" sz="1400" dirty="0"/>
              <a:t>]</a:t>
            </a:r>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206873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slicing</a:t>
            </a:r>
          </a:p>
        </p:txBody>
      </p:sp>
      <p:sp>
        <p:nvSpPr>
          <p:cNvPr id="3" name="Content Placeholder 2"/>
          <p:cNvSpPr>
            <a:spLocks noGrp="1"/>
          </p:cNvSpPr>
          <p:nvPr>
            <p:ph idx="1"/>
          </p:nvPr>
        </p:nvSpPr>
        <p:spPr/>
        <p:txBody>
          <a:bodyPr/>
          <a:lstStyle/>
          <a:p>
            <a:r>
              <a:rPr lang="en-US" dirty="0" smtClean="0"/>
              <a:t>Faster for same precision</a:t>
            </a:r>
          </a:p>
          <a:p>
            <a:r>
              <a:rPr lang="en-US" dirty="0" smtClean="0"/>
              <a:t>Do not waste time in ‘simple’ regions</a:t>
            </a:r>
          </a:p>
          <a:p>
            <a:endParaRPr lang="en-US" dirty="0"/>
          </a:p>
          <a:p>
            <a:r>
              <a:rPr lang="en-US" dirty="0" smtClean="0"/>
              <a:t>Not so easy to determine best strategy</a:t>
            </a:r>
          </a:p>
          <a:p>
            <a:pPr lvl="1"/>
            <a:r>
              <a:rPr lang="en-US" dirty="0" smtClean="0"/>
              <a:t>See survey by </a:t>
            </a:r>
            <a:r>
              <a:rPr lang="en-US" dirty="0" smtClean="0">
                <a:solidFill>
                  <a:srgbClr val="0070C0"/>
                </a:solidFill>
              </a:rPr>
              <a:t>[P.M. Pandey et. al. 2003]</a:t>
            </a:r>
          </a:p>
          <a:p>
            <a:pPr lvl="1"/>
            <a:r>
              <a:rPr lang="en-US" dirty="0" smtClean="0"/>
              <a:t>Recent work: </a:t>
            </a:r>
            <a:r>
              <a:rPr lang="en-US" dirty="0">
                <a:solidFill>
                  <a:srgbClr val="0070C0"/>
                </a:solidFill>
              </a:rPr>
              <a:t>[</a:t>
            </a:r>
            <a:r>
              <a:rPr lang="fr-FR" dirty="0">
                <a:solidFill>
                  <a:srgbClr val="0070C0"/>
                </a:solidFill>
              </a:rPr>
              <a:t>Wang et. al. 2015</a:t>
            </a:r>
            <a:r>
              <a:rPr lang="en-US" dirty="0" smtClean="0">
                <a:solidFill>
                  <a:srgbClr val="0070C0"/>
                </a:solidFill>
              </a:rPr>
              <a:t>] </a:t>
            </a:r>
            <a:r>
              <a:rPr lang="en-US" dirty="0"/>
              <a:t>“Saliency preserving slicing”</a:t>
            </a:r>
          </a:p>
          <a:p>
            <a:pPr lvl="1"/>
            <a:endParaRPr lang="en-US" dirty="0"/>
          </a:p>
        </p:txBody>
      </p:sp>
      <p:sp>
        <p:nvSpPr>
          <p:cNvPr id="5" name="Espace réservé de la date 4"/>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1785003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Locally adaptive slicing</a:t>
            </a:r>
            <a:endParaRPr lang="en-US" dirty="0"/>
          </a:p>
        </p:txBody>
      </p:sp>
      <p:sp>
        <p:nvSpPr>
          <p:cNvPr id="5" name="Oval 4"/>
          <p:cNvSpPr/>
          <p:nvPr/>
        </p:nvSpPr>
        <p:spPr>
          <a:xfrm>
            <a:off x="4321098" y="1828800"/>
            <a:ext cx="3886200" cy="3886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6" name="Straight Connector 5"/>
          <p:cNvCxnSpPr/>
          <p:nvPr/>
        </p:nvCxnSpPr>
        <p:spPr>
          <a:xfrm>
            <a:off x="3406698" y="26670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06698" y="19812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6698" y="40386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06698" y="33528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06698" y="54102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06698" y="4724400"/>
            <a:ext cx="624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68898" y="1981200"/>
            <a:ext cx="10668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p:cNvSpPr/>
          <p:nvPr/>
        </p:nvSpPr>
        <p:spPr>
          <a:xfrm>
            <a:off x="5006898" y="2671646"/>
            <a:ext cx="24384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p:cNvSpPr/>
          <p:nvPr/>
        </p:nvSpPr>
        <p:spPr>
          <a:xfrm>
            <a:off x="4663999" y="3352800"/>
            <a:ext cx="3162299"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ectangle 15"/>
          <p:cNvSpPr/>
          <p:nvPr/>
        </p:nvSpPr>
        <p:spPr>
          <a:xfrm>
            <a:off x="5006898" y="4038600"/>
            <a:ext cx="24384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p:cNvSpPr/>
          <p:nvPr/>
        </p:nvSpPr>
        <p:spPr>
          <a:xfrm>
            <a:off x="5730798" y="4720683"/>
            <a:ext cx="10668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9" name="Straight Connector 18"/>
          <p:cNvCxnSpPr/>
          <p:nvPr/>
        </p:nvCxnSpPr>
        <p:spPr>
          <a:xfrm>
            <a:off x="3429000" y="3001536"/>
            <a:ext cx="6248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29000" y="2315736"/>
            <a:ext cx="6248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4373136"/>
            <a:ext cx="6248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29000" y="3687336"/>
            <a:ext cx="6248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29000" y="5058936"/>
            <a:ext cx="6248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35498" y="1981200"/>
            <a:ext cx="533400" cy="3345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Rectangle 24"/>
          <p:cNvSpPr/>
          <p:nvPr/>
        </p:nvSpPr>
        <p:spPr>
          <a:xfrm>
            <a:off x="4854498" y="2315736"/>
            <a:ext cx="914400" cy="35591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6" name="Rectangle 25"/>
          <p:cNvSpPr/>
          <p:nvPr/>
        </p:nvSpPr>
        <p:spPr>
          <a:xfrm>
            <a:off x="4625898" y="2667000"/>
            <a:ext cx="381000" cy="3345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7" name="Rectangle 26"/>
          <p:cNvSpPr/>
          <p:nvPr/>
        </p:nvSpPr>
        <p:spPr>
          <a:xfrm>
            <a:off x="4397298" y="3001536"/>
            <a:ext cx="609600" cy="35591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8" name="Rectangle 27"/>
          <p:cNvSpPr/>
          <p:nvPr/>
        </p:nvSpPr>
        <p:spPr>
          <a:xfrm>
            <a:off x="4321098" y="3357446"/>
            <a:ext cx="345688" cy="3252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9" name="Rectangle 28"/>
          <p:cNvSpPr/>
          <p:nvPr/>
        </p:nvSpPr>
        <p:spPr>
          <a:xfrm>
            <a:off x="4321098" y="3687336"/>
            <a:ext cx="345688" cy="3512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Rectangle 29"/>
          <p:cNvSpPr/>
          <p:nvPr/>
        </p:nvSpPr>
        <p:spPr>
          <a:xfrm>
            <a:off x="4397298" y="4038600"/>
            <a:ext cx="609600" cy="35591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Rectangle 30"/>
          <p:cNvSpPr/>
          <p:nvPr/>
        </p:nvSpPr>
        <p:spPr>
          <a:xfrm>
            <a:off x="4549698" y="4381500"/>
            <a:ext cx="457200" cy="3429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2" name="Rectangle 31"/>
          <p:cNvSpPr/>
          <p:nvPr/>
        </p:nvSpPr>
        <p:spPr>
          <a:xfrm>
            <a:off x="4702098" y="4724400"/>
            <a:ext cx="1028700" cy="3345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Rectangle 32"/>
          <p:cNvSpPr/>
          <p:nvPr/>
        </p:nvSpPr>
        <p:spPr>
          <a:xfrm>
            <a:off x="5006898" y="5065441"/>
            <a:ext cx="723900" cy="3410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ZoneTexte 2"/>
          <p:cNvSpPr txBox="1"/>
          <p:nvPr/>
        </p:nvSpPr>
        <p:spPr>
          <a:xfrm>
            <a:off x="5087446" y="6013060"/>
            <a:ext cx="2429704" cy="707886"/>
          </a:xfrm>
          <a:prstGeom prst="rect">
            <a:avLst/>
          </a:prstGeom>
          <a:noFill/>
        </p:spPr>
        <p:txBody>
          <a:bodyPr wrap="none" rtlCol="0">
            <a:spAutoFit/>
          </a:bodyPr>
          <a:lstStyle/>
          <a:p>
            <a:r>
              <a:rPr lang="en-US" sz="2000" dirty="0"/>
              <a:t>Slic3r : micro-layering</a:t>
            </a:r>
          </a:p>
          <a:p>
            <a:r>
              <a:rPr lang="en-US" sz="2000" dirty="0" err="1"/>
              <a:t>IceSL</a:t>
            </a:r>
            <a:r>
              <a:rPr lang="en-US" sz="2000" dirty="0"/>
              <a:t>  : nested slices</a:t>
            </a:r>
            <a:endParaRPr lang="fr-FR" sz="2000" dirty="0"/>
          </a:p>
        </p:txBody>
      </p:sp>
      <p:sp>
        <p:nvSpPr>
          <p:cNvPr id="4" name="Espace réservé de la date 3"/>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2851452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Toolpaths</a:t>
            </a:r>
            <a:endParaRPr lang="en-US" dirty="0"/>
          </a:p>
        </p:txBody>
      </p:sp>
      <p:pic>
        <p:nvPicPr>
          <p:cNvPr id="8" name="Picture 2" descr="D:\NO_BACKUP\Dropbox\shared\course_sig15\shot000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77" t="17127" r="7207" b="16377"/>
          <a:stretch/>
        </p:blipFill>
        <p:spPr bwMode="auto">
          <a:xfrm>
            <a:off x="1833704" y="2015728"/>
            <a:ext cx="4277537" cy="3664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32" t="11159" r="7378" b="6615"/>
          <a:stretch/>
        </p:blipFill>
        <p:spPr bwMode="auto">
          <a:xfrm flipH="1">
            <a:off x="6477000" y="2011916"/>
            <a:ext cx="3733800" cy="366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833703" y="5770959"/>
            <a:ext cx="3773376" cy="307777"/>
          </a:xfrm>
          <a:prstGeom prst="rect">
            <a:avLst/>
          </a:prstGeom>
          <a:noFill/>
        </p:spPr>
        <p:txBody>
          <a:bodyPr wrap="none" rtlCol="0">
            <a:spAutoFit/>
          </a:bodyPr>
          <a:lstStyle/>
          <a:p>
            <a:r>
              <a:rPr lang="fr-FR" sz="1400" dirty="0"/>
              <a:t>[</a:t>
            </a:r>
            <a:r>
              <a:rPr lang="fr-FR" sz="1400" dirty="0" err="1"/>
              <a:t>Cute</a:t>
            </a:r>
            <a:r>
              <a:rPr lang="fr-FR" sz="1400" dirty="0"/>
              <a:t> </a:t>
            </a:r>
            <a:r>
              <a:rPr lang="fr-FR" sz="1400" dirty="0" err="1"/>
              <a:t>Octopus</a:t>
            </a:r>
            <a:r>
              <a:rPr lang="fr-FR" sz="1400" dirty="0"/>
              <a:t> </a:t>
            </a:r>
            <a:r>
              <a:rPr lang="fr-FR" sz="1400" dirty="0" err="1"/>
              <a:t>Says</a:t>
            </a:r>
            <a:r>
              <a:rPr lang="fr-FR" sz="1400" dirty="0"/>
              <a:t> Hello (</a:t>
            </a:r>
            <a:r>
              <a:rPr lang="fr-FR" sz="1400" dirty="0">
                <a:hlinkClick r:id="rId5"/>
              </a:rPr>
              <a:t>MakerBot</a:t>
            </a:r>
            <a:r>
              <a:rPr lang="fr-FR" sz="1400" dirty="0"/>
              <a:t>) / </a:t>
            </a:r>
            <a:r>
              <a:rPr lang="fr-FR" sz="1400" dirty="0">
                <a:hlinkClick r:id="rId6"/>
              </a:rPr>
              <a:t>CC BY 3.0</a:t>
            </a:r>
            <a:r>
              <a:rPr lang="fr-FR" sz="1400" dirty="0"/>
              <a:t>]</a:t>
            </a:r>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718637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CESL\ICESL\icesl-core\bin\shot0004.png"/>
          <p:cNvPicPr>
            <a:picLocks noChangeAspect="1" noChangeArrowheads="1"/>
          </p:cNvPicPr>
          <p:nvPr/>
        </p:nvPicPr>
        <p:blipFill rotWithShape="1">
          <a:blip r:embed="rId3">
            <a:extLst>
              <a:ext uri="{28A0092B-C50C-407E-A947-70E740481C1C}">
                <a14:useLocalDpi xmlns:a14="http://schemas.microsoft.com/office/drawing/2010/main" val="0"/>
              </a:ext>
            </a:extLst>
          </a:blip>
          <a:srcRect l="7242" t="1731" r="4146" b="8963"/>
          <a:stretch/>
        </p:blipFill>
        <p:spPr bwMode="auto">
          <a:xfrm>
            <a:off x="3022865" y="548463"/>
            <a:ext cx="6027420" cy="607465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4170280" y="838200"/>
            <a:ext cx="369971" cy="11366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 name="TextBox 1"/>
          <p:cNvSpPr txBox="1"/>
          <p:nvPr/>
        </p:nvSpPr>
        <p:spPr>
          <a:xfrm>
            <a:off x="2112855" y="2482334"/>
            <a:ext cx="1115690" cy="369332"/>
          </a:xfrm>
          <a:prstGeom prst="rect">
            <a:avLst/>
          </a:prstGeom>
          <a:noFill/>
        </p:spPr>
        <p:txBody>
          <a:bodyPr wrap="none" rtlCol="0">
            <a:spAutoFit/>
          </a:bodyPr>
          <a:lstStyle/>
          <a:p>
            <a:r>
              <a:rPr lang="en-US" dirty="0"/>
              <a:t>Perimeter</a:t>
            </a:r>
          </a:p>
        </p:txBody>
      </p:sp>
      <p:cxnSp>
        <p:nvCxnSpPr>
          <p:cNvPr id="5" name="Straight Arrow Connector 4"/>
          <p:cNvCxnSpPr/>
          <p:nvPr/>
        </p:nvCxnSpPr>
        <p:spPr>
          <a:xfrm>
            <a:off x="2718066" y="2851666"/>
            <a:ext cx="1339585" cy="27253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 name="TextBox 3"/>
          <p:cNvSpPr txBox="1"/>
          <p:nvPr/>
        </p:nvSpPr>
        <p:spPr>
          <a:xfrm>
            <a:off x="3808643" y="475525"/>
            <a:ext cx="723275" cy="369332"/>
          </a:xfrm>
          <a:prstGeom prst="rect">
            <a:avLst/>
          </a:prstGeom>
          <a:noFill/>
        </p:spPr>
        <p:txBody>
          <a:bodyPr wrap="none" rtlCol="0">
            <a:spAutoFit/>
          </a:bodyPr>
          <a:lstStyle/>
          <a:p>
            <a:r>
              <a:rPr lang="en-US" dirty="0"/>
              <a:t>Shells</a:t>
            </a:r>
          </a:p>
        </p:txBody>
      </p:sp>
      <p:cxnSp>
        <p:nvCxnSpPr>
          <p:cNvPr id="7" name="Straight Arrow Connector 6"/>
          <p:cNvCxnSpPr/>
          <p:nvPr/>
        </p:nvCxnSpPr>
        <p:spPr>
          <a:xfrm flipH="1">
            <a:off x="6629400" y="1447800"/>
            <a:ext cx="1828800" cy="12128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8382001" y="1073644"/>
            <a:ext cx="592085" cy="369332"/>
          </a:xfrm>
          <a:prstGeom prst="rect">
            <a:avLst/>
          </a:prstGeom>
          <a:noFill/>
        </p:spPr>
        <p:txBody>
          <a:bodyPr wrap="none" rtlCol="0">
            <a:spAutoFit/>
          </a:bodyPr>
          <a:lstStyle/>
          <a:p>
            <a:r>
              <a:rPr lang="en-US" dirty="0"/>
              <a:t>Infill</a:t>
            </a:r>
          </a:p>
        </p:txBody>
      </p:sp>
      <p:sp>
        <p:nvSpPr>
          <p:cNvPr id="16" name="TextBox 15"/>
          <p:cNvSpPr txBox="1"/>
          <p:nvPr/>
        </p:nvSpPr>
        <p:spPr>
          <a:xfrm>
            <a:off x="9166121" y="3598490"/>
            <a:ext cx="726417" cy="369332"/>
          </a:xfrm>
          <a:prstGeom prst="rect">
            <a:avLst/>
          </a:prstGeom>
          <a:noFill/>
        </p:spPr>
        <p:txBody>
          <a:bodyPr wrap="none" rtlCol="0">
            <a:spAutoFit/>
          </a:bodyPr>
          <a:lstStyle/>
          <a:p>
            <a:r>
              <a:rPr lang="en-US" dirty="0"/>
              <a:t>Cover</a:t>
            </a:r>
          </a:p>
        </p:txBody>
      </p:sp>
      <p:cxnSp>
        <p:nvCxnSpPr>
          <p:cNvPr id="18" name="Straight Arrow Connector 17"/>
          <p:cNvCxnSpPr/>
          <p:nvPr/>
        </p:nvCxnSpPr>
        <p:spPr>
          <a:xfrm flipH="1" flipV="1">
            <a:off x="8610600" y="2851666"/>
            <a:ext cx="685800" cy="73412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Espace réservé de la date 7"/>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4056008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 (morphological)</a:t>
            </a:r>
            <a:endParaRPr lang="en-US" dirty="0"/>
          </a:p>
        </p:txBody>
      </p:sp>
      <p:sp>
        <p:nvSpPr>
          <p:cNvPr id="4" name="Oval 3"/>
          <p:cNvSpPr/>
          <p:nvPr/>
        </p:nvSpPr>
        <p:spPr>
          <a:xfrm>
            <a:off x="3429000" y="251733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27490" y="3736539"/>
            <a:ext cx="3100401" cy="954107"/>
          </a:xfrm>
          <a:prstGeom prst="rect">
            <a:avLst/>
          </a:prstGeom>
          <a:noFill/>
        </p:spPr>
        <p:txBody>
          <a:bodyPr wrap="none" rtlCol="0">
            <a:spAutoFit/>
          </a:bodyPr>
          <a:lstStyle/>
          <a:p>
            <a:r>
              <a:rPr lang="en-US" sz="2800" dirty="0"/>
              <a:t>Structuring element</a:t>
            </a:r>
          </a:p>
          <a:p>
            <a:pPr algn="ctr"/>
            <a:r>
              <a:rPr lang="en-US" sz="2800" dirty="0"/>
              <a:t>(nozzle exit hole)</a:t>
            </a:r>
          </a:p>
        </p:txBody>
      </p:sp>
      <p:sp>
        <p:nvSpPr>
          <p:cNvPr id="6" name="Rectangle 5"/>
          <p:cNvSpPr/>
          <p:nvPr/>
        </p:nvSpPr>
        <p:spPr>
          <a:xfrm>
            <a:off x="6553200" y="2145268"/>
            <a:ext cx="2590800" cy="2286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7462300" y="4583668"/>
            <a:ext cx="843501" cy="523220"/>
          </a:xfrm>
          <a:prstGeom prst="rect">
            <a:avLst/>
          </a:prstGeom>
          <a:noFill/>
        </p:spPr>
        <p:txBody>
          <a:bodyPr wrap="none" rtlCol="0">
            <a:spAutoFit/>
          </a:bodyPr>
          <a:lstStyle/>
          <a:p>
            <a:r>
              <a:rPr lang="en-US" sz="2800" dirty="0"/>
              <a:t>Slice</a:t>
            </a:r>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1858357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Erosion (morphological)</a:t>
            </a:r>
          </a:p>
        </p:txBody>
      </p:sp>
      <p:sp>
        <p:nvSpPr>
          <p:cNvPr id="4" name="Oval 3"/>
          <p:cNvSpPr/>
          <p:nvPr/>
        </p:nvSpPr>
        <p:spPr>
          <a:xfrm>
            <a:off x="3429000" y="251733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53200" y="2145268"/>
            <a:ext cx="2590800" cy="2286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5981694" y="4634806"/>
            <a:ext cx="3892989" cy="1384995"/>
          </a:xfrm>
          <a:prstGeom prst="rect">
            <a:avLst/>
          </a:prstGeom>
          <a:noFill/>
        </p:spPr>
        <p:txBody>
          <a:bodyPr wrap="none" rtlCol="0">
            <a:spAutoFit/>
          </a:bodyPr>
          <a:lstStyle/>
          <a:p>
            <a:pPr algn="ctr"/>
            <a:r>
              <a:rPr lang="en-US" sz="2800" dirty="0"/>
              <a:t>Erosion: All points where </a:t>
            </a:r>
          </a:p>
          <a:p>
            <a:pPr algn="ctr"/>
            <a:r>
              <a:rPr lang="en-US" sz="2800" dirty="0"/>
              <a:t>structuring element is</a:t>
            </a:r>
          </a:p>
          <a:p>
            <a:pPr algn="ctr"/>
            <a:r>
              <a:rPr lang="en-US" sz="2800" b="1" i="1" dirty="0"/>
              <a:t>entirely</a:t>
            </a:r>
            <a:r>
              <a:rPr lang="en-US" sz="2800" dirty="0"/>
              <a:t> included</a:t>
            </a:r>
          </a:p>
        </p:txBody>
      </p:sp>
      <p:sp>
        <p:nvSpPr>
          <p:cNvPr id="8" name="Oval 7"/>
          <p:cNvSpPr/>
          <p:nvPr/>
        </p:nvSpPr>
        <p:spPr>
          <a:xfrm>
            <a:off x="6553200" y="214526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56917" y="344066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53400" y="344066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53400" y="214526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048500" y="2640568"/>
            <a:ext cx="1600200" cy="12456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4"/>
          <p:cNvSpPr txBox="1"/>
          <p:nvPr/>
        </p:nvSpPr>
        <p:spPr>
          <a:xfrm>
            <a:off x="2427490" y="3736539"/>
            <a:ext cx="3100401" cy="954107"/>
          </a:xfrm>
          <a:prstGeom prst="rect">
            <a:avLst/>
          </a:prstGeom>
          <a:noFill/>
        </p:spPr>
        <p:txBody>
          <a:bodyPr wrap="none" rtlCol="0">
            <a:spAutoFit/>
          </a:bodyPr>
          <a:lstStyle/>
          <a:p>
            <a:r>
              <a:rPr lang="en-US" sz="2800" dirty="0"/>
              <a:t>Structuring element</a:t>
            </a:r>
          </a:p>
          <a:p>
            <a:pPr algn="ctr"/>
            <a:r>
              <a:rPr lang="en-US" sz="2800" dirty="0"/>
              <a:t>(nozzle exit hole)</a:t>
            </a:r>
          </a:p>
        </p:txBody>
      </p:sp>
      <p:sp>
        <p:nvSpPr>
          <p:cNvPr id="5" name="Espace réservé de la date 4"/>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45308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Perimeter</a:t>
            </a:r>
            <a:endParaRPr lang="en-US" dirty="0"/>
          </a:p>
        </p:txBody>
      </p:sp>
      <p:sp>
        <p:nvSpPr>
          <p:cNvPr id="3" name="Content Placeholder 2"/>
          <p:cNvSpPr>
            <a:spLocks noGrp="1"/>
          </p:cNvSpPr>
          <p:nvPr>
            <p:ph idx="1"/>
          </p:nvPr>
        </p:nvSpPr>
        <p:spPr/>
        <p:txBody>
          <a:bodyPr/>
          <a:lstStyle/>
          <a:p>
            <a:r>
              <a:rPr lang="en-US" dirty="0" smtClean="0"/>
              <a:t>Visible part of the filament</a:t>
            </a:r>
            <a:endParaRPr lang="fr-FR" dirty="0" smtClean="0"/>
          </a:p>
          <a:p>
            <a:r>
              <a:rPr lang="en-US" dirty="0" smtClean="0"/>
              <a:t>Object contouring</a:t>
            </a:r>
          </a:p>
        </p:txBody>
      </p:sp>
      <p:sp>
        <p:nvSpPr>
          <p:cNvPr id="4" name="Rectangle 3"/>
          <p:cNvSpPr/>
          <p:nvPr/>
        </p:nvSpPr>
        <p:spPr>
          <a:xfrm>
            <a:off x="6705600" y="3382537"/>
            <a:ext cx="2286000" cy="2286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ounded Rectangle 6"/>
          <p:cNvSpPr/>
          <p:nvPr/>
        </p:nvSpPr>
        <p:spPr>
          <a:xfrm rot="19027909">
            <a:off x="2400301" y="4030926"/>
            <a:ext cx="28194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6" name="Straight Connector 5"/>
          <p:cNvCxnSpPr/>
          <p:nvPr/>
        </p:nvCxnSpPr>
        <p:spPr>
          <a:xfrm flipV="1">
            <a:off x="2453269" y="3241290"/>
            <a:ext cx="2594517" cy="2453267"/>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2" name="Rounded Rectangle 11"/>
          <p:cNvSpPr/>
          <p:nvPr/>
        </p:nvSpPr>
        <p:spPr>
          <a:xfrm rot="16200000">
            <a:off x="5958469" y="4129668"/>
            <a:ext cx="22860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Rounded Rectangle 12"/>
          <p:cNvSpPr/>
          <p:nvPr/>
        </p:nvSpPr>
        <p:spPr>
          <a:xfrm>
            <a:off x="6705600" y="4869369"/>
            <a:ext cx="22860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Rounded Rectangle 13"/>
          <p:cNvSpPr/>
          <p:nvPr/>
        </p:nvSpPr>
        <p:spPr>
          <a:xfrm rot="16200000">
            <a:off x="7450874" y="4137105"/>
            <a:ext cx="22860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rot="10800000">
            <a:off x="6705600" y="3389973"/>
            <a:ext cx="22860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7" name="Straight Arrow Connector 16"/>
          <p:cNvCxnSpPr/>
          <p:nvPr/>
        </p:nvCxnSpPr>
        <p:spPr>
          <a:xfrm>
            <a:off x="7872761" y="2286001"/>
            <a:ext cx="0" cy="955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39001" y="1828801"/>
            <a:ext cx="1215269" cy="461665"/>
          </a:xfrm>
          <a:prstGeom prst="rect">
            <a:avLst/>
          </a:prstGeom>
          <a:noFill/>
        </p:spPr>
        <p:txBody>
          <a:bodyPr wrap="none" rtlCol="0">
            <a:spAutoFit/>
          </a:bodyPr>
          <a:lstStyle/>
          <a:p>
            <a:r>
              <a:rPr lang="en-US" sz="2400" dirty="0"/>
              <a:t>Erosion!</a:t>
            </a:r>
          </a:p>
        </p:txBody>
      </p:sp>
      <p:sp>
        <p:nvSpPr>
          <p:cNvPr id="19" name="Rectangle 18"/>
          <p:cNvSpPr/>
          <p:nvPr/>
        </p:nvSpPr>
        <p:spPr>
          <a:xfrm>
            <a:off x="7101470" y="3733800"/>
            <a:ext cx="1492405" cy="16002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4343401" y="5391091"/>
            <a:ext cx="1444947" cy="461665"/>
          </a:xfrm>
          <a:prstGeom prst="rect">
            <a:avLst/>
          </a:prstGeom>
          <a:noFill/>
        </p:spPr>
        <p:txBody>
          <a:bodyPr wrap="none" rtlCol="0">
            <a:spAutoFit/>
          </a:bodyPr>
          <a:lstStyle/>
          <a:p>
            <a:r>
              <a:rPr lang="en-US" sz="2400" dirty="0"/>
              <a:t>(top view)</a:t>
            </a:r>
            <a:endParaRPr lang="fr-FR" sz="2400" dirty="0"/>
          </a:p>
        </p:txBody>
      </p:sp>
      <p:sp>
        <p:nvSpPr>
          <p:cNvPr id="8" name="Espace réservé de la date 7"/>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3747939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2971800" y="5715000"/>
            <a:ext cx="56388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2" name="Freeform 11"/>
          <p:cNvSpPr/>
          <p:nvPr/>
        </p:nvSpPr>
        <p:spPr>
          <a:xfrm>
            <a:off x="3552057" y="3815778"/>
            <a:ext cx="2834640" cy="1661160"/>
          </a:xfrm>
          <a:custGeom>
            <a:avLst/>
            <a:gdLst>
              <a:gd name="connsiteX0" fmla="*/ 2834640 w 2834640"/>
              <a:gd name="connsiteY0" fmla="*/ 518160 h 1661160"/>
              <a:gd name="connsiteX1" fmla="*/ 2125980 w 2834640"/>
              <a:gd name="connsiteY1" fmla="*/ 0 h 1661160"/>
              <a:gd name="connsiteX2" fmla="*/ 0 w 2834640"/>
              <a:gd name="connsiteY2" fmla="*/ 1089660 h 1661160"/>
              <a:gd name="connsiteX3" fmla="*/ 708660 w 2834640"/>
              <a:gd name="connsiteY3" fmla="*/ 1661160 h 1661160"/>
              <a:gd name="connsiteX4" fmla="*/ 2834640 w 2834640"/>
              <a:gd name="connsiteY4" fmla="*/ 518160 h 166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1661160">
                <a:moveTo>
                  <a:pt x="2834640" y="518160"/>
                </a:moveTo>
                <a:lnTo>
                  <a:pt x="2125980" y="0"/>
                </a:lnTo>
                <a:lnTo>
                  <a:pt x="0" y="1089660"/>
                </a:lnTo>
                <a:lnTo>
                  <a:pt x="708660" y="1661160"/>
                </a:lnTo>
                <a:lnTo>
                  <a:pt x="2834640" y="51816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p:txBody>
          <a:bodyPr/>
          <a:lstStyle/>
          <a:p>
            <a:r>
              <a:rPr lang="en-US" dirty="0" smtClean="0"/>
              <a:t>Plastic flow</a:t>
            </a:r>
            <a:endParaRPr lang="fr-FR" dirty="0"/>
          </a:p>
        </p:txBody>
      </p:sp>
      <p:sp>
        <p:nvSpPr>
          <p:cNvPr id="3" name="Content Placeholder 2"/>
          <p:cNvSpPr>
            <a:spLocks noGrp="1"/>
          </p:cNvSpPr>
          <p:nvPr>
            <p:ph idx="1"/>
          </p:nvPr>
        </p:nvSpPr>
        <p:spPr/>
        <p:txBody>
          <a:bodyPr/>
          <a:lstStyle/>
          <a:p>
            <a:r>
              <a:rPr lang="en-US" dirty="0" smtClean="0"/>
              <a:t>How much plastic to push?</a:t>
            </a:r>
          </a:p>
          <a:p>
            <a:pPr lvl="1"/>
            <a:r>
              <a:rPr lang="en-US" dirty="0" smtClean="0"/>
              <a:t>Millimeters of filament (E axis)</a:t>
            </a:r>
            <a:endParaRPr lang="fr-FR" dirty="0"/>
          </a:p>
        </p:txBody>
      </p:sp>
      <p:cxnSp>
        <p:nvCxnSpPr>
          <p:cNvPr id="7" name="Straight Connector 6"/>
          <p:cNvCxnSpPr/>
          <p:nvPr/>
        </p:nvCxnSpPr>
        <p:spPr>
          <a:xfrm flipH="1">
            <a:off x="3948297" y="3900899"/>
            <a:ext cx="2011680" cy="11201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833997" y="4892800"/>
            <a:ext cx="228600" cy="2564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9" name="Oval 8"/>
          <p:cNvSpPr/>
          <p:nvPr/>
        </p:nvSpPr>
        <p:spPr>
          <a:xfrm>
            <a:off x="5845677" y="3749800"/>
            <a:ext cx="228600" cy="2564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1" name="Freeform 10"/>
          <p:cNvSpPr/>
          <p:nvPr/>
        </p:nvSpPr>
        <p:spPr>
          <a:xfrm>
            <a:off x="3529197" y="3497039"/>
            <a:ext cx="2834640" cy="1661160"/>
          </a:xfrm>
          <a:custGeom>
            <a:avLst/>
            <a:gdLst>
              <a:gd name="connsiteX0" fmla="*/ 2834640 w 2834640"/>
              <a:gd name="connsiteY0" fmla="*/ 518160 h 1661160"/>
              <a:gd name="connsiteX1" fmla="*/ 2125980 w 2834640"/>
              <a:gd name="connsiteY1" fmla="*/ 0 h 1661160"/>
              <a:gd name="connsiteX2" fmla="*/ 0 w 2834640"/>
              <a:gd name="connsiteY2" fmla="*/ 1089660 h 1661160"/>
              <a:gd name="connsiteX3" fmla="*/ 708660 w 2834640"/>
              <a:gd name="connsiteY3" fmla="*/ 1661160 h 1661160"/>
              <a:gd name="connsiteX4" fmla="*/ 2834640 w 2834640"/>
              <a:gd name="connsiteY4" fmla="*/ 518160 h 166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1661160">
                <a:moveTo>
                  <a:pt x="2834640" y="518160"/>
                </a:moveTo>
                <a:lnTo>
                  <a:pt x="2125980" y="0"/>
                </a:lnTo>
                <a:lnTo>
                  <a:pt x="0" y="1089660"/>
                </a:lnTo>
                <a:lnTo>
                  <a:pt x="708660" y="1661160"/>
                </a:lnTo>
                <a:lnTo>
                  <a:pt x="2834640" y="51816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Connector 14"/>
          <p:cNvCxnSpPr>
            <a:stCxn id="11" idx="2"/>
            <a:endCxn id="12" idx="2"/>
          </p:cNvCxnSpPr>
          <p:nvPr/>
        </p:nvCxnSpPr>
        <p:spPr>
          <a:xfrm>
            <a:off x="3529197" y="4586700"/>
            <a:ext cx="22860" cy="318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1" idx="3"/>
            <a:endCxn id="12" idx="3"/>
          </p:cNvCxnSpPr>
          <p:nvPr/>
        </p:nvCxnSpPr>
        <p:spPr>
          <a:xfrm>
            <a:off x="4237857" y="5158200"/>
            <a:ext cx="22860" cy="318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1"/>
            <a:endCxn id="12" idx="1"/>
          </p:cNvCxnSpPr>
          <p:nvPr/>
        </p:nvCxnSpPr>
        <p:spPr>
          <a:xfrm>
            <a:off x="5655177" y="3497040"/>
            <a:ext cx="22860" cy="318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12" idx="0"/>
          </p:cNvCxnSpPr>
          <p:nvPr/>
        </p:nvCxnSpPr>
        <p:spPr>
          <a:xfrm>
            <a:off x="6363837" y="4015200"/>
            <a:ext cx="22860" cy="318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111055" y="3228261"/>
            <a:ext cx="772265" cy="487014"/>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230747" y="4572064"/>
            <a:ext cx="0" cy="354422"/>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2"/>
          </p:cNvCxnSpPr>
          <p:nvPr/>
        </p:nvCxnSpPr>
        <p:spPr>
          <a:xfrm flipH="1">
            <a:off x="3262497" y="4586699"/>
            <a:ext cx="2667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273927" y="4905438"/>
            <a:ext cx="2667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655178" y="3268031"/>
            <a:ext cx="409071" cy="2201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363838" y="3749800"/>
            <a:ext cx="476641" cy="25647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553201" y="3059668"/>
            <a:ext cx="1710405" cy="369332"/>
          </a:xfrm>
          <a:prstGeom prst="rect">
            <a:avLst/>
          </a:prstGeom>
          <a:noFill/>
        </p:spPr>
        <p:txBody>
          <a:bodyPr wrap="none" rtlCol="0">
            <a:spAutoFit/>
          </a:bodyPr>
          <a:lstStyle/>
          <a:p>
            <a:r>
              <a:rPr lang="en-US" dirty="0"/>
              <a:t>Nozzle diameter</a:t>
            </a:r>
            <a:endParaRPr lang="fr-FR" dirty="0"/>
          </a:p>
        </p:txBody>
      </p:sp>
      <p:sp>
        <p:nvSpPr>
          <p:cNvPr id="38" name="TextBox 37"/>
          <p:cNvSpPr txBox="1"/>
          <p:nvPr/>
        </p:nvSpPr>
        <p:spPr>
          <a:xfrm>
            <a:off x="1781250" y="4603150"/>
            <a:ext cx="1334404" cy="369332"/>
          </a:xfrm>
          <a:prstGeom prst="rect">
            <a:avLst/>
          </a:prstGeom>
          <a:noFill/>
        </p:spPr>
        <p:txBody>
          <a:bodyPr wrap="none" rtlCol="0">
            <a:spAutoFit/>
          </a:bodyPr>
          <a:lstStyle/>
          <a:p>
            <a:r>
              <a:rPr lang="en-US" dirty="0"/>
              <a:t>Layer height</a:t>
            </a:r>
            <a:endParaRPr lang="fr-FR" dirty="0"/>
          </a:p>
        </p:txBody>
      </p:sp>
      <p:sp>
        <p:nvSpPr>
          <p:cNvPr id="39" name="Can 38"/>
          <p:cNvSpPr/>
          <p:nvPr/>
        </p:nvSpPr>
        <p:spPr>
          <a:xfrm>
            <a:off x="8839200" y="3192239"/>
            <a:ext cx="914400" cy="1371600"/>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cxnSp>
        <p:nvCxnSpPr>
          <p:cNvPr id="41" name="Straight Arrow Connector 40"/>
          <p:cNvCxnSpPr/>
          <p:nvPr/>
        </p:nvCxnSpPr>
        <p:spPr>
          <a:xfrm>
            <a:off x="10058400" y="2819400"/>
            <a:ext cx="0" cy="8370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39080" y="2362200"/>
            <a:ext cx="700320" cy="369332"/>
          </a:xfrm>
          <a:prstGeom prst="rect">
            <a:avLst/>
          </a:prstGeom>
          <a:noFill/>
        </p:spPr>
        <p:txBody>
          <a:bodyPr wrap="none" rtlCol="0">
            <a:spAutoFit/>
          </a:bodyPr>
          <a:lstStyle/>
          <a:p>
            <a:r>
              <a:rPr lang="en-US" dirty="0"/>
              <a:t>E axis</a:t>
            </a:r>
            <a:endParaRPr lang="fr-FR" dirty="0"/>
          </a:p>
        </p:txBody>
      </p:sp>
      <p:cxnSp>
        <p:nvCxnSpPr>
          <p:cNvPr id="44" name="Straight Arrow Connector 43"/>
          <p:cNvCxnSpPr/>
          <p:nvPr/>
        </p:nvCxnSpPr>
        <p:spPr>
          <a:xfrm>
            <a:off x="8839938" y="2758666"/>
            <a:ext cx="304800" cy="509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581776" y="2442980"/>
            <a:ext cx="410562" cy="369332"/>
          </a:xfrm>
          <a:prstGeom prst="rect">
            <a:avLst/>
          </a:prstGeom>
          <a:noFill/>
        </p:spPr>
        <p:txBody>
          <a:bodyPr wrap="none" rtlCol="0">
            <a:spAutoFit/>
          </a:bodyPr>
          <a:lstStyle/>
          <a:p>
            <a:r>
              <a:rPr lang="en-US" dirty="0"/>
              <a:t>FA</a:t>
            </a:r>
            <a:endParaRPr lang="fr-FR" dirty="0"/>
          </a:p>
        </p:txBody>
      </p:sp>
      <p:cxnSp>
        <p:nvCxnSpPr>
          <p:cNvPr id="46" name="Straight Connector 45"/>
          <p:cNvCxnSpPr/>
          <p:nvPr/>
        </p:nvCxnSpPr>
        <p:spPr>
          <a:xfrm>
            <a:off x="8839201" y="4510491"/>
            <a:ext cx="0" cy="23557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767433" y="4510492"/>
            <a:ext cx="0" cy="23557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8839202" y="4830554"/>
            <a:ext cx="914399"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379894" y="4964612"/>
            <a:ext cx="1910075" cy="369332"/>
          </a:xfrm>
          <a:prstGeom prst="rect">
            <a:avLst/>
          </a:prstGeom>
          <a:noFill/>
        </p:spPr>
        <p:txBody>
          <a:bodyPr wrap="none" rtlCol="0">
            <a:spAutoFit/>
          </a:bodyPr>
          <a:lstStyle/>
          <a:p>
            <a:r>
              <a:rPr lang="en-US" dirty="0"/>
              <a:t>Filament diameter</a:t>
            </a:r>
            <a:endParaRPr lang="fr-FR" dirty="0"/>
          </a:p>
        </p:txBody>
      </p:sp>
      <p:sp>
        <p:nvSpPr>
          <p:cNvPr id="53" name="TextBox 52"/>
          <p:cNvSpPr txBox="1"/>
          <p:nvPr/>
        </p:nvSpPr>
        <p:spPr>
          <a:xfrm>
            <a:off x="4884608" y="5869472"/>
            <a:ext cx="3421193" cy="369332"/>
          </a:xfrm>
          <a:prstGeom prst="rect">
            <a:avLst/>
          </a:prstGeom>
          <a:noFill/>
        </p:spPr>
        <p:txBody>
          <a:bodyPr wrap="none" rtlCol="0">
            <a:spAutoFit/>
          </a:bodyPr>
          <a:lstStyle/>
          <a:p>
            <a:r>
              <a:rPr lang="en-US" dirty="0"/>
              <a:t>Layer height x Nozzle diameter x L </a:t>
            </a:r>
            <a:endParaRPr lang="fr-FR" dirty="0"/>
          </a:p>
        </p:txBody>
      </p:sp>
      <p:cxnSp>
        <p:nvCxnSpPr>
          <p:cNvPr id="54" name="Straight Connector 53"/>
          <p:cNvCxnSpPr/>
          <p:nvPr/>
        </p:nvCxnSpPr>
        <p:spPr>
          <a:xfrm>
            <a:off x="5947277" y="3013348"/>
            <a:ext cx="13394" cy="84942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948297" y="4038601"/>
            <a:ext cx="13394" cy="98243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948297" y="3033880"/>
            <a:ext cx="1998930" cy="100472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724400" y="3124200"/>
            <a:ext cx="282450" cy="369332"/>
          </a:xfrm>
          <a:prstGeom prst="rect">
            <a:avLst/>
          </a:prstGeom>
          <a:noFill/>
        </p:spPr>
        <p:txBody>
          <a:bodyPr wrap="none" rtlCol="0">
            <a:spAutoFit/>
          </a:bodyPr>
          <a:lstStyle/>
          <a:p>
            <a:r>
              <a:rPr lang="en-US" dirty="0"/>
              <a:t>L</a:t>
            </a:r>
            <a:endParaRPr lang="fr-FR" dirty="0"/>
          </a:p>
        </p:txBody>
      </p:sp>
      <p:cxnSp>
        <p:nvCxnSpPr>
          <p:cNvPr id="65" name="Straight Connector 64"/>
          <p:cNvCxnSpPr/>
          <p:nvPr/>
        </p:nvCxnSpPr>
        <p:spPr>
          <a:xfrm>
            <a:off x="5105400" y="62484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371238" y="6260068"/>
            <a:ext cx="410562" cy="369332"/>
          </a:xfrm>
          <a:prstGeom prst="rect">
            <a:avLst/>
          </a:prstGeom>
          <a:noFill/>
        </p:spPr>
        <p:txBody>
          <a:bodyPr wrap="none" rtlCol="0">
            <a:spAutoFit/>
          </a:bodyPr>
          <a:lstStyle/>
          <a:p>
            <a:r>
              <a:rPr lang="en-US" dirty="0"/>
              <a:t>FA</a:t>
            </a:r>
            <a:endParaRPr lang="fr-FR" dirty="0"/>
          </a:p>
        </p:txBody>
      </p:sp>
      <p:sp>
        <p:nvSpPr>
          <p:cNvPr id="67" name="TextBox 66"/>
          <p:cNvSpPr txBox="1"/>
          <p:nvPr/>
        </p:nvSpPr>
        <p:spPr>
          <a:xfrm>
            <a:off x="3166729" y="6047050"/>
            <a:ext cx="1749903" cy="369332"/>
          </a:xfrm>
          <a:prstGeom prst="rect">
            <a:avLst/>
          </a:prstGeom>
          <a:noFill/>
        </p:spPr>
        <p:txBody>
          <a:bodyPr wrap="none" rtlCol="0">
            <a:spAutoFit/>
          </a:bodyPr>
          <a:lstStyle/>
          <a:p>
            <a:r>
              <a:rPr lang="en-US" dirty="0"/>
              <a:t>Length to push =</a:t>
            </a:r>
            <a:endParaRPr lang="fr-FR" dirty="0"/>
          </a:p>
        </p:txBody>
      </p:sp>
      <p:sp>
        <p:nvSpPr>
          <p:cNvPr id="4" name="Espace réservé de la date 3"/>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3961134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54906" y="3593480"/>
            <a:ext cx="504825" cy="1309688"/>
            <a:chOff x="3886200" y="2667000"/>
            <a:chExt cx="504825" cy="1309688"/>
          </a:xfrm>
        </p:grpSpPr>
        <p:sp>
          <p:nvSpPr>
            <p:cNvPr id="5" name="Rectangle 4"/>
            <p:cNvSpPr/>
            <p:nvPr/>
          </p:nvSpPr>
          <p:spPr>
            <a:xfrm>
              <a:off x="3886200" y="2667000"/>
              <a:ext cx="152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229096" y="2667000"/>
              <a:ext cx="152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reeform 6"/>
            <p:cNvSpPr/>
            <p:nvPr/>
          </p:nvSpPr>
          <p:spPr>
            <a:xfrm>
              <a:off x="3886200" y="3657600"/>
              <a:ext cx="180975" cy="319088"/>
            </a:xfrm>
            <a:custGeom>
              <a:avLst/>
              <a:gdLst>
                <a:gd name="connsiteX0" fmla="*/ 0 w 180975"/>
                <a:gd name="connsiteY0" fmla="*/ 0 h 319088"/>
                <a:gd name="connsiteX1" fmla="*/ 157163 w 180975"/>
                <a:gd name="connsiteY1" fmla="*/ 4763 h 319088"/>
                <a:gd name="connsiteX2" fmla="*/ 180975 w 180975"/>
                <a:gd name="connsiteY2" fmla="*/ 319088 h 319088"/>
                <a:gd name="connsiteX3" fmla="*/ 0 w 180975"/>
                <a:gd name="connsiteY3" fmla="*/ 0 h 319088"/>
              </a:gdLst>
              <a:ahLst/>
              <a:cxnLst>
                <a:cxn ang="0">
                  <a:pos x="connsiteX0" y="connsiteY0"/>
                </a:cxn>
                <a:cxn ang="0">
                  <a:pos x="connsiteX1" y="connsiteY1"/>
                </a:cxn>
                <a:cxn ang="0">
                  <a:pos x="connsiteX2" y="connsiteY2"/>
                </a:cxn>
                <a:cxn ang="0">
                  <a:pos x="connsiteX3" y="connsiteY3"/>
                </a:cxn>
              </a:cxnLst>
              <a:rect l="l" t="t" r="r" b="b"/>
              <a:pathLst>
                <a:path w="180975" h="319088">
                  <a:moveTo>
                    <a:pt x="0" y="0"/>
                  </a:moveTo>
                  <a:lnTo>
                    <a:pt x="157163" y="4763"/>
                  </a:lnTo>
                  <a:lnTo>
                    <a:pt x="180975" y="31908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reeform 7"/>
            <p:cNvSpPr/>
            <p:nvPr/>
          </p:nvSpPr>
          <p:spPr>
            <a:xfrm flipH="1">
              <a:off x="4191000" y="3657600"/>
              <a:ext cx="200025" cy="319088"/>
            </a:xfrm>
            <a:custGeom>
              <a:avLst/>
              <a:gdLst>
                <a:gd name="connsiteX0" fmla="*/ 0 w 180975"/>
                <a:gd name="connsiteY0" fmla="*/ 0 h 319088"/>
                <a:gd name="connsiteX1" fmla="*/ 157163 w 180975"/>
                <a:gd name="connsiteY1" fmla="*/ 4763 h 319088"/>
                <a:gd name="connsiteX2" fmla="*/ 180975 w 180975"/>
                <a:gd name="connsiteY2" fmla="*/ 319088 h 319088"/>
                <a:gd name="connsiteX3" fmla="*/ 0 w 180975"/>
                <a:gd name="connsiteY3" fmla="*/ 0 h 319088"/>
              </a:gdLst>
              <a:ahLst/>
              <a:cxnLst>
                <a:cxn ang="0">
                  <a:pos x="connsiteX0" y="connsiteY0"/>
                </a:cxn>
                <a:cxn ang="0">
                  <a:pos x="connsiteX1" y="connsiteY1"/>
                </a:cxn>
                <a:cxn ang="0">
                  <a:pos x="connsiteX2" y="connsiteY2"/>
                </a:cxn>
                <a:cxn ang="0">
                  <a:pos x="connsiteX3" y="connsiteY3"/>
                </a:cxn>
              </a:cxnLst>
              <a:rect l="l" t="t" r="r" b="b"/>
              <a:pathLst>
                <a:path w="180975" h="319088">
                  <a:moveTo>
                    <a:pt x="0" y="0"/>
                  </a:moveTo>
                  <a:lnTo>
                    <a:pt x="157163" y="4763"/>
                  </a:lnTo>
                  <a:lnTo>
                    <a:pt x="180975" y="31908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Freeform 8"/>
          <p:cNvSpPr/>
          <p:nvPr/>
        </p:nvSpPr>
        <p:spPr>
          <a:xfrm>
            <a:off x="3405572" y="2396083"/>
            <a:ext cx="3108960" cy="2740236"/>
          </a:xfrm>
          <a:custGeom>
            <a:avLst/>
            <a:gdLst>
              <a:gd name="connsiteX0" fmla="*/ 0 w 2586990"/>
              <a:gd name="connsiteY0" fmla="*/ 275590 h 2645410"/>
              <a:gd name="connsiteX1" fmla="*/ 838200 w 2586990"/>
              <a:gd name="connsiteY1" fmla="*/ 648970 h 2645410"/>
              <a:gd name="connsiteX2" fmla="*/ 1607820 w 2586990"/>
              <a:gd name="connsiteY2" fmla="*/ 229870 h 2645410"/>
              <a:gd name="connsiteX3" fmla="*/ 2446020 w 2586990"/>
              <a:gd name="connsiteY3" fmla="*/ 245110 h 2645410"/>
              <a:gd name="connsiteX4" fmla="*/ 2453640 w 2586990"/>
              <a:gd name="connsiteY4" fmla="*/ 1700530 h 2645410"/>
              <a:gd name="connsiteX5" fmla="*/ 2468880 w 2586990"/>
              <a:gd name="connsiteY5" fmla="*/ 2645410 h 2645410"/>
              <a:gd name="connsiteX0" fmla="*/ 0 w 3108960"/>
              <a:gd name="connsiteY0" fmla="*/ 275590 h 2727960"/>
              <a:gd name="connsiteX1" fmla="*/ 838200 w 3108960"/>
              <a:gd name="connsiteY1" fmla="*/ 648970 h 2727960"/>
              <a:gd name="connsiteX2" fmla="*/ 1607820 w 3108960"/>
              <a:gd name="connsiteY2" fmla="*/ 229870 h 2727960"/>
              <a:gd name="connsiteX3" fmla="*/ 2446020 w 3108960"/>
              <a:gd name="connsiteY3" fmla="*/ 245110 h 2727960"/>
              <a:gd name="connsiteX4" fmla="*/ 2453640 w 3108960"/>
              <a:gd name="connsiteY4" fmla="*/ 1700530 h 2727960"/>
              <a:gd name="connsiteX5" fmla="*/ 3108960 w 3108960"/>
              <a:gd name="connsiteY5" fmla="*/ 2727960 h 2727960"/>
              <a:gd name="connsiteX0" fmla="*/ 0 w 3108960"/>
              <a:gd name="connsiteY0" fmla="*/ 275590 h 2755583"/>
              <a:gd name="connsiteX1" fmla="*/ 838200 w 3108960"/>
              <a:gd name="connsiteY1" fmla="*/ 648970 h 2755583"/>
              <a:gd name="connsiteX2" fmla="*/ 1607820 w 3108960"/>
              <a:gd name="connsiteY2" fmla="*/ 229870 h 2755583"/>
              <a:gd name="connsiteX3" fmla="*/ 2446020 w 3108960"/>
              <a:gd name="connsiteY3" fmla="*/ 245110 h 2755583"/>
              <a:gd name="connsiteX4" fmla="*/ 2453640 w 3108960"/>
              <a:gd name="connsiteY4" fmla="*/ 1700530 h 2755583"/>
              <a:gd name="connsiteX5" fmla="*/ 3108960 w 3108960"/>
              <a:gd name="connsiteY5" fmla="*/ 2727960 h 2755583"/>
              <a:gd name="connsiteX0" fmla="*/ 0 w 3108960"/>
              <a:gd name="connsiteY0" fmla="*/ 275590 h 2727960"/>
              <a:gd name="connsiteX1" fmla="*/ 838200 w 3108960"/>
              <a:gd name="connsiteY1" fmla="*/ 648970 h 2727960"/>
              <a:gd name="connsiteX2" fmla="*/ 1607820 w 3108960"/>
              <a:gd name="connsiteY2" fmla="*/ 229870 h 2727960"/>
              <a:gd name="connsiteX3" fmla="*/ 2446020 w 3108960"/>
              <a:gd name="connsiteY3" fmla="*/ 245110 h 2727960"/>
              <a:gd name="connsiteX4" fmla="*/ 2453640 w 3108960"/>
              <a:gd name="connsiteY4" fmla="*/ 1700530 h 2727960"/>
              <a:gd name="connsiteX5" fmla="*/ 2777966 w 3108960"/>
              <a:gd name="connsiteY5" fmla="*/ 2492216 h 2727960"/>
              <a:gd name="connsiteX6" fmla="*/ 3108960 w 3108960"/>
              <a:gd name="connsiteY6" fmla="*/ 2727960 h 2727960"/>
              <a:gd name="connsiteX0" fmla="*/ 0 w 3108960"/>
              <a:gd name="connsiteY0" fmla="*/ 275590 h 2822998"/>
              <a:gd name="connsiteX1" fmla="*/ 838200 w 3108960"/>
              <a:gd name="connsiteY1" fmla="*/ 648970 h 2822998"/>
              <a:gd name="connsiteX2" fmla="*/ 1607820 w 3108960"/>
              <a:gd name="connsiteY2" fmla="*/ 229870 h 2822998"/>
              <a:gd name="connsiteX3" fmla="*/ 2446020 w 3108960"/>
              <a:gd name="connsiteY3" fmla="*/ 245110 h 2822998"/>
              <a:gd name="connsiteX4" fmla="*/ 2453640 w 3108960"/>
              <a:gd name="connsiteY4" fmla="*/ 1700530 h 2822998"/>
              <a:gd name="connsiteX5" fmla="*/ 2499360 w 3108960"/>
              <a:gd name="connsiteY5" fmla="*/ 2651760 h 2822998"/>
              <a:gd name="connsiteX6" fmla="*/ 3108960 w 3108960"/>
              <a:gd name="connsiteY6" fmla="*/ 2727960 h 2822998"/>
              <a:gd name="connsiteX0" fmla="*/ 0 w 3108960"/>
              <a:gd name="connsiteY0" fmla="*/ 275590 h 2822998"/>
              <a:gd name="connsiteX1" fmla="*/ 838200 w 3108960"/>
              <a:gd name="connsiteY1" fmla="*/ 648970 h 2822998"/>
              <a:gd name="connsiteX2" fmla="*/ 1607820 w 3108960"/>
              <a:gd name="connsiteY2" fmla="*/ 229870 h 2822998"/>
              <a:gd name="connsiteX3" fmla="*/ 2446020 w 3108960"/>
              <a:gd name="connsiteY3" fmla="*/ 245110 h 2822998"/>
              <a:gd name="connsiteX4" fmla="*/ 2453640 w 3108960"/>
              <a:gd name="connsiteY4" fmla="*/ 1700530 h 2822998"/>
              <a:gd name="connsiteX5" fmla="*/ 2499360 w 3108960"/>
              <a:gd name="connsiteY5" fmla="*/ 2651760 h 2822998"/>
              <a:gd name="connsiteX6" fmla="*/ 3108960 w 3108960"/>
              <a:gd name="connsiteY6" fmla="*/ 2727960 h 2822998"/>
              <a:gd name="connsiteX0" fmla="*/ 0 w 3108960"/>
              <a:gd name="connsiteY0" fmla="*/ 192828 h 2740236"/>
              <a:gd name="connsiteX1" fmla="*/ 838200 w 3108960"/>
              <a:gd name="connsiteY1" fmla="*/ 566208 h 2740236"/>
              <a:gd name="connsiteX2" fmla="*/ 1607820 w 3108960"/>
              <a:gd name="connsiteY2" fmla="*/ 147108 h 2740236"/>
              <a:gd name="connsiteX3" fmla="*/ 2446020 w 3108960"/>
              <a:gd name="connsiteY3" fmla="*/ 162348 h 2740236"/>
              <a:gd name="connsiteX4" fmla="*/ 2499360 w 3108960"/>
              <a:gd name="connsiteY4" fmla="*/ 1121198 h 2740236"/>
              <a:gd name="connsiteX5" fmla="*/ 2499360 w 3108960"/>
              <a:gd name="connsiteY5" fmla="*/ 2568998 h 2740236"/>
              <a:gd name="connsiteX6" fmla="*/ 3108960 w 3108960"/>
              <a:gd name="connsiteY6" fmla="*/ 2645198 h 2740236"/>
              <a:gd name="connsiteX0" fmla="*/ 0 w 3108960"/>
              <a:gd name="connsiteY0" fmla="*/ 192828 h 2740236"/>
              <a:gd name="connsiteX1" fmla="*/ 838200 w 3108960"/>
              <a:gd name="connsiteY1" fmla="*/ 566208 h 2740236"/>
              <a:gd name="connsiteX2" fmla="*/ 1607820 w 3108960"/>
              <a:gd name="connsiteY2" fmla="*/ 147108 h 2740236"/>
              <a:gd name="connsiteX3" fmla="*/ 2446020 w 3108960"/>
              <a:gd name="connsiteY3" fmla="*/ 162348 h 2740236"/>
              <a:gd name="connsiteX4" fmla="*/ 2499360 w 3108960"/>
              <a:gd name="connsiteY4" fmla="*/ 1121198 h 2740236"/>
              <a:gd name="connsiteX5" fmla="*/ 2575560 w 3108960"/>
              <a:gd name="connsiteY5" fmla="*/ 2568998 h 2740236"/>
              <a:gd name="connsiteX6" fmla="*/ 3108960 w 3108960"/>
              <a:gd name="connsiteY6" fmla="*/ 2645198 h 2740236"/>
              <a:gd name="connsiteX0" fmla="*/ 0 w 3108960"/>
              <a:gd name="connsiteY0" fmla="*/ 192828 h 2742617"/>
              <a:gd name="connsiteX1" fmla="*/ 838200 w 3108960"/>
              <a:gd name="connsiteY1" fmla="*/ 566208 h 2742617"/>
              <a:gd name="connsiteX2" fmla="*/ 1607820 w 3108960"/>
              <a:gd name="connsiteY2" fmla="*/ 147108 h 2742617"/>
              <a:gd name="connsiteX3" fmla="*/ 2446020 w 3108960"/>
              <a:gd name="connsiteY3" fmla="*/ 162348 h 2742617"/>
              <a:gd name="connsiteX4" fmla="*/ 2499360 w 3108960"/>
              <a:gd name="connsiteY4" fmla="*/ 1121198 h 2742617"/>
              <a:gd name="connsiteX5" fmla="*/ 2542223 w 3108960"/>
              <a:gd name="connsiteY5" fmla="*/ 2571379 h 2742617"/>
              <a:gd name="connsiteX6" fmla="*/ 3108960 w 3108960"/>
              <a:gd name="connsiteY6" fmla="*/ 2645198 h 2742617"/>
              <a:gd name="connsiteX0" fmla="*/ 0 w 3108960"/>
              <a:gd name="connsiteY0" fmla="*/ 192828 h 2737855"/>
              <a:gd name="connsiteX1" fmla="*/ 838200 w 3108960"/>
              <a:gd name="connsiteY1" fmla="*/ 566208 h 2737855"/>
              <a:gd name="connsiteX2" fmla="*/ 1607820 w 3108960"/>
              <a:gd name="connsiteY2" fmla="*/ 147108 h 2737855"/>
              <a:gd name="connsiteX3" fmla="*/ 2446020 w 3108960"/>
              <a:gd name="connsiteY3" fmla="*/ 162348 h 2737855"/>
              <a:gd name="connsiteX4" fmla="*/ 2499360 w 3108960"/>
              <a:gd name="connsiteY4" fmla="*/ 1121198 h 2737855"/>
              <a:gd name="connsiteX5" fmla="*/ 2520792 w 3108960"/>
              <a:gd name="connsiteY5" fmla="*/ 2566617 h 2737855"/>
              <a:gd name="connsiteX6" fmla="*/ 3108960 w 3108960"/>
              <a:gd name="connsiteY6" fmla="*/ 2645198 h 2737855"/>
              <a:gd name="connsiteX0" fmla="*/ 0 w 3108960"/>
              <a:gd name="connsiteY0" fmla="*/ 192828 h 2737855"/>
              <a:gd name="connsiteX1" fmla="*/ 838200 w 3108960"/>
              <a:gd name="connsiteY1" fmla="*/ 566208 h 2737855"/>
              <a:gd name="connsiteX2" fmla="*/ 1607820 w 3108960"/>
              <a:gd name="connsiteY2" fmla="*/ 147108 h 2737855"/>
              <a:gd name="connsiteX3" fmla="*/ 2446020 w 3108960"/>
              <a:gd name="connsiteY3" fmla="*/ 162348 h 2737855"/>
              <a:gd name="connsiteX4" fmla="*/ 2499360 w 3108960"/>
              <a:gd name="connsiteY4" fmla="*/ 1121198 h 2737855"/>
              <a:gd name="connsiteX5" fmla="*/ 2520792 w 3108960"/>
              <a:gd name="connsiteY5" fmla="*/ 2566617 h 2737855"/>
              <a:gd name="connsiteX6" fmla="*/ 3108960 w 3108960"/>
              <a:gd name="connsiteY6" fmla="*/ 2645198 h 2737855"/>
              <a:gd name="connsiteX0" fmla="*/ 0 w 3108960"/>
              <a:gd name="connsiteY0" fmla="*/ 192828 h 2740236"/>
              <a:gd name="connsiteX1" fmla="*/ 838200 w 3108960"/>
              <a:gd name="connsiteY1" fmla="*/ 566208 h 2740236"/>
              <a:gd name="connsiteX2" fmla="*/ 1607820 w 3108960"/>
              <a:gd name="connsiteY2" fmla="*/ 147108 h 2740236"/>
              <a:gd name="connsiteX3" fmla="*/ 2446020 w 3108960"/>
              <a:gd name="connsiteY3" fmla="*/ 162348 h 2740236"/>
              <a:gd name="connsiteX4" fmla="*/ 2499360 w 3108960"/>
              <a:gd name="connsiteY4" fmla="*/ 1121198 h 2740236"/>
              <a:gd name="connsiteX5" fmla="*/ 2506504 w 3108960"/>
              <a:gd name="connsiteY5" fmla="*/ 2568998 h 2740236"/>
              <a:gd name="connsiteX6" fmla="*/ 3108960 w 3108960"/>
              <a:gd name="connsiteY6" fmla="*/ 2645198 h 274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960" h="2740236">
                <a:moveTo>
                  <a:pt x="0" y="192828"/>
                </a:moveTo>
                <a:cubicBezTo>
                  <a:pt x="285115" y="383328"/>
                  <a:pt x="570230" y="573828"/>
                  <a:pt x="838200" y="566208"/>
                </a:cubicBezTo>
                <a:cubicBezTo>
                  <a:pt x="1106170" y="558588"/>
                  <a:pt x="1339850" y="214418"/>
                  <a:pt x="1607820" y="147108"/>
                </a:cubicBezTo>
                <a:cubicBezTo>
                  <a:pt x="1875790" y="79798"/>
                  <a:pt x="2297430" y="0"/>
                  <a:pt x="2446020" y="162348"/>
                </a:cubicBezTo>
                <a:cubicBezTo>
                  <a:pt x="2594610" y="324696"/>
                  <a:pt x="2489279" y="720090"/>
                  <a:pt x="2499360" y="1121198"/>
                </a:cubicBezTo>
                <a:cubicBezTo>
                  <a:pt x="2509441" y="1522306"/>
                  <a:pt x="2468722" y="2376329"/>
                  <a:pt x="2506504" y="2568998"/>
                </a:cubicBezTo>
                <a:cubicBezTo>
                  <a:pt x="2615724" y="2740236"/>
                  <a:pt x="3053794" y="2605907"/>
                  <a:pt x="3108960" y="2645198"/>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fr-FR"/>
          </a:p>
        </p:txBody>
      </p:sp>
      <p:sp>
        <p:nvSpPr>
          <p:cNvPr id="10" name="Rectangle 9"/>
          <p:cNvSpPr/>
          <p:nvPr/>
        </p:nvSpPr>
        <p:spPr>
          <a:xfrm>
            <a:off x="3216503" y="5879480"/>
            <a:ext cx="5562600" cy="152400"/>
          </a:xfrm>
          <a:prstGeom prst="rect">
            <a:avLst/>
          </a:prstGeom>
        </p:spPr>
        <p:style>
          <a:lnRef idx="1">
            <a:schemeClr val="dk1"/>
          </a:lnRef>
          <a:fillRef idx="2">
            <a:schemeClr val="dk1"/>
          </a:fillRef>
          <a:effectRef idx="1">
            <a:schemeClr val="dk1"/>
          </a:effectRef>
          <a:fontRef idx="minor">
            <a:schemeClr val="dk1"/>
          </a:fontRef>
        </p:style>
        <p:txBody>
          <a:bodyPr lIns="91438" tIns="45719" rIns="91438" bIns="45719" rtlCol="0" anchor="ctr"/>
          <a:lstStyle/>
          <a:p>
            <a:pPr algn="ctr"/>
            <a:endParaRPr lang="fr-FR"/>
          </a:p>
        </p:txBody>
      </p:sp>
      <p:grpSp>
        <p:nvGrpSpPr>
          <p:cNvPr id="11" name="Group 10"/>
          <p:cNvGrpSpPr/>
          <p:nvPr/>
        </p:nvGrpSpPr>
        <p:grpSpPr>
          <a:xfrm>
            <a:off x="4388078" y="5727080"/>
            <a:ext cx="3600451" cy="76200"/>
            <a:chOff x="2695575" y="5638800"/>
            <a:chExt cx="3600450" cy="76200"/>
          </a:xfrm>
        </p:grpSpPr>
        <p:sp>
          <p:nvSpPr>
            <p:cNvPr id="12" name="Rectangle 11"/>
            <p:cNvSpPr/>
            <p:nvPr/>
          </p:nvSpPr>
          <p:spPr>
            <a:xfrm>
              <a:off x="2743200" y="5638800"/>
              <a:ext cx="35052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val 12"/>
            <p:cNvSpPr/>
            <p:nvPr/>
          </p:nvSpPr>
          <p:spPr>
            <a:xfrm>
              <a:off x="2695575" y="563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val 13"/>
            <p:cNvSpPr/>
            <p:nvPr/>
          </p:nvSpPr>
          <p:spPr>
            <a:xfrm>
              <a:off x="6219825" y="563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 14"/>
          <p:cNvGrpSpPr/>
          <p:nvPr/>
        </p:nvGrpSpPr>
        <p:grpSpPr>
          <a:xfrm>
            <a:off x="4969103" y="5574680"/>
            <a:ext cx="2895600" cy="76200"/>
            <a:chOff x="2695575" y="5638800"/>
            <a:chExt cx="3600450" cy="76200"/>
          </a:xfrm>
        </p:grpSpPr>
        <p:sp>
          <p:nvSpPr>
            <p:cNvPr id="16" name="Rectangle 15"/>
            <p:cNvSpPr/>
            <p:nvPr/>
          </p:nvSpPr>
          <p:spPr>
            <a:xfrm>
              <a:off x="2743200" y="5638800"/>
              <a:ext cx="35052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2695575" y="563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val 17"/>
            <p:cNvSpPr/>
            <p:nvPr/>
          </p:nvSpPr>
          <p:spPr>
            <a:xfrm>
              <a:off x="6219825" y="563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 18"/>
          <p:cNvGrpSpPr/>
          <p:nvPr/>
        </p:nvGrpSpPr>
        <p:grpSpPr>
          <a:xfrm>
            <a:off x="5197703" y="5422280"/>
            <a:ext cx="2438400" cy="76200"/>
            <a:chOff x="2695575" y="5638800"/>
            <a:chExt cx="3600450" cy="76200"/>
          </a:xfrm>
        </p:grpSpPr>
        <p:sp>
          <p:nvSpPr>
            <p:cNvPr id="20" name="Rectangle 19"/>
            <p:cNvSpPr/>
            <p:nvPr/>
          </p:nvSpPr>
          <p:spPr>
            <a:xfrm>
              <a:off x="2743200" y="5638800"/>
              <a:ext cx="35052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val 20"/>
            <p:cNvSpPr/>
            <p:nvPr/>
          </p:nvSpPr>
          <p:spPr>
            <a:xfrm>
              <a:off x="2695575" y="563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val 21"/>
            <p:cNvSpPr/>
            <p:nvPr/>
          </p:nvSpPr>
          <p:spPr>
            <a:xfrm>
              <a:off x="6219825" y="563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 22"/>
          <p:cNvGrpSpPr/>
          <p:nvPr/>
        </p:nvGrpSpPr>
        <p:grpSpPr>
          <a:xfrm>
            <a:off x="5350103" y="5269880"/>
            <a:ext cx="1676400" cy="76200"/>
            <a:chOff x="2695575" y="5638800"/>
            <a:chExt cx="3600450" cy="76200"/>
          </a:xfrm>
        </p:grpSpPr>
        <p:sp>
          <p:nvSpPr>
            <p:cNvPr id="24" name="Rectangle 23"/>
            <p:cNvSpPr/>
            <p:nvPr/>
          </p:nvSpPr>
          <p:spPr>
            <a:xfrm>
              <a:off x="2743200" y="5638800"/>
              <a:ext cx="35052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val 24"/>
            <p:cNvSpPr/>
            <p:nvPr/>
          </p:nvSpPr>
          <p:spPr>
            <a:xfrm>
              <a:off x="2695575" y="563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val 25"/>
            <p:cNvSpPr/>
            <p:nvPr/>
          </p:nvSpPr>
          <p:spPr>
            <a:xfrm>
              <a:off x="6219825" y="563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 26"/>
          <p:cNvGrpSpPr/>
          <p:nvPr/>
        </p:nvGrpSpPr>
        <p:grpSpPr>
          <a:xfrm>
            <a:off x="5578703" y="5117480"/>
            <a:ext cx="1295400" cy="76200"/>
            <a:chOff x="2695575" y="5638800"/>
            <a:chExt cx="3600450" cy="76200"/>
          </a:xfrm>
        </p:grpSpPr>
        <p:sp>
          <p:nvSpPr>
            <p:cNvPr id="28" name="Rectangle 27"/>
            <p:cNvSpPr/>
            <p:nvPr/>
          </p:nvSpPr>
          <p:spPr>
            <a:xfrm>
              <a:off x="2743200" y="5638800"/>
              <a:ext cx="35052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val 28"/>
            <p:cNvSpPr/>
            <p:nvPr/>
          </p:nvSpPr>
          <p:spPr>
            <a:xfrm>
              <a:off x="2695575" y="563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val 29"/>
            <p:cNvSpPr/>
            <p:nvPr/>
          </p:nvSpPr>
          <p:spPr>
            <a:xfrm>
              <a:off x="6219825" y="563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Right Arrow 30"/>
          <p:cNvSpPr/>
          <p:nvPr/>
        </p:nvSpPr>
        <p:spPr>
          <a:xfrm>
            <a:off x="6874103" y="3745880"/>
            <a:ext cx="978408" cy="484632"/>
          </a:xfrm>
          <a:prstGeom prst="rightArrow">
            <a:avLst/>
          </a:prstGeom>
        </p:spPr>
        <p:style>
          <a:lnRef idx="1">
            <a:schemeClr val="accent6"/>
          </a:lnRef>
          <a:fillRef idx="2">
            <a:schemeClr val="accent6"/>
          </a:fillRef>
          <a:effectRef idx="1">
            <a:schemeClr val="accent6"/>
          </a:effectRef>
          <a:fontRef idx="minor">
            <a:schemeClr val="dk1"/>
          </a:fontRef>
        </p:style>
        <p:txBody>
          <a:bodyPr lIns="91438" tIns="45719" rIns="91438" bIns="45719" rtlCol="0" anchor="ctr"/>
          <a:lstStyle/>
          <a:p>
            <a:pPr algn="ctr"/>
            <a:endParaRPr lang="fr-FR"/>
          </a:p>
        </p:txBody>
      </p:sp>
      <p:sp>
        <p:nvSpPr>
          <p:cNvPr id="32" name="Right Arrow 31"/>
          <p:cNvSpPr/>
          <p:nvPr/>
        </p:nvSpPr>
        <p:spPr>
          <a:xfrm flipH="1">
            <a:off x="3826103" y="3745880"/>
            <a:ext cx="990600" cy="484632"/>
          </a:xfrm>
          <a:prstGeom prst="rightArrow">
            <a:avLst/>
          </a:prstGeom>
        </p:spPr>
        <p:style>
          <a:lnRef idx="1">
            <a:schemeClr val="accent6"/>
          </a:lnRef>
          <a:fillRef idx="2">
            <a:schemeClr val="accent6"/>
          </a:fillRef>
          <a:effectRef idx="1">
            <a:schemeClr val="accent6"/>
          </a:effectRef>
          <a:fontRef idx="minor">
            <a:schemeClr val="dk1"/>
          </a:fontRef>
        </p:style>
        <p:txBody>
          <a:bodyPr lIns="91438" tIns="45719" rIns="91438" bIns="45719" rtlCol="0" anchor="ctr"/>
          <a:lstStyle/>
          <a:p>
            <a:pPr algn="ctr"/>
            <a:endParaRPr lang="fr-FR"/>
          </a:p>
        </p:txBody>
      </p:sp>
      <p:sp>
        <p:nvSpPr>
          <p:cNvPr id="33" name="TextBox 32"/>
          <p:cNvSpPr txBox="1"/>
          <p:nvPr/>
        </p:nvSpPr>
        <p:spPr>
          <a:xfrm>
            <a:off x="7064603" y="3796681"/>
            <a:ext cx="420304" cy="369330"/>
          </a:xfrm>
          <a:prstGeom prst="rect">
            <a:avLst/>
          </a:prstGeom>
          <a:noFill/>
        </p:spPr>
        <p:txBody>
          <a:bodyPr wrap="none" lIns="91438" tIns="45719" rIns="91438" bIns="45719" rtlCol="0">
            <a:spAutoFit/>
          </a:bodyPr>
          <a:lstStyle/>
          <a:p>
            <a:r>
              <a:rPr lang="en-US" dirty="0"/>
              <a:t>+X</a:t>
            </a:r>
            <a:endParaRPr lang="fr-FR" dirty="0"/>
          </a:p>
        </p:txBody>
      </p:sp>
      <p:sp>
        <p:nvSpPr>
          <p:cNvPr id="34" name="TextBox 33"/>
          <p:cNvSpPr txBox="1"/>
          <p:nvPr/>
        </p:nvSpPr>
        <p:spPr>
          <a:xfrm>
            <a:off x="4200754" y="3796681"/>
            <a:ext cx="375420" cy="369330"/>
          </a:xfrm>
          <a:prstGeom prst="rect">
            <a:avLst/>
          </a:prstGeom>
          <a:noFill/>
        </p:spPr>
        <p:txBody>
          <a:bodyPr wrap="none" lIns="91438" tIns="45719" rIns="91438" bIns="45719" rtlCol="0">
            <a:spAutoFit/>
          </a:bodyPr>
          <a:lstStyle/>
          <a:p>
            <a:r>
              <a:rPr lang="en-US" dirty="0"/>
              <a:t>-X</a:t>
            </a:r>
            <a:endParaRPr lang="fr-FR" dirty="0"/>
          </a:p>
        </p:txBody>
      </p:sp>
      <p:sp>
        <p:nvSpPr>
          <p:cNvPr id="35" name="Right Arrow 34"/>
          <p:cNvSpPr/>
          <p:nvPr/>
        </p:nvSpPr>
        <p:spPr>
          <a:xfrm rot="16200000">
            <a:off x="8379815" y="4678568"/>
            <a:ext cx="978408" cy="484632"/>
          </a:xfrm>
          <a:prstGeom prst="rightArrow">
            <a:avLst/>
          </a:prstGeom>
        </p:spPr>
        <p:style>
          <a:lnRef idx="1">
            <a:schemeClr val="accent3"/>
          </a:lnRef>
          <a:fillRef idx="2">
            <a:schemeClr val="accent3"/>
          </a:fillRef>
          <a:effectRef idx="1">
            <a:schemeClr val="accent3"/>
          </a:effectRef>
          <a:fontRef idx="minor">
            <a:schemeClr val="dk1"/>
          </a:fontRef>
        </p:style>
        <p:txBody>
          <a:bodyPr lIns="91438" tIns="45719" rIns="91438" bIns="45719" rtlCol="0" anchor="ctr"/>
          <a:lstStyle/>
          <a:p>
            <a:pPr algn="ctr"/>
            <a:endParaRPr lang="fr-FR"/>
          </a:p>
        </p:txBody>
      </p:sp>
      <p:sp>
        <p:nvSpPr>
          <p:cNvPr id="36" name="TextBox 35"/>
          <p:cNvSpPr txBox="1"/>
          <p:nvPr/>
        </p:nvSpPr>
        <p:spPr>
          <a:xfrm>
            <a:off x="8663719" y="4812681"/>
            <a:ext cx="407480" cy="369330"/>
          </a:xfrm>
          <a:prstGeom prst="rect">
            <a:avLst/>
          </a:prstGeom>
          <a:noFill/>
        </p:spPr>
        <p:txBody>
          <a:bodyPr wrap="none" lIns="91438" tIns="45719" rIns="91438" bIns="45719" rtlCol="0">
            <a:spAutoFit/>
          </a:bodyPr>
          <a:lstStyle/>
          <a:p>
            <a:r>
              <a:rPr lang="en-US" dirty="0"/>
              <a:t>+Z</a:t>
            </a:r>
            <a:endParaRPr lang="fr-FR" dirty="0"/>
          </a:p>
        </p:txBody>
      </p:sp>
      <p:sp>
        <p:nvSpPr>
          <p:cNvPr id="37" name="Freeform 36"/>
          <p:cNvSpPr/>
          <p:nvPr/>
        </p:nvSpPr>
        <p:spPr>
          <a:xfrm>
            <a:off x="5902554" y="2348882"/>
            <a:ext cx="317500" cy="615951"/>
          </a:xfrm>
          <a:custGeom>
            <a:avLst/>
            <a:gdLst>
              <a:gd name="connsiteX0" fmla="*/ 0 w 317500"/>
              <a:gd name="connsiteY0" fmla="*/ 0 h 615950"/>
              <a:gd name="connsiteX1" fmla="*/ 266700 w 317500"/>
              <a:gd name="connsiteY1" fmla="*/ 158750 h 615950"/>
              <a:gd name="connsiteX2" fmla="*/ 304800 w 317500"/>
              <a:gd name="connsiteY2" fmla="*/ 615950 h 615950"/>
            </a:gdLst>
            <a:ahLst/>
            <a:cxnLst>
              <a:cxn ang="0">
                <a:pos x="connsiteX0" y="connsiteY0"/>
              </a:cxn>
              <a:cxn ang="0">
                <a:pos x="connsiteX1" y="connsiteY1"/>
              </a:cxn>
              <a:cxn ang="0">
                <a:pos x="connsiteX2" y="connsiteY2"/>
              </a:cxn>
            </a:cxnLst>
            <a:rect l="l" t="t" r="r" b="b"/>
            <a:pathLst>
              <a:path w="317500" h="615950">
                <a:moveTo>
                  <a:pt x="0" y="0"/>
                </a:moveTo>
                <a:cubicBezTo>
                  <a:pt x="107950" y="28046"/>
                  <a:pt x="215900" y="56092"/>
                  <a:pt x="266700" y="158750"/>
                </a:cubicBezTo>
                <a:cubicBezTo>
                  <a:pt x="317500" y="261408"/>
                  <a:pt x="311150" y="438679"/>
                  <a:pt x="304800" y="615950"/>
                </a:cubicBezTo>
              </a:path>
            </a:pathLst>
          </a:custGeom>
          <a:ln w="76200">
            <a:solidFill>
              <a:schemeClr val="accent2">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1438" tIns="45719" rIns="91438" bIns="45719" rtlCol="0" anchor="ctr"/>
          <a:lstStyle/>
          <a:p>
            <a:pPr algn="ctr"/>
            <a:endParaRPr lang="fr-FR"/>
          </a:p>
        </p:txBody>
      </p:sp>
      <p:sp>
        <p:nvSpPr>
          <p:cNvPr id="38" name="TextBox 37"/>
          <p:cNvSpPr txBox="1"/>
          <p:nvPr/>
        </p:nvSpPr>
        <p:spPr>
          <a:xfrm>
            <a:off x="6416903" y="2374281"/>
            <a:ext cx="412288" cy="369330"/>
          </a:xfrm>
          <a:prstGeom prst="rect">
            <a:avLst/>
          </a:prstGeom>
          <a:noFill/>
        </p:spPr>
        <p:txBody>
          <a:bodyPr wrap="none" lIns="91438" tIns="45719" rIns="91438" bIns="45719" rtlCol="0">
            <a:spAutoFit/>
          </a:bodyPr>
          <a:lstStyle/>
          <a:p>
            <a:r>
              <a:rPr lang="en-US" dirty="0"/>
              <a:t>+E</a:t>
            </a:r>
            <a:endParaRPr lang="fr-FR" dirty="0"/>
          </a:p>
        </p:txBody>
      </p:sp>
      <p:pic>
        <p:nvPicPr>
          <p:cNvPr id="39" name="Picture 4" descr="http://regmedia.co.uk/2012/09/14/makerbot_the_replicator_1.jpg"/>
          <p:cNvPicPr>
            <a:picLocks noChangeAspect="1" noChangeArrowheads="1"/>
          </p:cNvPicPr>
          <p:nvPr/>
        </p:nvPicPr>
        <p:blipFill rotWithShape="1">
          <a:blip r:embed="rId3" cstate="print"/>
          <a:srcRect t="3121" r="8189"/>
          <a:stretch/>
        </p:blipFill>
        <p:spPr bwMode="auto">
          <a:xfrm>
            <a:off x="8081914" y="74454"/>
            <a:ext cx="2564091" cy="2274427"/>
          </a:xfrm>
          <a:prstGeom prst="rect">
            <a:avLst/>
          </a:prstGeom>
          <a:noFill/>
        </p:spPr>
      </p:pic>
      <p:sp>
        <p:nvSpPr>
          <p:cNvPr id="2" name="Espace réservé de la date 1"/>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145848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features’</a:t>
            </a:r>
            <a:endParaRPr lang="en-US" dirty="0"/>
          </a:p>
        </p:txBody>
      </p:sp>
      <p:sp>
        <p:nvSpPr>
          <p:cNvPr id="4" name="Freeform 3"/>
          <p:cNvSpPr/>
          <p:nvPr/>
        </p:nvSpPr>
        <p:spPr>
          <a:xfrm>
            <a:off x="2163338" y="1806498"/>
            <a:ext cx="8006575" cy="3055434"/>
          </a:xfrm>
          <a:custGeom>
            <a:avLst/>
            <a:gdLst>
              <a:gd name="connsiteX0" fmla="*/ 1308409 w 8006575"/>
              <a:gd name="connsiteY0" fmla="*/ 0 h 3055434"/>
              <a:gd name="connsiteX1" fmla="*/ 2401229 w 8006575"/>
              <a:gd name="connsiteY1" fmla="*/ 869795 h 3055434"/>
              <a:gd name="connsiteX2" fmla="*/ 3486614 w 8006575"/>
              <a:gd name="connsiteY2" fmla="*/ 1129990 h 3055434"/>
              <a:gd name="connsiteX3" fmla="*/ 8006575 w 8006575"/>
              <a:gd name="connsiteY3" fmla="*/ 1159726 h 3055434"/>
              <a:gd name="connsiteX4" fmla="*/ 4111083 w 8006575"/>
              <a:gd name="connsiteY4" fmla="*/ 1471961 h 3055434"/>
              <a:gd name="connsiteX5" fmla="*/ 2988526 w 8006575"/>
              <a:gd name="connsiteY5" fmla="*/ 1791629 h 3055434"/>
              <a:gd name="connsiteX6" fmla="*/ 1479395 w 8006575"/>
              <a:gd name="connsiteY6" fmla="*/ 3055434 h 3055434"/>
              <a:gd name="connsiteX7" fmla="*/ 0 w 8006575"/>
              <a:gd name="connsiteY7" fmla="*/ 3040565 h 3055434"/>
              <a:gd name="connsiteX8" fmla="*/ 223024 w 8006575"/>
              <a:gd name="connsiteY8" fmla="*/ 163551 h 3055434"/>
              <a:gd name="connsiteX9" fmla="*/ 1308409 w 8006575"/>
              <a:gd name="connsiteY9" fmla="*/ 0 h 305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6575" h="3055434">
                <a:moveTo>
                  <a:pt x="1308409" y="0"/>
                </a:moveTo>
                <a:lnTo>
                  <a:pt x="2401229" y="869795"/>
                </a:lnTo>
                <a:lnTo>
                  <a:pt x="3486614" y="1129990"/>
                </a:lnTo>
                <a:lnTo>
                  <a:pt x="8006575" y="1159726"/>
                </a:lnTo>
                <a:lnTo>
                  <a:pt x="4111083" y="1471961"/>
                </a:lnTo>
                <a:lnTo>
                  <a:pt x="2988526" y="1791629"/>
                </a:lnTo>
                <a:lnTo>
                  <a:pt x="1479395" y="3055434"/>
                </a:lnTo>
                <a:lnTo>
                  <a:pt x="0" y="3040565"/>
                </a:lnTo>
                <a:lnTo>
                  <a:pt x="223024" y="163551"/>
                </a:lnTo>
                <a:lnTo>
                  <a:pt x="1308409"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Oval 4"/>
          <p:cNvSpPr/>
          <p:nvPr/>
        </p:nvSpPr>
        <p:spPr>
          <a:xfrm>
            <a:off x="4295076" y="275806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91161" y="2304586"/>
            <a:ext cx="2148468" cy="2088995"/>
          </a:xfrm>
          <a:custGeom>
            <a:avLst/>
            <a:gdLst>
              <a:gd name="connsiteX0" fmla="*/ 654205 w 2148468"/>
              <a:gd name="connsiteY0" fmla="*/ 0 h 2088995"/>
              <a:gd name="connsiteX1" fmla="*/ 118946 w 2148468"/>
              <a:gd name="connsiteY1" fmla="*/ 89210 h 2088995"/>
              <a:gd name="connsiteX2" fmla="*/ 0 w 2148468"/>
              <a:gd name="connsiteY2" fmla="*/ 2088995 h 2088995"/>
              <a:gd name="connsiteX3" fmla="*/ 802888 w 2148468"/>
              <a:gd name="connsiteY3" fmla="*/ 2088995 h 2088995"/>
              <a:gd name="connsiteX4" fmla="*/ 2148468 w 2148468"/>
              <a:gd name="connsiteY4" fmla="*/ 951571 h 2088995"/>
              <a:gd name="connsiteX5" fmla="*/ 1583473 w 2148468"/>
              <a:gd name="connsiteY5" fmla="*/ 773152 h 2088995"/>
              <a:gd name="connsiteX6" fmla="*/ 654205 w 2148468"/>
              <a:gd name="connsiteY6" fmla="*/ 0 h 208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468" h="2088995">
                <a:moveTo>
                  <a:pt x="654205" y="0"/>
                </a:moveTo>
                <a:lnTo>
                  <a:pt x="118946" y="89210"/>
                </a:lnTo>
                <a:lnTo>
                  <a:pt x="0" y="2088995"/>
                </a:lnTo>
                <a:lnTo>
                  <a:pt x="802888" y="2088995"/>
                </a:lnTo>
                <a:lnTo>
                  <a:pt x="2148468" y="951571"/>
                </a:lnTo>
                <a:lnTo>
                  <a:pt x="1583473" y="773152"/>
                </a:lnTo>
                <a:lnTo>
                  <a:pt x="654205" y="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2" name="Straight Arrow Connector 11"/>
          <p:cNvCxnSpPr/>
          <p:nvPr/>
        </p:nvCxnSpPr>
        <p:spPr>
          <a:xfrm flipH="1" flipV="1">
            <a:off x="6858000" y="3505200"/>
            <a:ext cx="304800" cy="11430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1" y="4796136"/>
            <a:ext cx="1862561" cy="461665"/>
          </a:xfrm>
          <a:prstGeom prst="rect">
            <a:avLst/>
          </a:prstGeom>
          <a:noFill/>
        </p:spPr>
        <p:txBody>
          <a:bodyPr wrap="none" rtlCol="0">
            <a:spAutoFit/>
          </a:bodyPr>
          <a:lstStyle/>
          <a:p>
            <a:r>
              <a:rPr lang="en-US" sz="2400" dirty="0"/>
              <a:t>Disappears!!!</a:t>
            </a:r>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3566518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features’</a:t>
            </a:r>
            <a:endParaRPr lang="en-US" dirty="0"/>
          </a:p>
        </p:txBody>
      </p:sp>
      <p:sp>
        <p:nvSpPr>
          <p:cNvPr id="4" name="Freeform 3"/>
          <p:cNvSpPr/>
          <p:nvPr/>
        </p:nvSpPr>
        <p:spPr>
          <a:xfrm>
            <a:off x="2163338" y="1806498"/>
            <a:ext cx="8006575" cy="3055434"/>
          </a:xfrm>
          <a:custGeom>
            <a:avLst/>
            <a:gdLst>
              <a:gd name="connsiteX0" fmla="*/ 1308409 w 8006575"/>
              <a:gd name="connsiteY0" fmla="*/ 0 h 3055434"/>
              <a:gd name="connsiteX1" fmla="*/ 2401229 w 8006575"/>
              <a:gd name="connsiteY1" fmla="*/ 869795 h 3055434"/>
              <a:gd name="connsiteX2" fmla="*/ 3486614 w 8006575"/>
              <a:gd name="connsiteY2" fmla="*/ 1129990 h 3055434"/>
              <a:gd name="connsiteX3" fmla="*/ 8006575 w 8006575"/>
              <a:gd name="connsiteY3" fmla="*/ 1159726 h 3055434"/>
              <a:gd name="connsiteX4" fmla="*/ 4111083 w 8006575"/>
              <a:gd name="connsiteY4" fmla="*/ 1471961 h 3055434"/>
              <a:gd name="connsiteX5" fmla="*/ 2988526 w 8006575"/>
              <a:gd name="connsiteY5" fmla="*/ 1791629 h 3055434"/>
              <a:gd name="connsiteX6" fmla="*/ 1479395 w 8006575"/>
              <a:gd name="connsiteY6" fmla="*/ 3055434 h 3055434"/>
              <a:gd name="connsiteX7" fmla="*/ 0 w 8006575"/>
              <a:gd name="connsiteY7" fmla="*/ 3040565 h 3055434"/>
              <a:gd name="connsiteX8" fmla="*/ 223024 w 8006575"/>
              <a:gd name="connsiteY8" fmla="*/ 163551 h 3055434"/>
              <a:gd name="connsiteX9" fmla="*/ 1308409 w 8006575"/>
              <a:gd name="connsiteY9" fmla="*/ 0 h 305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6575" h="3055434">
                <a:moveTo>
                  <a:pt x="1308409" y="0"/>
                </a:moveTo>
                <a:lnTo>
                  <a:pt x="2401229" y="869795"/>
                </a:lnTo>
                <a:lnTo>
                  <a:pt x="3486614" y="1129990"/>
                </a:lnTo>
                <a:lnTo>
                  <a:pt x="8006575" y="1159726"/>
                </a:lnTo>
                <a:lnTo>
                  <a:pt x="4111083" y="1471961"/>
                </a:lnTo>
                <a:lnTo>
                  <a:pt x="2988526" y="1791629"/>
                </a:lnTo>
                <a:lnTo>
                  <a:pt x="1479395" y="3055434"/>
                </a:lnTo>
                <a:lnTo>
                  <a:pt x="0" y="3040565"/>
                </a:lnTo>
                <a:lnTo>
                  <a:pt x="223024" y="163551"/>
                </a:lnTo>
                <a:lnTo>
                  <a:pt x="1308409"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2" name="Straight Arrow Connector 11"/>
          <p:cNvCxnSpPr/>
          <p:nvPr/>
        </p:nvCxnSpPr>
        <p:spPr>
          <a:xfrm flipH="1" flipV="1">
            <a:off x="6858000" y="3505200"/>
            <a:ext cx="304800" cy="11430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3330" y="4724400"/>
            <a:ext cx="614271" cy="369332"/>
          </a:xfrm>
          <a:prstGeom prst="rect">
            <a:avLst/>
          </a:prstGeom>
          <a:noFill/>
        </p:spPr>
        <p:txBody>
          <a:bodyPr wrap="none" rtlCol="0">
            <a:spAutoFit/>
          </a:bodyPr>
          <a:lstStyle/>
          <a:p>
            <a:r>
              <a:rPr lang="en-US" dirty="0"/>
              <a:t>????</a:t>
            </a:r>
          </a:p>
        </p:txBody>
      </p:sp>
      <p:sp>
        <p:nvSpPr>
          <p:cNvPr id="8" name="Rounded Rectangle 7"/>
          <p:cNvSpPr/>
          <p:nvPr/>
        </p:nvSpPr>
        <p:spPr>
          <a:xfrm rot="16457149">
            <a:off x="1176959" y="2984795"/>
            <a:ext cx="2956242"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ounded Rectangle 8"/>
          <p:cNvSpPr/>
          <p:nvPr/>
        </p:nvSpPr>
        <p:spPr>
          <a:xfrm rot="21017030">
            <a:off x="2289594" y="1855987"/>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ounded Rectangle 10"/>
          <p:cNvSpPr/>
          <p:nvPr/>
        </p:nvSpPr>
        <p:spPr>
          <a:xfrm rot="2437067">
            <a:off x="3012239" y="2065485"/>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Rounded Rectangle 13"/>
          <p:cNvSpPr/>
          <p:nvPr/>
        </p:nvSpPr>
        <p:spPr>
          <a:xfrm rot="4795376">
            <a:off x="3557045" y="2938348"/>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rot="8454749">
            <a:off x="2975630" y="3631225"/>
            <a:ext cx="2213245"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Rounded Rectangle 15"/>
          <p:cNvSpPr/>
          <p:nvPr/>
        </p:nvSpPr>
        <p:spPr>
          <a:xfrm rot="10800000">
            <a:off x="2181921" y="4070195"/>
            <a:ext cx="172187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485817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approach</a:t>
            </a:r>
            <a:endParaRPr lang="en-US" dirty="0"/>
          </a:p>
        </p:txBody>
      </p:sp>
      <p:sp>
        <p:nvSpPr>
          <p:cNvPr id="4" name="Freeform 3"/>
          <p:cNvSpPr/>
          <p:nvPr/>
        </p:nvSpPr>
        <p:spPr>
          <a:xfrm>
            <a:off x="2163338" y="1806498"/>
            <a:ext cx="8006575" cy="3055434"/>
          </a:xfrm>
          <a:custGeom>
            <a:avLst/>
            <a:gdLst>
              <a:gd name="connsiteX0" fmla="*/ 1308409 w 8006575"/>
              <a:gd name="connsiteY0" fmla="*/ 0 h 3055434"/>
              <a:gd name="connsiteX1" fmla="*/ 2401229 w 8006575"/>
              <a:gd name="connsiteY1" fmla="*/ 869795 h 3055434"/>
              <a:gd name="connsiteX2" fmla="*/ 3486614 w 8006575"/>
              <a:gd name="connsiteY2" fmla="*/ 1129990 h 3055434"/>
              <a:gd name="connsiteX3" fmla="*/ 8006575 w 8006575"/>
              <a:gd name="connsiteY3" fmla="*/ 1159726 h 3055434"/>
              <a:gd name="connsiteX4" fmla="*/ 4111083 w 8006575"/>
              <a:gd name="connsiteY4" fmla="*/ 1471961 h 3055434"/>
              <a:gd name="connsiteX5" fmla="*/ 2988526 w 8006575"/>
              <a:gd name="connsiteY5" fmla="*/ 1791629 h 3055434"/>
              <a:gd name="connsiteX6" fmla="*/ 1479395 w 8006575"/>
              <a:gd name="connsiteY6" fmla="*/ 3055434 h 3055434"/>
              <a:gd name="connsiteX7" fmla="*/ 0 w 8006575"/>
              <a:gd name="connsiteY7" fmla="*/ 3040565 h 3055434"/>
              <a:gd name="connsiteX8" fmla="*/ 223024 w 8006575"/>
              <a:gd name="connsiteY8" fmla="*/ 163551 h 3055434"/>
              <a:gd name="connsiteX9" fmla="*/ 1308409 w 8006575"/>
              <a:gd name="connsiteY9" fmla="*/ 0 h 305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6575" h="3055434">
                <a:moveTo>
                  <a:pt x="1308409" y="0"/>
                </a:moveTo>
                <a:lnTo>
                  <a:pt x="2401229" y="869795"/>
                </a:lnTo>
                <a:lnTo>
                  <a:pt x="3486614" y="1129990"/>
                </a:lnTo>
                <a:lnTo>
                  <a:pt x="8006575" y="1159726"/>
                </a:lnTo>
                <a:lnTo>
                  <a:pt x="4111083" y="1471961"/>
                </a:lnTo>
                <a:lnTo>
                  <a:pt x="2988526" y="1791629"/>
                </a:lnTo>
                <a:lnTo>
                  <a:pt x="1479395" y="3055434"/>
                </a:lnTo>
                <a:lnTo>
                  <a:pt x="0" y="3040565"/>
                </a:lnTo>
                <a:lnTo>
                  <a:pt x="223024" y="163551"/>
                </a:lnTo>
                <a:lnTo>
                  <a:pt x="1308409"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ounded Rectangle 7"/>
          <p:cNvSpPr/>
          <p:nvPr/>
        </p:nvSpPr>
        <p:spPr>
          <a:xfrm rot="16457149">
            <a:off x="1176959" y="2984795"/>
            <a:ext cx="2956242"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ounded Rectangle 8"/>
          <p:cNvSpPr/>
          <p:nvPr/>
        </p:nvSpPr>
        <p:spPr>
          <a:xfrm rot="21017030">
            <a:off x="2289594" y="1855987"/>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ounded Rectangle 10"/>
          <p:cNvSpPr/>
          <p:nvPr/>
        </p:nvSpPr>
        <p:spPr>
          <a:xfrm rot="2437067">
            <a:off x="3012239" y="2065485"/>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Rounded Rectangle 13"/>
          <p:cNvSpPr/>
          <p:nvPr/>
        </p:nvSpPr>
        <p:spPr>
          <a:xfrm rot="4795376">
            <a:off x="3557045" y="2938348"/>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rot="8454749">
            <a:off x="2975630" y="3631225"/>
            <a:ext cx="2213245"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Rounded Rectangle 15"/>
          <p:cNvSpPr/>
          <p:nvPr/>
        </p:nvSpPr>
        <p:spPr>
          <a:xfrm rot="10800000">
            <a:off x="2181921" y="4070195"/>
            <a:ext cx="172187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5" name="Straight Connector 4"/>
          <p:cNvCxnSpPr>
            <a:endCxn id="4" idx="3"/>
          </p:cNvCxnSpPr>
          <p:nvPr/>
        </p:nvCxnSpPr>
        <p:spPr>
          <a:xfrm flipV="1">
            <a:off x="4953000" y="2966224"/>
            <a:ext cx="5216912" cy="23417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 name="Straight Arrow Connector 9"/>
          <p:cNvCxnSpPr/>
          <p:nvPr/>
        </p:nvCxnSpPr>
        <p:spPr>
          <a:xfrm flipH="1">
            <a:off x="6019800" y="2362200"/>
            <a:ext cx="146824" cy="721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24600" y="2133600"/>
            <a:ext cx="2286000" cy="369332"/>
          </a:xfrm>
          <a:prstGeom prst="rect">
            <a:avLst/>
          </a:prstGeom>
          <a:noFill/>
        </p:spPr>
        <p:txBody>
          <a:bodyPr wrap="square" rtlCol="0">
            <a:spAutoFit/>
          </a:bodyPr>
          <a:lstStyle/>
          <a:p>
            <a:r>
              <a:rPr lang="en-US" dirty="0"/>
              <a:t>Skeleton</a:t>
            </a:r>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648966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approach</a:t>
            </a:r>
            <a:endParaRPr lang="en-US" dirty="0"/>
          </a:p>
        </p:txBody>
      </p:sp>
      <p:sp>
        <p:nvSpPr>
          <p:cNvPr id="4" name="Freeform 3"/>
          <p:cNvSpPr/>
          <p:nvPr/>
        </p:nvSpPr>
        <p:spPr>
          <a:xfrm>
            <a:off x="2163338" y="1806498"/>
            <a:ext cx="8006575" cy="3055434"/>
          </a:xfrm>
          <a:custGeom>
            <a:avLst/>
            <a:gdLst>
              <a:gd name="connsiteX0" fmla="*/ 1308409 w 8006575"/>
              <a:gd name="connsiteY0" fmla="*/ 0 h 3055434"/>
              <a:gd name="connsiteX1" fmla="*/ 2401229 w 8006575"/>
              <a:gd name="connsiteY1" fmla="*/ 869795 h 3055434"/>
              <a:gd name="connsiteX2" fmla="*/ 3486614 w 8006575"/>
              <a:gd name="connsiteY2" fmla="*/ 1129990 h 3055434"/>
              <a:gd name="connsiteX3" fmla="*/ 8006575 w 8006575"/>
              <a:gd name="connsiteY3" fmla="*/ 1159726 h 3055434"/>
              <a:gd name="connsiteX4" fmla="*/ 4111083 w 8006575"/>
              <a:gd name="connsiteY4" fmla="*/ 1471961 h 3055434"/>
              <a:gd name="connsiteX5" fmla="*/ 2988526 w 8006575"/>
              <a:gd name="connsiteY5" fmla="*/ 1791629 h 3055434"/>
              <a:gd name="connsiteX6" fmla="*/ 1479395 w 8006575"/>
              <a:gd name="connsiteY6" fmla="*/ 3055434 h 3055434"/>
              <a:gd name="connsiteX7" fmla="*/ 0 w 8006575"/>
              <a:gd name="connsiteY7" fmla="*/ 3040565 h 3055434"/>
              <a:gd name="connsiteX8" fmla="*/ 223024 w 8006575"/>
              <a:gd name="connsiteY8" fmla="*/ 163551 h 3055434"/>
              <a:gd name="connsiteX9" fmla="*/ 1308409 w 8006575"/>
              <a:gd name="connsiteY9" fmla="*/ 0 h 305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6575" h="3055434">
                <a:moveTo>
                  <a:pt x="1308409" y="0"/>
                </a:moveTo>
                <a:lnTo>
                  <a:pt x="2401229" y="869795"/>
                </a:lnTo>
                <a:lnTo>
                  <a:pt x="3486614" y="1129990"/>
                </a:lnTo>
                <a:lnTo>
                  <a:pt x="8006575" y="1159726"/>
                </a:lnTo>
                <a:lnTo>
                  <a:pt x="4111083" y="1471961"/>
                </a:lnTo>
                <a:lnTo>
                  <a:pt x="2988526" y="1791629"/>
                </a:lnTo>
                <a:lnTo>
                  <a:pt x="1479395" y="3055434"/>
                </a:lnTo>
                <a:lnTo>
                  <a:pt x="0" y="3040565"/>
                </a:lnTo>
                <a:lnTo>
                  <a:pt x="223024" y="163551"/>
                </a:lnTo>
                <a:lnTo>
                  <a:pt x="1308409"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ounded Rectangle 7"/>
          <p:cNvSpPr/>
          <p:nvPr/>
        </p:nvSpPr>
        <p:spPr>
          <a:xfrm rot="16457149">
            <a:off x="1176959" y="2984795"/>
            <a:ext cx="2956242"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ounded Rectangle 8"/>
          <p:cNvSpPr/>
          <p:nvPr/>
        </p:nvSpPr>
        <p:spPr>
          <a:xfrm rot="21017030">
            <a:off x="2289594" y="1855987"/>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ounded Rectangle 10"/>
          <p:cNvSpPr/>
          <p:nvPr/>
        </p:nvSpPr>
        <p:spPr>
          <a:xfrm rot="2437067">
            <a:off x="3012239" y="2065485"/>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Rounded Rectangle 13"/>
          <p:cNvSpPr/>
          <p:nvPr/>
        </p:nvSpPr>
        <p:spPr>
          <a:xfrm rot="4795376">
            <a:off x="3557045" y="2938348"/>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rot="8454749">
            <a:off x="2975630" y="3631225"/>
            <a:ext cx="2213245"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Rounded Rectangle 15"/>
          <p:cNvSpPr/>
          <p:nvPr/>
        </p:nvSpPr>
        <p:spPr>
          <a:xfrm rot="10800000">
            <a:off x="2181921" y="4070195"/>
            <a:ext cx="172187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Rounded Rectangle 12"/>
          <p:cNvSpPr/>
          <p:nvPr/>
        </p:nvSpPr>
        <p:spPr>
          <a:xfrm rot="10619567">
            <a:off x="4618970" y="2641761"/>
            <a:ext cx="5554573"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2924011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181922" y="3578654"/>
            <a:ext cx="8006575" cy="3055434"/>
          </a:xfrm>
          <a:custGeom>
            <a:avLst/>
            <a:gdLst>
              <a:gd name="connsiteX0" fmla="*/ 1308409 w 8006575"/>
              <a:gd name="connsiteY0" fmla="*/ 0 h 3055434"/>
              <a:gd name="connsiteX1" fmla="*/ 2401229 w 8006575"/>
              <a:gd name="connsiteY1" fmla="*/ 869795 h 3055434"/>
              <a:gd name="connsiteX2" fmla="*/ 3486614 w 8006575"/>
              <a:gd name="connsiteY2" fmla="*/ 1129990 h 3055434"/>
              <a:gd name="connsiteX3" fmla="*/ 8006575 w 8006575"/>
              <a:gd name="connsiteY3" fmla="*/ 1159726 h 3055434"/>
              <a:gd name="connsiteX4" fmla="*/ 4111083 w 8006575"/>
              <a:gd name="connsiteY4" fmla="*/ 1471961 h 3055434"/>
              <a:gd name="connsiteX5" fmla="*/ 2988526 w 8006575"/>
              <a:gd name="connsiteY5" fmla="*/ 1791629 h 3055434"/>
              <a:gd name="connsiteX6" fmla="*/ 1479395 w 8006575"/>
              <a:gd name="connsiteY6" fmla="*/ 3055434 h 3055434"/>
              <a:gd name="connsiteX7" fmla="*/ 0 w 8006575"/>
              <a:gd name="connsiteY7" fmla="*/ 3040565 h 3055434"/>
              <a:gd name="connsiteX8" fmla="*/ 223024 w 8006575"/>
              <a:gd name="connsiteY8" fmla="*/ 163551 h 3055434"/>
              <a:gd name="connsiteX9" fmla="*/ 1308409 w 8006575"/>
              <a:gd name="connsiteY9" fmla="*/ 0 h 305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6575" h="3055434">
                <a:moveTo>
                  <a:pt x="1308409" y="0"/>
                </a:moveTo>
                <a:lnTo>
                  <a:pt x="2401229" y="869795"/>
                </a:lnTo>
                <a:lnTo>
                  <a:pt x="3486614" y="1129990"/>
                </a:lnTo>
                <a:lnTo>
                  <a:pt x="8006575" y="1159726"/>
                </a:lnTo>
                <a:lnTo>
                  <a:pt x="4111083" y="1471961"/>
                </a:lnTo>
                <a:lnTo>
                  <a:pt x="2988526" y="1791629"/>
                </a:lnTo>
                <a:lnTo>
                  <a:pt x="1479395" y="3055434"/>
                </a:lnTo>
                <a:lnTo>
                  <a:pt x="0" y="3040565"/>
                </a:lnTo>
                <a:lnTo>
                  <a:pt x="223024" y="163551"/>
                </a:lnTo>
                <a:lnTo>
                  <a:pt x="1308409" y="0"/>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ounded Rectangle 7"/>
          <p:cNvSpPr/>
          <p:nvPr/>
        </p:nvSpPr>
        <p:spPr>
          <a:xfrm rot="16457149">
            <a:off x="1176959" y="1407456"/>
            <a:ext cx="2956242"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ounded Rectangle 8"/>
          <p:cNvSpPr/>
          <p:nvPr/>
        </p:nvSpPr>
        <p:spPr>
          <a:xfrm rot="21017030">
            <a:off x="2289594" y="278648"/>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ounded Rectangle 10"/>
          <p:cNvSpPr/>
          <p:nvPr/>
        </p:nvSpPr>
        <p:spPr>
          <a:xfrm rot="2437067">
            <a:off x="3012239" y="488146"/>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Rounded Rectangle 13"/>
          <p:cNvSpPr/>
          <p:nvPr/>
        </p:nvSpPr>
        <p:spPr>
          <a:xfrm rot="4795376">
            <a:off x="3557045" y="1361009"/>
            <a:ext cx="1558567"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rot="8454749">
            <a:off x="2975630" y="2053886"/>
            <a:ext cx="2213245"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Rounded Rectangle 15"/>
          <p:cNvSpPr/>
          <p:nvPr/>
        </p:nvSpPr>
        <p:spPr>
          <a:xfrm rot="10800000">
            <a:off x="2181921" y="2492856"/>
            <a:ext cx="172187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Rounded Rectangle 12"/>
          <p:cNvSpPr/>
          <p:nvPr/>
        </p:nvSpPr>
        <p:spPr>
          <a:xfrm rot="10619567">
            <a:off x="4618970" y="1064422"/>
            <a:ext cx="5554573"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5410200" y="3124200"/>
            <a:ext cx="3870740" cy="523220"/>
          </a:xfrm>
          <a:prstGeom prst="rect">
            <a:avLst/>
          </a:prstGeom>
          <a:noFill/>
        </p:spPr>
        <p:txBody>
          <a:bodyPr wrap="none" rtlCol="0">
            <a:spAutoFit/>
          </a:bodyPr>
          <a:lstStyle/>
          <a:p>
            <a:r>
              <a:rPr lang="en-US" sz="2800" dirty="0"/>
              <a:t>Arbitrary decision (user?)</a:t>
            </a:r>
          </a:p>
        </p:txBody>
      </p:sp>
      <p:sp>
        <p:nvSpPr>
          <p:cNvPr id="2" name="Espace réservé de la date 1"/>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814314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Shells</a:t>
            </a:r>
            <a:endParaRPr lang="en-US" dirty="0"/>
          </a:p>
        </p:txBody>
      </p:sp>
      <p:sp>
        <p:nvSpPr>
          <p:cNvPr id="3" name="Content Placeholder 2"/>
          <p:cNvSpPr>
            <a:spLocks noGrp="1"/>
          </p:cNvSpPr>
          <p:nvPr>
            <p:ph idx="1"/>
          </p:nvPr>
        </p:nvSpPr>
        <p:spPr/>
        <p:txBody>
          <a:bodyPr/>
          <a:lstStyle/>
          <a:p>
            <a:r>
              <a:rPr lang="en-US" dirty="0" smtClean="0"/>
              <a:t>More of the same</a:t>
            </a:r>
            <a:endParaRPr lang="en-US" dirty="0"/>
          </a:p>
        </p:txBody>
      </p:sp>
      <p:sp>
        <p:nvSpPr>
          <p:cNvPr id="4" name="Rectangle 3"/>
          <p:cNvSpPr/>
          <p:nvPr/>
        </p:nvSpPr>
        <p:spPr>
          <a:xfrm>
            <a:off x="4191000" y="2514600"/>
            <a:ext cx="4724400" cy="4038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ounded Rectangle 4"/>
          <p:cNvSpPr/>
          <p:nvPr/>
        </p:nvSpPr>
        <p:spPr>
          <a:xfrm rot="16200000">
            <a:off x="2567570" y="4138031"/>
            <a:ext cx="4038601"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Rounded Rectangle 5"/>
          <p:cNvSpPr/>
          <p:nvPr/>
        </p:nvSpPr>
        <p:spPr>
          <a:xfrm>
            <a:off x="4191000" y="5761464"/>
            <a:ext cx="47244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ounded Rectangle 6"/>
          <p:cNvSpPr/>
          <p:nvPr/>
        </p:nvSpPr>
        <p:spPr>
          <a:xfrm rot="16200000">
            <a:off x="6503951" y="4141750"/>
            <a:ext cx="4031164"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ounded Rectangle 7"/>
          <p:cNvSpPr/>
          <p:nvPr/>
        </p:nvSpPr>
        <p:spPr>
          <a:xfrm rot="10800000">
            <a:off x="4194718" y="2514598"/>
            <a:ext cx="4720684"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Rounded Rectangle 9"/>
          <p:cNvSpPr/>
          <p:nvPr/>
        </p:nvSpPr>
        <p:spPr>
          <a:xfrm rot="10800000">
            <a:off x="4982738" y="3323061"/>
            <a:ext cx="3140926"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ounded Rectangle 10"/>
          <p:cNvSpPr/>
          <p:nvPr/>
        </p:nvSpPr>
        <p:spPr>
          <a:xfrm rot="16200000">
            <a:off x="4151044" y="4138031"/>
            <a:ext cx="2455128"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ounded Rectangle 11"/>
          <p:cNvSpPr/>
          <p:nvPr/>
        </p:nvSpPr>
        <p:spPr>
          <a:xfrm rot="10800000">
            <a:off x="4982737" y="4969727"/>
            <a:ext cx="3140926"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ounded Rectangle 12"/>
          <p:cNvSpPr/>
          <p:nvPr/>
        </p:nvSpPr>
        <p:spPr>
          <a:xfrm rot="16200000">
            <a:off x="6500231" y="4154757"/>
            <a:ext cx="2455128"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flipH="1">
            <a:off x="8077200" y="1828800"/>
            <a:ext cx="1371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2000" y="1261646"/>
            <a:ext cx="2213042" cy="523220"/>
          </a:xfrm>
          <a:prstGeom prst="rect">
            <a:avLst/>
          </a:prstGeom>
          <a:noFill/>
        </p:spPr>
        <p:txBody>
          <a:bodyPr wrap="none" rtlCol="0">
            <a:spAutoFit/>
          </a:bodyPr>
          <a:lstStyle/>
          <a:p>
            <a:r>
              <a:rPr lang="en-US" sz="2800" dirty="0"/>
              <a:t>Note the gaps</a:t>
            </a:r>
          </a:p>
        </p:txBody>
      </p:sp>
      <p:sp>
        <p:nvSpPr>
          <p:cNvPr id="17" name="TextBox 16"/>
          <p:cNvSpPr txBox="1"/>
          <p:nvPr/>
        </p:nvSpPr>
        <p:spPr>
          <a:xfrm>
            <a:off x="1761602" y="4734580"/>
            <a:ext cx="2962799" cy="523220"/>
          </a:xfrm>
          <a:prstGeom prst="rect">
            <a:avLst/>
          </a:prstGeom>
          <a:noFill/>
        </p:spPr>
        <p:txBody>
          <a:bodyPr wrap="none" rtlCol="0">
            <a:spAutoFit/>
          </a:bodyPr>
          <a:lstStyle/>
          <a:p>
            <a:r>
              <a:rPr lang="en-US" sz="2800" dirty="0"/>
              <a:t>Might become thin</a:t>
            </a:r>
          </a:p>
        </p:txBody>
      </p:sp>
      <p:cxnSp>
        <p:nvCxnSpPr>
          <p:cNvPr id="19" name="Straight Arrow Connector 18"/>
          <p:cNvCxnSpPr/>
          <p:nvPr/>
        </p:nvCxnSpPr>
        <p:spPr>
          <a:xfrm flipV="1">
            <a:off x="4031788" y="4550624"/>
            <a:ext cx="2445213" cy="97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Espace réservé de la date 8"/>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1867119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NO_BACKUP\Dropbox\shared\course_sig15\shot000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77" t="17127" r="7207" b="16377"/>
          <a:stretch/>
        </p:blipFill>
        <p:spPr bwMode="auto">
          <a:xfrm>
            <a:off x="6096001" y="728970"/>
            <a:ext cx="4277537" cy="3664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Infills</a:t>
            </a:r>
            <a:endParaRPr lang="en-US" dirty="0"/>
          </a:p>
        </p:txBody>
      </p:sp>
      <p:sp>
        <p:nvSpPr>
          <p:cNvPr id="3" name="Content Placeholder 2"/>
          <p:cNvSpPr>
            <a:spLocks noGrp="1"/>
          </p:cNvSpPr>
          <p:nvPr>
            <p:ph idx="1"/>
          </p:nvPr>
        </p:nvSpPr>
        <p:spPr/>
        <p:txBody>
          <a:bodyPr>
            <a:normAutofit lnSpcReduction="10000"/>
          </a:bodyPr>
          <a:lstStyle/>
          <a:p>
            <a:r>
              <a:rPr lang="en-US" dirty="0" smtClean="0"/>
              <a:t>Top / bottom covers</a:t>
            </a:r>
          </a:p>
          <a:p>
            <a:endParaRPr lang="en-US" dirty="0" smtClean="0"/>
          </a:p>
          <a:p>
            <a:endParaRPr lang="en-US" dirty="0" smtClean="0"/>
          </a:p>
          <a:p>
            <a:endParaRPr lang="en-US" dirty="0" smtClean="0"/>
          </a:p>
          <a:p>
            <a:endParaRPr lang="en-US" dirty="0"/>
          </a:p>
          <a:p>
            <a:r>
              <a:rPr lang="en-US" dirty="0" smtClean="0"/>
              <a:t>Inside</a:t>
            </a:r>
          </a:p>
          <a:p>
            <a:pPr lvl="1"/>
            <a:r>
              <a:rPr lang="en-US" dirty="0" smtClean="0"/>
              <a:t>Full infill (very robust, slow, lots of plastic)</a:t>
            </a:r>
          </a:p>
          <a:p>
            <a:pPr lvl="1"/>
            <a:r>
              <a:rPr lang="en-US" dirty="0" smtClean="0"/>
              <a:t>Sparse infill (save plastic and time, less strong)</a:t>
            </a:r>
          </a:p>
        </p:txBody>
      </p:sp>
      <p:pic>
        <p:nvPicPr>
          <p:cNvPr id="6" name="Picture 2" descr="D:\NO_BACKUP\Dropbox\shared\course_sig15\shot000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25" t="68897" r="57170" b="16377"/>
          <a:stretch/>
        </p:blipFill>
        <p:spPr bwMode="auto">
          <a:xfrm>
            <a:off x="3886200" y="2362200"/>
            <a:ext cx="2844800" cy="17823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Arrow Connector 17"/>
          <p:cNvCxnSpPr/>
          <p:nvPr/>
        </p:nvCxnSpPr>
        <p:spPr>
          <a:xfrm>
            <a:off x="3101050" y="2590800"/>
            <a:ext cx="2022676" cy="3260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Espace réservé de la date 7"/>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1876733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Infill</a:t>
            </a:r>
            <a:endParaRPr lang="en-US" dirty="0"/>
          </a:p>
        </p:txBody>
      </p:sp>
      <p:sp>
        <p:nvSpPr>
          <p:cNvPr id="4" name="Rectangle 3"/>
          <p:cNvSpPr/>
          <p:nvPr/>
        </p:nvSpPr>
        <p:spPr>
          <a:xfrm>
            <a:off x="4343400" y="2696740"/>
            <a:ext cx="3657600" cy="23828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ounded Rectangle 4"/>
          <p:cNvSpPr/>
          <p:nvPr/>
        </p:nvSpPr>
        <p:spPr>
          <a:xfrm>
            <a:off x="4343400" y="2704360"/>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Rounded Rectangle 5"/>
          <p:cNvSpPr/>
          <p:nvPr/>
        </p:nvSpPr>
        <p:spPr>
          <a:xfrm>
            <a:off x="4343400" y="3496097"/>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ounded Rectangle 6"/>
          <p:cNvSpPr/>
          <p:nvPr/>
        </p:nvSpPr>
        <p:spPr>
          <a:xfrm>
            <a:off x="4343400" y="4287834"/>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ounded Rectangle 7"/>
          <p:cNvSpPr/>
          <p:nvPr/>
        </p:nvSpPr>
        <p:spPr>
          <a:xfrm rot="10800000">
            <a:off x="3559284" y="1905001"/>
            <a:ext cx="4975116"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Rounded Rectangle 8"/>
          <p:cNvSpPr/>
          <p:nvPr/>
        </p:nvSpPr>
        <p:spPr>
          <a:xfrm rot="16200000">
            <a:off x="1973954" y="3490333"/>
            <a:ext cx="3962400"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Rounded Rectangle 9"/>
          <p:cNvSpPr/>
          <p:nvPr/>
        </p:nvSpPr>
        <p:spPr>
          <a:xfrm rot="10800000">
            <a:off x="3559284" y="5075663"/>
            <a:ext cx="5233454"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ounded Rectangle 10"/>
          <p:cNvSpPr/>
          <p:nvPr/>
        </p:nvSpPr>
        <p:spPr>
          <a:xfrm rot="16200000">
            <a:off x="6415671" y="3490334"/>
            <a:ext cx="3962400"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4277662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Infill</a:t>
            </a:r>
            <a:endParaRPr lang="en-US" dirty="0"/>
          </a:p>
        </p:txBody>
      </p:sp>
      <p:sp>
        <p:nvSpPr>
          <p:cNvPr id="4" name="Rectangle 3"/>
          <p:cNvSpPr/>
          <p:nvPr/>
        </p:nvSpPr>
        <p:spPr>
          <a:xfrm>
            <a:off x="4343400" y="2705842"/>
            <a:ext cx="3657600" cy="2819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ounded Rectangle 4"/>
          <p:cNvSpPr/>
          <p:nvPr/>
        </p:nvSpPr>
        <p:spPr>
          <a:xfrm>
            <a:off x="4343400" y="2713463"/>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Rounded Rectangle 5"/>
          <p:cNvSpPr/>
          <p:nvPr/>
        </p:nvSpPr>
        <p:spPr>
          <a:xfrm>
            <a:off x="4343400" y="3505200"/>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ounded Rectangle 6"/>
          <p:cNvSpPr/>
          <p:nvPr/>
        </p:nvSpPr>
        <p:spPr>
          <a:xfrm>
            <a:off x="4343400" y="4296937"/>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p:cNvSpPr txBox="1"/>
          <p:nvPr/>
        </p:nvSpPr>
        <p:spPr>
          <a:xfrm>
            <a:off x="5918765" y="5155910"/>
            <a:ext cx="506870" cy="369332"/>
          </a:xfrm>
          <a:prstGeom prst="rect">
            <a:avLst/>
          </a:prstGeom>
          <a:noFill/>
        </p:spPr>
        <p:txBody>
          <a:bodyPr wrap="none" rtlCol="0">
            <a:spAutoFit/>
          </a:bodyPr>
          <a:lstStyle/>
          <a:p>
            <a:r>
              <a:rPr lang="en-US" dirty="0"/>
              <a:t>???</a:t>
            </a:r>
          </a:p>
        </p:txBody>
      </p:sp>
      <p:sp>
        <p:nvSpPr>
          <p:cNvPr id="9" name="Rounded Rectangle 8"/>
          <p:cNvSpPr/>
          <p:nvPr/>
        </p:nvSpPr>
        <p:spPr>
          <a:xfrm rot="10800000">
            <a:off x="3559284" y="1928601"/>
            <a:ext cx="4975116"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Rounded Rectangle 9"/>
          <p:cNvSpPr/>
          <p:nvPr/>
        </p:nvSpPr>
        <p:spPr>
          <a:xfrm rot="16200000">
            <a:off x="1757156" y="3730732"/>
            <a:ext cx="4395999"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ounded Rectangle 10"/>
          <p:cNvSpPr/>
          <p:nvPr/>
        </p:nvSpPr>
        <p:spPr>
          <a:xfrm rot="10800000">
            <a:off x="3555473" y="5532863"/>
            <a:ext cx="5233454"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ounded Rectangle 11"/>
          <p:cNvSpPr/>
          <p:nvPr/>
        </p:nvSpPr>
        <p:spPr>
          <a:xfrm rot="16200000">
            <a:off x="6198873" y="3730733"/>
            <a:ext cx="4395998"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954948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control</a:t>
            </a:r>
            <a:endParaRPr lang="en-US" dirty="0"/>
          </a:p>
        </p:txBody>
      </p:sp>
      <p:sp>
        <p:nvSpPr>
          <p:cNvPr id="3" name="Content Placeholder 2"/>
          <p:cNvSpPr>
            <a:spLocks noGrp="1"/>
          </p:cNvSpPr>
          <p:nvPr>
            <p:ph idx="1"/>
          </p:nvPr>
        </p:nvSpPr>
        <p:spPr/>
        <p:txBody>
          <a:bodyPr/>
          <a:lstStyle/>
          <a:p>
            <a:r>
              <a:rPr lang="en-US" dirty="0" smtClean="0"/>
              <a:t>Limited change of thickness</a:t>
            </a:r>
          </a:p>
        </p:txBody>
      </p:sp>
      <p:sp>
        <p:nvSpPr>
          <p:cNvPr id="4" name="Rounded Rectangle 3"/>
          <p:cNvSpPr/>
          <p:nvPr/>
        </p:nvSpPr>
        <p:spPr>
          <a:xfrm rot="19027909">
            <a:off x="2400301" y="4030926"/>
            <a:ext cx="28194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5" name="Straight Connector 4"/>
          <p:cNvCxnSpPr/>
          <p:nvPr/>
        </p:nvCxnSpPr>
        <p:spPr>
          <a:xfrm flipV="1">
            <a:off x="2453269" y="3241290"/>
            <a:ext cx="2594517" cy="2453267"/>
          </a:xfrm>
          <a:prstGeom prst="line">
            <a:avLst/>
          </a:prstGeom>
        </p:spPr>
        <p:style>
          <a:lnRef idx="1">
            <a:schemeClr val="accent6"/>
          </a:lnRef>
          <a:fillRef idx="0">
            <a:schemeClr val="accent6"/>
          </a:fillRef>
          <a:effectRef idx="0">
            <a:schemeClr val="accent6"/>
          </a:effectRef>
          <a:fontRef idx="minor">
            <a:schemeClr val="tx1"/>
          </a:fontRef>
        </p:style>
      </p:cxnSp>
      <p:sp>
        <p:nvSpPr>
          <p:cNvPr id="6" name="Rounded Rectangle 5"/>
          <p:cNvSpPr/>
          <p:nvPr/>
        </p:nvSpPr>
        <p:spPr>
          <a:xfrm rot="19027909">
            <a:off x="4464813" y="4300140"/>
            <a:ext cx="2819400" cy="505706"/>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7" name="Straight Connector 6"/>
          <p:cNvCxnSpPr/>
          <p:nvPr/>
        </p:nvCxnSpPr>
        <p:spPr>
          <a:xfrm flipV="1">
            <a:off x="4517781" y="3367489"/>
            <a:ext cx="2594517" cy="2453267"/>
          </a:xfrm>
          <a:prstGeom prst="line">
            <a:avLst/>
          </a:prstGeom>
        </p:spPr>
        <p:style>
          <a:lnRef idx="1">
            <a:schemeClr val="accent6"/>
          </a:lnRef>
          <a:fillRef idx="0">
            <a:schemeClr val="accent6"/>
          </a:fillRef>
          <a:effectRef idx="0">
            <a:schemeClr val="accent6"/>
          </a:effectRef>
          <a:fontRef idx="minor">
            <a:schemeClr val="tx1"/>
          </a:fontRef>
        </p:style>
      </p:cxnSp>
      <p:sp>
        <p:nvSpPr>
          <p:cNvPr id="8" name="Rounded Rectangle 7"/>
          <p:cNvSpPr/>
          <p:nvPr/>
        </p:nvSpPr>
        <p:spPr>
          <a:xfrm rot="19027909">
            <a:off x="6903213" y="4462143"/>
            <a:ext cx="2819400" cy="27127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 name="Straight Connector 8"/>
          <p:cNvCxnSpPr/>
          <p:nvPr/>
        </p:nvCxnSpPr>
        <p:spPr>
          <a:xfrm flipV="1">
            <a:off x="6956181" y="3412274"/>
            <a:ext cx="2594517" cy="2453267"/>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p:nvPr/>
        </p:nvCxnSpPr>
        <p:spPr>
          <a:xfrm>
            <a:off x="8458200" y="2743200"/>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06752" y="2209801"/>
            <a:ext cx="2370649" cy="461665"/>
          </a:xfrm>
          <a:prstGeom prst="rect">
            <a:avLst/>
          </a:prstGeom>
          <a:noFill/>
        </p:spPr>
        <p:txBody>
          <a:bodyPr wrap="none" rtlCol="0">
            <a:spAutoFit/>
          </a:bodyPr>
          <a:lstStyle/>
          <a:p>
            <a:r>
              <a:rPr lang="en-US" sz="2400" dirty="0"/>
              <a:t>Might not adhere</a:t>
            </a:r>
          </a:p>
        </p:txBody>
      </p:sp>
      <p:sp>
        <p:nvSpPr>
          <p:cNvPr id="13" name="TextBox 12"/>
          <p:cNvSpPr txBox="1"/>
          <p:nvPr/>
        </p:nvSpPr>
        <p:spPr>
          <a:xfrm>
            <a:off x="4191001" y="2819400"/>
            <a:ext cx="700833" cy="369332"/>
          </a:xfrm>
          <a:prstGeom prst="rect">
            <a:avLst/>
          </a:prstGeom>
          <a:noFill/>
        </p:spPr>
        <p:txBody>
          <a:bodyPr wrap="none" rtlCol="0">
            <a:spAutoFit/>
          </a:bodyPr>
          <a:lstStyle/>
          <a:p>
            <a:r>
              <a:rPr lang="en-US" dirty="0"/>
              <a:t>100%</a:t>
            </a:r>
          </a:p>
        </p:txBody>
      </p:sp>
      <p:sp>
        <p:nvSpPr>
          <p:cNvPr id="14" name="TextBox 13"/>
          <p:cNvSpPr txBox="1"/>
          <p:nvPr/>
        </p:nvSpPr>
        <p:spPr>
          <a:xfrm>
            <a:off x="6411464" y="2822972"/>
            <a:ext cx="583814" cy="369332"/>
          </a:xfrm>
          <a:prstGeom prst="rect">
            <a:avLst/>
          </a:prstGeom>
          <a:noFill/>
        </p:spPr>
        <p:txBody>
          <a:bodyPr wrap="none" rtlCol="0">
            <a:spAutoFit/>
          </a:bodyPr>
          <a:lstStyle/>
          <a:p>
            <a:r>
              <a:rPr lang="en-US" dirty="0"/>
              <a:t>50%</a:t>
            </a:r>
          </a:p>
        </p:txBody>
      </p:sp>
      <p:sp>
        <p:nvSpPr>
          <p:cNvPr id="15" name="TextBox 14"/>
          <p:cNvSpPr txBox="1"/>
          <p:nvPr/>
        </p:nvSpPr>
        <p:spPr>
          <a:xfrm>
            <a:off x="8837388" y="2808282"/>
            <a:ext cx="583814" cy="369332"/>
          </a:xfrm>
          <a:prstGeom prst="rect">
            <a:avLst/>
          </a:prstGeom>
          <a:noFill/>
        </p:spPr>
        <p:txBody>
          <a:bodyPr wrap="none" rtlCol="0">
            <a:spAutoFit/>
          </a:bodyPr>
          <a:lstStyle/>
          <a:p>
            <a:r>
              <a:rPr lang="en-US" dirty="0"/>
              <a:t>25%</a:t>
            </a:r>
          </a:p>
        </p:txBody>
      </p:sp>
      <p:sp>
        <p:nvSpPr>
          <p:cNvPr id="10" name="Espace réservé de la date 9"/>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105112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Slicing</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678669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cteur droit avec flèche 3"/>
          <p:cNvCxnSpPr/>
          <p:nvPr/>
        </p:nvCxnSpPr>
        <p:spPr>
          <a:xfrm flipH="1">
            <a:off x="8686800" y="1905000"/>
            <a:ext cx="690694"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293703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Infill</a:t>
            </a:r>
            <a:endParaRPr lang="en-US" dirty="0"/>
          </a:p>
        </p:txBody>
      </p:sp>
      <p:sp>
        <p:nvSpPr>
          <p:cNvPr id="4" name="Rectangle 3"/>
          <p:cNvSpPr/>
          <p:nvPr/>
        </p:nvSpPr>
        <p:spPr>
          <a:xfrm>
            <a:off x="4343400" y="3063242"/>
            <a:ext cx="3657600" cy="2819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ounded Rectangle 4"/>
          <p:cNvSpPr/>
          <p:nvPr/>
        </p:nvSpPr>
        <p:spPr>
          <a:xfrm>
            <a:off x="4343400" y="3070863"/>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Rounded Rectangle 5"/>
          <p:cNvSpPr/>
          <p:nvPr/>
        </p:nvSpPr>
        <p:spPr>
          <a:xfrm>
            <a:off x="4343400" y="3862600"/>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ounded Rectangle 6"/>
          <p:cNvSpPr/>
          <p:nvPr/>
        </p:nvSpPr>
        <p:spPr>
          <a:xfrm>
            <a:off x="4343400" y="4654337"/>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ounded Rectangle 8"/>
          <p:cNvSpPr/>
          <p:nvPr/>
        </p:nvSpPr>
        <p:spPr>
          <a:xfrm rot="10800000">
            <a:off x="3559284" y="2286001"/>
            <a:ext cx="4975116"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Rounded Rectangle 9"/>
          <p:cNvSpPr/>
          <p:nvPr/>
        </p:nvSpPr>
        <p:spPr>
          <a:xfrm rot="16200000">
            <a:off x="1757156" y="4088132"/>
            <a:ext cx="4395999"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ounded Rectangle 10"/>
          <p:cNvSpPr/>
          <p:nvPr/>
        </p:nvSpPr>
        <p:spPr>
          <a:xfrm rot="10800000">
            <a:off x="3555473" y="5890263"/>
            <a:ext cx="5233454"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ounded Rectangle 11"/>
          <p:cNvSpPr/>
          <p:nvPr/>
        </p:nvSpPr>
        <p:spPr>
          <a:xfrm rot="16200000">
            <a:off x="6198873" y="4088133"/>
            <a:ext cx="4395998"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ounded Rectangle 12"/>
          <p:cNvSpPr/>
          <p:nvPr/>
        </p:nvSpPr>
        <p:spPr>
          <a:xfrm>
            <a:off x="4358643" y="5446074"/>
            <a:ext cx="3657600" cy="444189"/>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3646061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0812" y="2636047"/>
            <a:ext cx="2321168" cy="15121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30" name="Groupe 29"/>
          <p:cNvGrpSpPr/>
          <p:nvPr/>
        </p:nvGrpSpPr>
        <p:grpSpPr>
          <a:xfrm>
            <a:off x="5821464" y="747713"/>
            <a:ext cx="5013224" cy="4996351"/>
            <a:chOff x="4297464" y="747712"/>
            <a:chExt cx="5013224" cy="4996351"/>
          </a:xfrm>
        </p:grpSpPr>
        <p:grpSp>
          <p:nvGrpSpPr>
            <p:cNvPr id="22" name="Groupe 21"/>
            <p:cNvGrpSpPr/>
            <p:nvPr/>
          </p:nvGrpSpPr>
          <p:grpSpPr>
            <a:xfrm rot="2646355">
              <a:off x="5777347" y="2051797"/>
              <a:ext cx="3018233" cy="1507345"/>
              <a:chOff x="5526812" y="2640883"/>
              <a:chExt cx="2321168" cy="1507345"/>
            </a:xfrm>
          </p:grpSpPr>
          <p:sp>
            <p:nvSpPr>
              <p:cNvPr id="23" name="Rounded Rectangle 4"/>
              <p:cNvSpPr/>
              <p:nvPr/>
            </p:nvSpPr>
            <p:spPr>
              <a:xfrm>
                <a:off x="5526812" y="2640883"/>
                <a:ext cx="2321168" cy="502448"/>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Rounded Rectangle 5"/>
              <p:cNvSpPr/>
              <p:nvPr/>
            </p:nvSpPr>
            <p:spPr>
              <a:xfrm>
                <a:off x="5526812" y="3143331"/>
                <a:ext cx="2321168" cy="502448"/>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Rounded Rectangle 6"/>
              <p:cNvSpPr/>
              <p:nvPr/>
            </p:nvSpPr>
            <p:spPr>
              <a:xfrm>
                <a:off x="5526812" y="3645780"/>
                <a:ext cx="2321168" cy="502448"/>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grpSp>
          <p:nvGrpSpPr>
            <p:cNvPr id="21" name="Groupe 20"/>
            <p:cNvGrpSpPr/>
            <p:nvPr/>
          </p:nvGrpSpPr>
          <p:grpSpPr>
            <a:xfrm rot="2646355">
              <a:off x="4566743" y="2990477"/>
              <a:ext cx="3018233" cy="1507345"/>
              <a:chOff x="5526812" y="2640883"/>
              <a:chExt cx="2321168" cy="1507345"/>
            </a:xfrm>
          </p:grpSpPr>
          <p:sp>
            <p:nvSpPr>
              <p:cNvPr id="14" name="Rounded Rectangle 4"/>
              <p:cNvSpPr/>
              <p:nvPr/>
            </p:nvSpPr>
            <p:spPr>
              <a:xfrm>
                <a:off x="5526812" y="2640883"/>
                <a:ext cx="2321168" cy="502448"/>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5"/>
              <p:cNvSpPr/>
              <p:nvPr/>
            </p:nvSpPr>
            <p:spPr>
              <a:xfrm>
                <a:off x="5526812" y="3143331"/>
                <a:ext cx="2321168" cy="502448"/>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Rounded Rectangle 6"/>
              <p:cNvSpPr/>
              <p:nvPr/>
            </p:nvSpPr>
            <p:spPr>
              <a:xfrm>
                <a:off x="5526812" y="3645780"/>
                <a:ext cx="2321168" cy="502448"/>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17" name="Rounded Rectangle 7"/>
            <p:cNvSpPr/>
            <p:nvPr/>
          </p:nvSpPr>
          <p:spPr>
            <a:xfrm rot="10800000">
              <a:off x="5029200" y="2133598"/>
              <a:ext cx="3157283" cy="502448"/>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Rounded Rectangle 8"/>
            <p:cNvSpPr/>
            <p:nvPr/>
          </p:nvSpPr>
          <p:spPr>
            <a:xfrm rot="16200000">
              <a:off x="4023126" y="3139674"/>
              <a:ext cx="2514599" cy="502448"/>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9" name="Rounded Rectangle 9"/>
            <p:cNvSpPr/>
            <p:nvPr/>
          </p:nvSpPr>
          <p:spPr>
            <a:xfrm rot="10800000">
              <a:off x="5029200" y="4145748"/>
              <a:ext cx="3321228" cy="502448"/>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ounded Rectangle 10"/>
            <p:cNvSpPr/>
            <p:nvPr/>
          </p:nvSpPr>
          <p:spPr>
            <a:xfrm rot="16200000">
              <a:off x="6841906" y="3139674"/>
              <a:ext cx="2514599" cy="502448"/>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6" name="Rectangle 25"/>
            <p:cNvSpPr/>
            <p:nvPr/>
          </p:nvSpPr>
          <p:spPr>
            <a:xfrm>
              <a:off x="4817383" y="747712"/>
              <a:ext cx="3727557" cy="1371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4324770" y="1412067"/>
              <a:ext cx="690141" cy="3474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4297464" y="4676773"/>
              <a:ext cx="4597174" cy="1067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8364716" y="1241973"/>
              <a:ext cx="945972" cy="3890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le 1"/>
          <p:cNvSpPr>
            <a:spLocks noGrp="1"/>
          </p:cNvSpPr>
          <p:nvPr>
            <p:ph type="title"/>
          </p:nvPr>
        </p:nvSpPr>
        <p:spPr/>
        <p:txBody>
          <a:bodyPr/>
          <a:lstStyle/>
          <a:p>
            <a:r>
              <a:rPr lang="en-US" dirty="0" smtClean="0"/>
              <a:t>Speed</a:t>
            </a:r>
            <a:endParaRPr lang="en-US" dirty="0"/>
          </a:p>
        </p:txBody>
      </p:sp>
      <p:grpSp>
        <p:nvGrpSpPr>
          <p:cNvPr id="3" name="Groupe 2"/>
          <p:cNvGrpSpPr/>
          <p:nvPr/>
        </p:nvGrpSpPr>
        <p:grpSpPr>
          <a:xfrm>
            <a:off x="2209801" y="2133600"/>
            <a:ext cx="3321229" cy="2514600"/>
            <a:chOff x="2035284" y="1905000"/>
            <a:chExt cx="5233455" cy="3962402"/>
          </a:xfrm>
        </p:grpSpPr>
        <p:sp>
          <p:nvSpPr>
            <p:cNvPr id="4" name="Rectangle 3"/>
            <p:cNvSpPr/>
            <p:nvPr/>
          </p:nvSpPr>
          <p:spPr>
            <a:xfrm>
              <a:off x="2819400" y="2696739"/>
              <a:ext cx="3657600" cy="23828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ounded Rectangle 4"/>
            <p:cNvSpPr/>
            <p:nvPr/>
          </p:nvSpPr>
          <p:spPr>
            <a:xfrm>
              <a:off x="2819400" y="2704359"/>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Rounded Rectangle 5"/>
            <p:cNvSpPr/>
            <p:nvPr/>
          </p:nvSpPr>
          <p:spPr>
            <a:xfrm>
              <a:off x="2819400" y="3496096"/>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ounded Rectangle 6"/>
            <p:cNvSpPr/>
            <p:nvPr/>
          </p:nvSpPr>
          <p:spPr>
            <a:xfrm>
              <a:off x="2819400" y="4287833"/>
              <a:ext cx="3657600" cy="79173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ounded Rectangle 7"/>
            <p:cNvSpPr/>
            <p:nvPr/>
          </p:nvSpPr>
          <p:spPr>
            <a:xfrm rot="10800000">
              <a:off x="2035284" y="1905000"/>
              <a:ext cx="4975116"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Rounded Rectangle 8"/>
            <p:cNvSpPr/>
            <p:nvPr/>
          </p:nvSpPr>
          <p:spPr>
            <a:xfrm rot="16200000">
              <a:off x="449954" y="3490332"/>
              <a:ext cx="3962400"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Rounded Rectangle 9"/>
            <p:cNvSpPr/>
            <p:nvPr/>
          </p:nvSpPr>
          <p:spPr>
            <a:xfrm rot="10800000">
              <a:off x="2035284" y="5075662"/>
              <a:ext cx="5233454"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ounded Rectangle 10"/>
            <p:cNvSpPr/>
            <p:nvPr/>
          </p:nvSpPr>
          <p:spPr>
            <a:xfrm rot="16200000">
              <a:off x="4891671" y="3490333"/>
              <a:ext cx="3962400" cy="791737"/>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31" name="ZoneTexte 30"/>
          <p:cNvSpPr txBox="1"/>
          <p:nvPr/>
        </p:nvSpPr>
        <p:spPr>
          <a:xfrm>
            <a:off x="7445190" y="4724401"/>
            <a:ext cx="1470211" cy="646331"/>
          </a:xfrm>
          <a:prstGeom prst="rect">
            <a:avLst/>
          </a:prstGeom>
          <a:noFill/>
        </p:spPr>
        <p:txBody>
          <a:bodyPr wrap="none" rtlCol="0">
            <a:spAutoFit/>
          </a:bodyPr>
          <a:lstStyle/>
          <a:p>
            <a:r>
              <a:rPr lang="en-US" sz="3600" dirty="0"/>
              <a:t>Faster!</a:t>
            </a:r>
            <a:endParaRPr lang="fr-FR" sz="3600" dirty="0"/>
          </a:p>
        </p:txBody>
      </p:sp>
      <p:sp>
        <p:nvSpPr>
          <p:cNvPr id="32" name="ZoneTexte 31"/>
          <p:cNvSpPr txBox="1"/>
          <p:nvPr/>
        </p:nvSpPr>
        <p:spPr>
          <a:xfrm>
            <a:off x="4876801" y="5486401"/>
            <a:ext cx="5680273" cy="461665"/>
          </a:xfrm>
          <a:prstGeom prst="rect">
            <a:avLst/>
          </a:prstGeom>
          <a:noFill/>
        </p:spPr>
        <p:txBody>
          <a:bodyPr wrap="none" rtlCol="0">
            <a:spAutoFit/>
          </a:bodyPr>
          <a:lstStyle/>
          <a:p>
            <a:r>
              <a:rPr lang="en-US" sz="2400" dirty="0"/>
              <a:t>Both axis work together: better acceleration</a:t>
            </a:r>
            <a:endParaRPr lang="fr-FR" sz="2400" dirty="0"/>
          </a:p>
        </p:txBody>
      </p:sp>
      <p:sp>
        <p:nvSpPr>
          <p:cNvPr id="12" name="Espace réservé de la date 11"/>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1324179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Infill</a:t>
            </a:r>
            <a:endParaRPr lang="en-US" dirty="0"/>
          </a:p>
        </p:txBody>
      </p:sp>
      <p:sp>
        <p:nvSpPr>
          <p:cNvPr id="14" name="Content Placeholder 2"/>
          <p:cNvSpPr>
            <a:spLocks noGrp="1"/>
          </p:cNvSpPr>
          <p:nvPr>
            <p:ph idx="1"/>
          </p:nvPr>
        </p:nvSpPr>
        <p:spPr>
          <a:xfrm>
            <a:off x="1981200" y="1600201"/>
            <a:ext cx="8229600" cy="4525963"/>
          </a:xfrm>
        </p:spPr>
        <p:txBody>
          <a:bodyPr/>
          <a:lstStyle/>
          <a:p>
            <a:r>
              <a:rPr lang="en-US" dirty="0" smtClean="0"/>
              <a:t>Simple approach</a:t>
            </a:r>
          </a:p>
        </p:txBody>
      </p:sp>
      <p:sp>
        <p:nvSpPr>
          <p:cNvPr id="15" name="Rectangle 14"/>
          <p:cNvSpPr/>
          <p:nvPr/>
        </p:nvSpPr>
        <p:spPr>
          <a:xfrm>
            <a:off x="4343400" y="2362201"/>
            <a:ext cx="3657600" cy="3429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ounded Rectangle 15"/>
          <p:cNvSpPr/>
          <p:nvPr/>
        </p:nvSpPr>
        <p:spPr>
          <a:xfrm>
            <a:off x="4343400" y="2743200"/>
            <a:ext cx="3657600" cy="40925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Rounded Rectangle 16"/>
          <p:cNvSpPr/>
          <p:nvPr/>
        </p:nvSpPr>
        <p:spPr>
          <a:xfrm>
            <a:off x="4343400" y="3534937"/>
            <a:ext cx="3657600" cy="40925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Rounded Rectangle 17"/>
          <p:cNvSpPr/>
          <p:nvPr/>
        </p:nvSpPr>
        <p:spPr>
          <a:xfrm>
            <a:off x="4343400" y="4306043"/>
            <a:ext cx="3657600" cy="40925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Rounded Rectangle 22"/>
          <p:cNvSpPr/>
          <p:nvPr/>
        </p:nvSpPr>
        <p:spPr>
          <a:xfrm>
            <a:off x="4335780" y="5029200"/>
            <a:ext cx="3657600" cy="40925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1259669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Infill</a:t>
            </a:r>
            <a:endParaRPr lang="en-US" dirty="0"/>
          </a:p>
        </p:txBody>
      </p:sp>
      <p:sp>
        <p:nvSpPr>
          <p:cNvPr id="14" name="Content Placeholder 2"/>
          <p:cNvSpPr>
            <a:spLocks noGrp="1"/>
          </p:cNvSpPr>
          <p:nvPr>
            <p:ph idx="1"/>
          </p:nvPr>
        </p:nvSpPr>
        <p:spPr>
          <a:xfrm>
            <a:off x="1981200" y="1600201"/>
            <a:ext cx="8229600" cy="4525963"/>
          </a:xfrm>
        </p:spPr>
        <p:txBody>
          <a:bodyPr/>
          <a:lstStyle/>
          <a:p>
            <a:pPr marL="0" indent="0">
              <a:buNone/>
            </a:pPr>
            <a:r>
              <a:rPr lang="en-US" dirty="0" smtClean="0"/>
              <a:t>Squish!</a:t>
            </a:r>
          </a:p>
        </p:txBody>
      </p:sp>
      <p:sp>
        <p:nvSpPr>
          <p:cNvPr id="15" name="Rectangle 14"/>
          <p:cNvSpPr/>
          <p:nvPr/>
        </p:nvSpPr>
        <p:spPr>
          <a:xfrm>
            <a:off x="4343400" y="2362201"/>
            <a:ext cx="3657600" cy="3429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ounded Rectangle 15"/>
          <p:cNvSpPr/>
          <p:nvPr/>
        </p:nvSpPr>
        <p:spPr>
          <a:xfrm>
            <a:off x="4343400" y="2743200"/>
            <a:ext cx="3657600" cy="40925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Rounded Rectangle 16"/>
          <p:cNvSpPr/>
          <p:nvPr/>
        </p:nvSpPr>
        <p:spPr>
          <a:xfrm>
            <a:off x="4343400" y="3534937"/>
            <a:ext cx="3657600" cy="40925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Rounded Rectangle 17"/>
          <p:cNvSpPr/>
          <p:nvPr/>
        </p:nvSpPr>
        <p:spPr>
          <a:xfrm>
            <a:off x="4343400" y="4306043"/>
            <a:ext cx="3657600" cy="40925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Rounded Rectangle 22"/>
          <p:cNvSpPr/>
          <p:nvPr/>
        </p:nvSpPr>
        <p:spPr>
          <a:xfrm>
            <a:off x="4335780" y="5029200"/>
            <a:ext cx="3657600" cy="40925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4" name="Straight Arrow Connector 3"/>
          <p:cNvCxnSpPr>
            <a:stCxn id="2" idx="2"/>
          </p:cNvCxnSpPr>
          <p:nvPr/>
        </p:nvCxnSpPr>
        <p:spPr>
          <a:xfrm>
            <a:off x="6096000" y="1417638"/>
            <a:ext cx="0" cy="792162"/>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248400" y="6019800"/>
            <a:ext cx="0" cy="7620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4174714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Infill</a:t>
            </a:r>
            <a:endParaRPr lang="en-US" dirty="0"/>
          </a:p>
        </p:txBody>
      </p:sp>
      <p:sp>
        <p:nvSpPr>
          <p:cNvPr id="14" name="Content Placeholder 2"/>
          <p:cNvSpPr>
            <a:spLocks noGrp="1"/>
          </p:cNvSpPr>
          <p:nvPr>
            <p:ph idx="1"/>
          </p:nvPr>
        </p:nvSpPr>
        <p:spPr>
          <a:xfrm>
            <a:off x="1981200" y="1600201"/>
            <a:ext cx="8229600" cy="4525963"/>
          </a:xfrm>
        </p:spPr>
        <p:txBody>
          <a:bodyPr/>
          <a:lstStyle/>
          <a:p>
            <a:pPr marL="0" indent="0">
              <a:buNone/>
            </a:pPr>
            <a:r>
              <a:rPr lang="en-US" dirty="0" smtClean="0"/>
              <a:t>An improved variant:</a:t>
            </a:r>
          </a:p>
        </p:txBody>
      </p:sp>
      <p:sp>
        <p:nvSpPr>
          <p:cNvPr id="15" name="Rectangle 14"/>
          <p:cNvSpPr/>
          <p:nvPr/>
        </p:nvSpPr>
        <p:spPr>
          <a:xfrm>
            <a:off x="4191000" y="2590800"/>
            <a:ext cx="3962400" cy="3276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Freeform 2"/>
          <p:cNvSpPr/>
          <p:nvPr/>
        </p:nvSpPr>
        <p:spPr>
          <a:xfrm>
            <a:off x="4351020" y="2819399"/>
            <a:ext cx="3657600" cy="960120"/>
          </a:xfrm>
          <a:custGeom>
            <a:avLst/>
            <a:gdLst>
              <a:gd name="connsiteX0" fmla="*/ 0 w 3657600"/>
              <a:gd name="connsiteY0" fmla="*/ 7620 h 960120"/>
              <a:gd name="connsiteX1" fmla="*/ 975360 w 3657600"/>
              <a:gd name="connsiteY1" fmla="*/ 960120 h 960120"/>
              <a:gd name="connsiteX2" fmla="*/ 1813560 w 3657600"/>
              <a:gd name="connsiteY2" fmla="*/ 0 h 960120"/>
              <a:gd name="connsiteX3" fmla="*/ 2567940 w 3657600"/>
              <a:gd name="connsiteY3" fmla="*/ 914400 h 960120"/>
              <a:gd name="connsiteX4" fmla="*/ 3307080 w 3657600"/>
              <a:gd name="connsiteY4" fmla="*/ 0 h 960120"/>
              <a:gd name="connsiteX5" fmla="*/ 3657600 w 3657600"/>
              <a:gd name="connsiteY5" fmla="*/ 33528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60120">
                <a:moveTo>
                  <a:pt x="0" y="7620"/>
                </a:moveTo>
                <a:lnTo>
                  <a:pt x="975360" y="960120"/>
                </a:lnTo>
                <a:lnTo>
                  <a:pt x="1813560" y="0"/>
                </a:lnTo>
                <a:lnTo>
                  <a:pt x="2567940" y="914400"/>
                </a:lnTo>
                <a:lnTo>
                  <a:pt x="3307080" y="0"/>
                </a:lnTo>
                <a:lnTo>
                  <a:pt x="3657600" y="335280"/>
                </a:lnTo>
              </a:path>
            </a:pathLst>
          </a:custGeom>
          <a:noFill/>
          <a:ln w="304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V="1">
            <a:off x="4343400" y="3779519"/>
            <a:ext cx="3657600" cy="944880"/>
          </a:xfrm>
          <a:custGeom>
            <a:avLst/>
            <a:gdLst>
              <a:gd name="connsiteX0" fmla="*/ 0 w 3657600"/>
              <a:gd name="connsiteY0" fmla="*/ 7620 h 960120"/>
              <a:gd name="connsiteX1" fmla="*/ 975360 w 3657600"/>
              <a:gd name="connsiteY1" fmla="*/ 960120 h 960120"/>
              <a:gd name="connsiteX2" fmla="*/ 1813560 w 3657600"/>
              <a:gd name="connsiteY2" fmla="*/ 0 h 960120"/>
              <a:gd name="connsiteX3" fmla="*/ 2567940 w 3657600"/>
              <a:gd name="connsiteY3" fmla="*/ 914400 h 960120"/>
              <a:gd name="connsiteX4" fmla="*/ 3307080 w 3657600"/>
              <a:gd name="connsiteY4" fmla="*/ 0 h 960120"/>
              <a:gd name="connsiteX5" fmla="*/ 3657600 w 3657600"/>
              <a:gd name="connsiteY5" fmla="*/ 33528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60120">
                <a:moveTo>
                  <a:pt x="0" y="7620"/>
                </a:moveTo>
                <a:lnTo>
                  <a:pt x="975360" y="960120"/>
                </a:lnTo>
                <a:lnTo>
                  <a:pt x="1813560" y="0"/>
                </a:lnTo>
                <a:lnTo>
                  <a:pt x="2567940" y="914400"/>
                </a:lnTo>
                <a:lnTo>
                  <a:pt x="3307080" y="0"/>
                </a:lnTo>
                <a:lnTo>
                  <a:pt x="3657600" y="335280"/>
                </a:lnTo>
              </a:path>
            </a:pathLst>
          </a:custGeom>
          <a:noFill/>
          <a:ln w="3048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351020" y="4724399"/>
            <a:ext cx="3657600" cy="960120"/>
          </a:xfrm>
          <a:custGeom>
            <a:avLst/>
            <a:gdLst>
              <a:gd name="connsiteX0" fmla="*/ 0 w 3657600"/>
              <a:gd name="connsiteY0" fmla="*/ 7620 h 960120"/>
              <a:gd name="connsiteX1" fmla="*/ 975360 w 3657600"/>
              <a:gd name="connsiteY1" fmla="*/ 960120 h 960120"/>
              <a:gd name="connsiteX2" fmla="*/ 1813560 w 3657600"/>
              <a:gd name="connsiteY2" fmla="*/ 0 h 960120"/>
              <a:gd name="connsiteX3" fmla="*/ 2567940 w 3657600"/>
              <a:gd name="connsiteY3" fmla="*/ 914400 h 960120"/>
              <a:gd name="connsiteX4" fmla="*/ 3307080 w 3657600"/>
              <a:gd name="connsiteY4" fmla="*/ 0 h 960120"/>
              <a:gd name="connsiteX5" fmla="*/ 3657600 w 3657600"/>
              <a:gd name="connsiteY5" fmla="*/ 33528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60120">
                <a:moveTo>
                  <a:pt x="0" y="7620"/>
                </a:moveTo>
                <a:lnTo>
                  <a:pt x="975360" y="960120"/>
                </a:lnTo>
                <a:lnTo>
                  <a:pt x="1813560" y="0"/>
                </a:lnTo>
                <a:lnTo>
                  <a:pt x="2567940" y="914400"/>
                </a:lnTo>
                <a:lnTo>
                  <a:pt x="3307080" y="0"/>
                </a:lnTo>
                <a:lnTo>
                  <a:pt x="3657600" y="335280"/>
                </a:lnTo>
              </a:path>
            </a:pathLst>
          </a:custGeom>
          <a:noFill/>
          <a:ln w="304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a:off x="3048000" y="4038599"/>
            <a:ext cx="1676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758801" y="3656732"/>
            <a:ext cx="2252091" cy="646331"/>
          </a:xfrm>
          <a:prstGeom prst="rect">
            <a:avLst/>
          </a:prstGeom>
          <a:noFill/>
        </p:spPr>
        <p:txBody>
          <a:bodyPr wrap="none" rtlCol="0">
            <a:spAutoFit/>
          </a:bodyPr>
          <a:lstStyle/>
          <a:p>
            <a:r>
              <a:rPr lang="en-US" dirty="0"/>
              <a:t>Could be slow to print</a:t>
            </a:r>
          </a:p>
          <a:p>
            <a:r>
              <a:rPr lang="en-US" dirty="0"/>
              <a:t>Resonance</a:t>
            </a:r>
            <a:endParaRPr lang="fr-FR" dirty="0"/>
          </a:p>
        </p:txBody>
      </p:sp>
      <p:sp>
        <p:nvSpPr>
          <p:cNvPr id="4" name="Espace réservé de la date 3"/>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2893559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91000" y="2590800"/>
            <a:ext cx="3962400" cy="3276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5" name="Connecteur droit 24"/>
          <p:cNvCxnSpPr/>
          <p:nvPr/>
        </p:nvCxnSpPr>
        <p:spPr>
          <a:xfrm flipH="1">
            <a:off x="6743699" y="4281509"/>
            <a:ext cx="1315177" cy="1539852"/>
          </a:xfrm>
          <a:prstGeom prst="line">
            <a:avLst/>
          </a:prstGeom>
          <a:noFill/>
          <a:ln w="304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p>
            <a:r>
              <a:rPr lang="en-US" dirty="0" smtClean="0"/>
              <a:t>Sparse Infill</a:t>
            </a:r>
            <a:endParaRPr lang="en-US" dirty="0"/>
          </a:p>
        </p:txBody>
      </p:sp>
      <p:sp>
        <p:nvSpPr>
          <p:cNvPr id="14" name="Content Placeholder 2"/>
          <p:cNvSpPr>
            <a:spLocks noGrp="1"/>
          </p:cNvSpPr>
          <p:nvPr>
            <p:ph idx="1"/>
          </p:nvPr>
        </p:nvSpPr>
        <p:spPr>
          <a:xfrm>
            <a:off x="1981200" y="1600201"/>
            <a:ext cx="8229600" cy="4525963"/>
          </a:xfrm>
        </p:spPr>
        <p:txBody>
          <a:bodyPr/>
          <a:lstStyle/>
          <a:p>
            <a:pPr marL="0" indent="0">
              <a:buNone/>
            </a:pPr>
            <a:r>
              <a:rPr lang="en-US" dirty="0" smtClean="0"/>
              <a:t>An improved variant:</a:t>
            </a:r>
          </a:p>
        </p:txBody>
      </p:sp>
      <p:cxnSp>
        <p:nvCxnSpPr>
          <p:cNvPr id="7" name="Connecteur droit 6"/>
          <p:cNvCxnSpPr/>
          <p:nvPr/>
        </p:nvCxnSpPr>
        <p:spPr>
          <a:xfrm flipH="1">
            <a:off x="4351020" y="2708911"/>
            <a:ext cx="1828800" cy="2141219"/>
          </a:xfrm>
          <a:prstGeom prst="line">
            <a:avLst/>
          </a:prstGeom>
          <a:noFill/>
          <a:ln w="304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Connecteur droit 15"/>
          <p:cNvCxnSpPr/>
          <p:nvPr/>
        </p:nvCxnSpPr>
        <p:spPr>
          <a:xfrm flipH="1">
            <a:off x="5326380" y="2708911"/>
            <a:ext cx="2526030" cy="2975609"/>
          </a:xfrm>
          <a:prstGeom prst="line">
            <a:avLst/>
          </a:prstGeom>
          <a:noFill/>
          <a:ln w="304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Connecteur droit 17"/>
          <p:cNvCxnSpPr/>
          <p:nvPr/>
        </p:nvCxnSpPr>
        <p:spPr>
          <a:xfrm flipH="1" flipV="1">
            <a:off x="4366260" y="2827019"/>
            <a:ext cx="2567940" cy="2811780"/>
          </a:xfrm>
          <a:prstGeom prst="line">
            <a:avLst/>
          </a:prstGeom>
          <a:noFill/>
          <a:ln w="3048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Connecteur droit 20"/>
          <p:cNvCxnSpPr/>
          <p:nvPr/>
        </p:nvCxnSpPr>
        <p:spPr>
          <a:xfrm flipH="1" flipV="1">
            <a:off x="5955030" y="2703750"/>
            <a:ext cx="2045970" cy="2240246"/>
          </a:xfrm>
          <a:prstGeom prst="line">
            <a:avLst/>
          </a:prstGeom>
          <a:noFill/>
          <a:ln w="3048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Connecteur droit 22"/>
          <p:cNvCxnSpPr/>
          <p:nvPr/>
        </p:nvCxnSpPr>
        <p:spPr>
          <a:xfrm flipH="1" flipV="1">
            <a:off x="4225290" y="4343728"/>
            <a:ext cx="1332384" cy="1458901"/>
          </a:xfrm>
          <a:prstGeom prst="line">
            <a:avLst/>
          </a:prstGeom>
          <a:noFill/>
          <a:ln w="3048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266040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76200"/>
            <a:ext cx="8229600" cy="1143000"/>
          </a:xfrm>
        </p:spPr>
        <p:txBody>
          <a:bodyPr/>
          <a:lstStyle/>
          <a:p>
            <a:r>
              <a:rPr lang="en-US" dirty="0" smtClean="0"/>
              <a:t>Many other variants</a:t>
            </a:r>
            <a:endParaRPr lang="fr-FR" dirty="0"/>
          </a:p>
        </p:txBody>
      </p:sp>
      <p:pic>
        <p:nvPicPr>
          <p:cNvPr id="1026" name="Picture 2" descr="infillpatte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362" y="1355478"/>
            <a:ext cx="9153646" cy="496912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2164787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dirty="0" smtClean="0"/>
              <a:t>Improving sparse infill ?</a:t>
            </a:r>
            <a:endParaRPr lang="en-US" dirty="0"/>
          </a:p>
        </p:txBody>
      </p:sp>
      <p:sp>
        <p:nvSpPr>
          <p:cNvPr id="14" name="Content Placeholder 2"/>
          <p:cNvSpPr>
            <a:spLocks noGrp="1"/>
          </p:cNvSpPr>
          <p:nvPr>
            <p:ph idx="1"/>
          </p:nvPr>
        </p:nvSpPr>
        <p:spPr>
          <a:xfrm>
            <a:off x="1981200" y="1646238"/>
            <a:ext cx="8534400" cy="4525963"/>
          </a:xfrm>
        </p:spPr>
        <p:txBody>
          <a:bodyPr>
            <a:normAutofit/>
          </a:bodyPr>
          <a:lstStyle/>
          <a:p>
            <a:pPr marL="0" indent="0">
              <a:buNone/>
            </a:pPr>
            <a:r>
              <a:rPr lang="en-US" dirty="0" smtClean="0"/>
              <a:t>Tradeoff between:</a:t>
            </a:r>
          </a:p>
          <a:p>
            <a:pPr lvl="1"/>
            <a:r>
              <a:rPr lang="en-US" dirty="0"/>
              <a:t>Strength vs Plastic </a:t>
            </a:r>
            <a:r>
              <a:rPr lang="en-US" dirty="0" smtClean="0"/>
              <a:t>consumption</a:t>
            </a:r>
          </a:p>
          <a:p>
            <a:pPr lvl="1"/>
            <a:r>
              <a:rPr lang="en-US" dirty="0" smtClean="0"/>
              <a:t>Time and printability (favor straight, diagonal lines)</a:t>
            </a:r>
          </a:p>
          <a:p>
            <a:pPr lvl="1"/>
            <a:endParaRPr lang="en-US" dirty="0"/>
          </a:p>
          <a:p>
            <a:pPr marL="0" indent="0">
              <a:buNone/>
            </a:pPr>
            <a:r>
              <a:rPr lang="en-US" dirty="0" smtClean="0"/>
              <a:t>Recent works:</a:t>
            </a:r>
            <a:endParaRPr lang="en-US" sz="2800" dirty="0"/>
          </a:p>
          <a:p>
            <a:pPr lvl="1"/>
            <a:r>
              <a:rPr lang="en-US" dirty="0"/>
              <a:t> </a:t>
            </a:r>
            <a:r>
              <a:rPr lang="en-US" dirty="0" smtClean="0">
                <a:solidFill>
                  <a:schemeClr val="accent1"/>
                </a:solidFill>
              </a:rPr>
              <a:t>[</a:t>
            </a:r>
            <a:r>
              <a:rPr lang="en-US" dirty="0">
                <a:solidFill>
                  <a:schemeClr val="accent1"/>
                </a:solidFill>
              </a:rPr>
              <a:t>Wang et al. 2013] </a:t>
            </a:r>
            <a:r>
              <a:rPr lang="en-US" dirty="0"/>
              <a:t>“Cost effective printing</a:t>
            </a:r>
            <a:r>
              <a:rPr lang="en-US" dirty="0" smtClean="0"/>
              <a:t>”</a:t>
            </a:r>
          </a:p>
          <a:p>
            <a:pPr lvl="1"/>
            <a:r>
              <a:rPr lang="en-US" dirty="0"/>
              <a:t> </a:t>
            </a:r>
            <a:r>
              <a:rPr lang="en-US" dirty="0" smtClean="0">
                <a:solidFill>
                  <a:schemeClr val="accent1"/>
                </a:solidFill>
              </a:rPr>
              <a:t>[Lu et al. 2014] </a:t>
            </a:r>
            <a:r>
              <a:rPr lang="en-US" dirty="0" smtClean="0"/>
              <a:t>“Build to last”</a:t>
            </a:r>
          </a:p>
          <a:p>
            <a:pPr lvl="1"/>
            <a:r>
              <a:rPr lang="en-US" dirty="0" smtClean="0"/>
              <a:t> Slic3r 3D honeycomb</a:t>
            </a:r>
            <a:endParaRPr lang="en-US" dirty="0"/>
          </a:p>
        </p:txBody>
      </p:sp>
      <p:sp>
        <p:nvSpPr>
          <p:cNvPr id="3" name="Rectangle 2"/>
          <p:cNvSpPr/>
          <p:nvPr/>
        </p:nvSpPr>
        <p:spPr>
          <a:xfrm>
            <a:off x="2286000" y="5410200"/>
            <a:ext cx="3886200" cy="457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6" name="Straight Arrow Connector 5"/>
          <p:cNvCxnSpPr/>
          <p:nvPr/>
        </p:nvCxnSpPr>
        <p:spPr>
          <a:xfrm flipH="1">
            <a:off x="6248400" y="56388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54272" y="5465136"/>
            <a:ext cx="3108928" cy="369332"/>
          </a:xfrm>
          <a:prstGeom prst="rect">
            <a:avLst/>
          </a:prstGeom>
          <a:noFill/>
        </p:spPr>
        <p:txBody>
          <a:bodyPr wrap="none" rtlCol="0">
            <a:spAutoFit/>
          </a:bodyPr>
          <a:lstStyle/>
          <a:p>
            <a:r>
              <a:rPr lang="en-US" dirty="0"/>
              <a:t>Generates a 3D cellular pattern</a:t>
            </a:r>
            <a:endParaRPr lang="fr-FR" dirty="0"/>
          </a:p>
        </p:txBody>
      </p:sp>
      <p:sp>
        <p:nvSpPr>
          <p:cNvPr id="5" name="Espace réservé de la date 4"/>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2285564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1143000"/>
          </a:xfrm>
        </p:spPr>
        <p:txBody>
          <a:bodyPr/>
          <a:lstStyle/>
          <a:p>
            <a:r>
              <a:rPr lang="en-US" dirty="0" smtClean="0"/>
              <a:t>New 3D infills</a:t>
            </a:r>
            <a:endParaRPr lang="fr-FR" dirty="0"/>
          </a:p>
        </p:txBody>
      </p:sp>
      <p:sp>
        <p:nvSpPr>
          <p:cNvPr id="3" name="Espace réservé du contenu 2"/>
          <p:cNvSpPr>
            <a:spLocks noGrp="1"/>
          </p:cNvSpPr>
          <p:nvPr>
            <p:ph idx="1"/>
          </p:nvPr>
        </p:nvSpPr>
        <p:spPr>
          <a:xfrm>
            <a:off x="1981200" y="1600200"/>
            <a:ext cx="8229600" cy="5181600"/>
          </a:xfrm>
        </p:spPr>
        <p:txBody>
          <a:bodyPr>
            <a:normAutofit lnSpcReduction="10000"/>
          </a:bodyPr>
          <a:lstStyle/>
          <a:p>
            <a:r>
              <a:rPr lang="en-US" dirty="0" smtClean="0"/>
              <a:t>Just released :-)</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a:t>See </a:t>
            </a:r>
            <a:r>
              <a:rPr lang="en-US" u="sng" dirty="0"/>
              <a:t>http://sylefeb.blogspot.fr/</a:t>
            </a:r>
            <a:endParaRPr lang="en-US" u="sng" dirty="0" smtClean="0"/>
          </a:p>
        </p:txBody>
      </p:sp>
      <p:pic>
        <p:nvPicPr>
          <p:cNvPr id="5" name="Image 4"/>
          <p:cNvPicPr>
            <a:picLocks noChangeAspect="1"/>
          </p:cNvPicPr>
          <p:nvPr/>
        </p:nvPicPr>
        <p:blipFill>
          <a:blip r:embed="rId3"/>
          <a:stretch>
            <a:fillRect/>
          </a:stretch>
        </p:blipFill>
        <p:spPr>
          <a:xfrm>
            <a:off x="5752359" y="1219200"/>
            <a:ext cx="3837008" cy="3983144"/>
          </a:xfrm>
          <a:prstGeom prst="rect">
            <a:avLst/>
          </a:prstGeom>
        </p:spPr>
      </p:pic>
      <p:sp>
        <p:nvSpPr>
          <p:cNvPr id="6" name="ZoneTexte 5"/>
          <p:cNvSpPr txBox="1"/>
          <p:nvPr/>
        </p:nvSpPr>
        <p:spPr>
          <a:xfrm>
            <a:off x="5638800" y="5202344"/>
            <a:ext cx="3332322" cy="338554"/>
          </a:xfrm>
          <a:prstGeom prst="rect">
            <a:avLst/>
          </a:prstGeom>
          <a:noFill/>
        </p:spPr>
        <p:txBody>
          <a:bodyPr wrap="none" rtlCol="0">
            <a:spAutoFit/>
          </a:bodyPr>
          <a:lstStyle/>
          <a:p>
            <a:r>
              <a:rPr lang="en-US" sz="1600" dirty="0"/>
              <a:t>[3D infills, Sylvain Lefebvre, </a:t>
            </a:r>
            <a:r>
              <a:rPr lang="en-US" sz="1600" u="sng" dirty="0">
                <a:solidFill>
                  <a:srgbClr val="0070C0"/>
                </a:solidFill>
              </a:rPr>
              <a:t>CC BY 4.0</a:t>
            </a:r>
            <a:r>
              <a:rPr lang="en-US" sz="1600" dirty="0"/>
              <a:t>]</a:t>
            </a:r>
            <a:endParaRPr lang="fr-FR" sz="1600" dirty="0"/>
          </a:p>
        </p:txBody>
      </p:sp>
      <p:sp>
        <p:nvSpPr>
          <p:cNvPr id="4" name="Espace réservé de la date 3"/>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3231094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slicing</a:t>
            </a:r>
            <a:endParaRPr lang="en-US" dirty="0"/>
          </a:p>
        </p:txBody>
      </p:sp>
      <p:sp>
        <p:nvSpPr>
          <p:cNvPr id="3" name="Content Placeholder 2"/>
          <p:cNvSpPr>
            <a:spLocks noGrp="1"/>
          </p:cNvSpPr>
          <p:nvPr>
            <p:ph idx="1"/>
          </p:nvPr>
        </p:nvSpPr>
        <p:spPr>
          <a:xfrm>
            <a:off x="1943100" y="1600201"/>
            <a:ext cx="8229600" cy="4525963"/>
          </a:xfrm>
        </p:spPr>
        <p:txBody>
          <a:bodyPr/>
          <a:lstStyle/>
          <a:p>
            <a:r>
              <a:rPr lang="en-US" dirty="0" smtClean="0"/>
              <a:t>Fixed thickness (typically from 0,1 to 0,3 mm)</a:t>
            </a:r>
          </a:p>
        </p:txBody>
      </p:sp>
      <p:sp>
        <p:nvSpPr>
          <p:cNvPr id="4" name="Oval 3"/>
          <p:cNvSpPr/>
          <p:nvPr/>
        </p:nvSpPr>
        <p:spPr>
          <a:xfrm>
            <a:off x="4114800" y="2616200"/>
            <a:ext cx="4038600" cy="4013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 name="Straight Connector 4"/>
          <p:cNvCxnSpPr/>
          <p:nvPr/>
        </p:nvCxnSpPr>
        <p:spPr>
          <a:xfrm>
            <a:off x="3200400" y="395986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00400" y="32893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00400" y="530098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00400" y="463042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66421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597154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5"/>
          <p:cNvCxnSpPr/>
          <p:nvPr/>
        </p:nvCxnSpPr>
        <p:spPr>
          <a:xfrm>
            <a:off x="3187700" y="2616200"/>
            <a:ext cx="6248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e 12"/>
          <p:cNvGrpSpPr/>
          <p:nvPr/>
        </p:nvGrpSpPr>
        <p:grpSpPr>
          <a:xfrm>
            <a:off x="1905000" y="5027098"/>
            <a:ext cx="1219200" cy="916503"/>
            <a:chOff x="457200" y="3886200"/>
            <a:chExt cx="1219200" cy="916503"/>
          </a:xfrm>
        </p:grpSpPr>
        <p:cxnSp>
          <p:nvCxnSpPr>
            <p:cNvPr id="15" name="Connecteur droit avec flèche 14"/>
            <p:cNvCxnSpPr/>
            <p:nvPr/>
          </p:nvCxnSpPr>
          <p:spPr>
            <a:xfrm flipV="1">
              <a:off x="457200" y="3886200"/>
              <a:ext cx="0" cy="91440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43269" y="4433371"/>
              <a:ext cx="1133131" cy="369332"/>
            </a:xfrm>
            <a:prstGeom prst="rect">
              <a:avLst/>
            </a:prstGeom>
            <a:noFill/>
          </p:spPr>
          <p:txBody>
            <a:bodyPr wrap="none" rtlCol="0">
              <a:spAutoFit/>
            </a:bodyPr>
            <a:lstStyle/>
            <a:p>
              <a:r>
                <a:rPr lang="en-US" dirty="0"/>
                <a:t>Z (up) axis</a:t>
              </a:r>
              <a:endParaRPr lang="fr-FR" dirty="0"/>
            </a:p>
          </p:txBody>
        </p:sp>
      </p:grpSp>
      <p:sp>
        <p:nvSpPr>
          <p:cNvPr id="11" name="Espace réservé de la date 10"/>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3417015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Slice plane</a:t>
            </a:r>
            <a:endParaRPr lang="en-US" dirty="0"/>
          </a:p>
        </p:txBody>
      </p:sp>
      <p:pic>
        <p:nvPicPr>
          <p:cNvPr id="1026" name="Picture 2" descr="D:\NO_BACKUP\Dropbox\shared\course_sig15\shot000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77" t="17127" r="7207" b="16377"/>
          <a:stretch/>
        </p:blipFill>
        <p:spPr bwMode="auto">
          <a:xfrm>
            <a:off x="1833704" y="2015728"/>
            <a:ext cx="4277537" cy="36647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32" t="11159" r="7378" b="6615"/>
          <a:stretch/>
        </p:blipFill>
        <p:spPr bwMode="auto">
          <a:xfrm flipH="1">
            <a:off x="6477000" y="2011916"/>
            <a:ext cx="3733800" cy="366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752600" y="5770959"/>
            <a:ext cx="3773376" cy="307777"/>
          </a:xfrm>
          <a:prstGeom prst="rect">
            <a:avLst/>
          </a:prstGeom>
          <a:noFill/>
        </p:spPr>
        <p:txBody>
          <a:bodyPr wrap="none" rtlCol="0">
            <a:spAutoFit/>
          </a:bodyPr>
          <a:lstStyle/>
          <a:p>
            <a:r>
              <a:rPr lang="fr-FR" sz="1400" dirty="0"/>
              <a:t>[</a:t>
            </a:r>
            <a:r>
              <a:rPr lang="fr-FR" sz="1400" dirty="0" err="1"/>
              <a:t>Cute</a:t>
            </a:r>
            <a:r>
              <a:rPr lang="fr-FR" sz="1400" dirty="0"/>
              <a:t> </a:t>
            </a:r>
            <a:r>
              <a:rPr lang="fr-FR" sz="1400" dirty="0" err="1"/>
              <a:t>Octopus</a:t>
            </a:r>
            <a:r>
              <a:rPr lang="fr-FR" sz="1400" dirty="0"/>
              <a:t> </a:t>
            </a:r>
            <a:r>
              <a:rPr lang="fr-FR" sz="1400" dirty="0" err="1"/>
              <a:t>Says</a:t>
            </a:r>
            <a:r>
              <a:rPr lang="fr-FR" sz="1400" dirty="0"/>
              <a:t> Hello (</a:t>
            </a:r>
            <a:r>
              <a:rPr lang="fr-FR" sz="1400" dirty="0">
                <a:hlinkClick r:id="rId5"/>
              </a:rPr>
              <a:t>MakerBot</a:t>
            </a:r>
            <a:r>
              <a:rPr lang="fr-FR" sz="1400" dirty="0"/>
              <a:t>) / </a:t>
            </a:r>
            <a:r>
              <a:rPr lang="fr-FR" sz="1400" dirty="0">
                <a:hlinkClick r:id="rId6"/>
              </a:rPr>
              <a:t>CC BY 3.0</a:t>
            </a:r>
            <a:r>
              <a:rPr lang="fr-FR" sz="1400" dirty="0"/>
              <a:t>]</a:t>
            </a:r>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3262016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Upon printing</a:t>
            </a:r>
            <a:endParaRPr lang="en-US" dirty="0"/>
          </a:p>
        </p:txBody>
      </p:sp>
      <p:sp>
        <p:nvSpPr>
          <p:cNvPr id="4" name="Oval 3"/>
          <p:cNvSpPr/>
          <p:nvPr/>
        </p:nvSpPr>
        <p:spPr>
          <a:xfrm>
            <a:off x="4038600" y="2057400"/>
            <a:ext cx="3886200" cy="3886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8" name="Straight Connector 7"/>
          <p:cNvCxnSpPr/>
          <p:nvPr/>
        </p:nvCxnSpPr>
        <p:spPr>
          <a:xfrm>
            <a:off x="3200400" y="2590800"/>
            <a:ext cx="6248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Triangle isocèle 2"/>
          <p:cNvSpPr/>
          <p:nvPr/>
        </p:nvSpPr>
        <p:spPr>
          <a:xfrm rot="10800000">
            <a:off x="4876800" y="1631156"/>
            <a:ext cx="914400" cy="94456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5334000" y="2590800"/>
            <a:ext cx="2133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flipH="1">
            <a:off x="3657600" y="2103437"/>
            <a:ext cx="106680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7"/>
          <p:cNvCxnSpPr/>
          <p:nvPr/>
        </p:nvCxnSpPr>
        <p:spPr>
          <a:xfrm>
            <a:off x="3200400" y="3276600"/>
            <a:ext cx="6248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874372" y="1307068"/>
            <a:ext cx="993029" cy="369332"/>
          </a:xfrm>
          <a:prstGeom prst="rect">
            <a:avLst/>
          </a:prstGeom>
          <a:noFill/>
        </p:spPr>
        <p:txBody>
          <a:bodyPr wrap="none" rtlCol="0">
            <a:spAutoFit/>
          </a:bodyPr>
          <a:lstStyle/>
          <a:p>
            <a:r>
              <a:rPr lang="en-US" dirty="0"/>
              <a:t>extruder</a:t>
            </a:r>
            <a:endParaRPr lang="fr-FR" dirty="0"/>
          </a:p>
        </p:txBody>
      </p:sp>
      <p:sp>
        <p:nvSpPr>
          <p:cNvPr id="17" name="ZoneTexte 16"/>
          <p:cNvSpPr txBox="1"/>
          <p:nvPr/>
        </p:nvSpPr>
        <p:spPr>
          <a:xfrm>
            <a:off x="7924801" y="2754869"/>
            <a:ext cx="1037463" cy="369332"/>
          </a:xfrm>
          <a:prstGeom prst="rect">
            <a:avLst/>
          </a:prstGeom>
          <a:noFill/>
        </p:spPr>
        <p:txBody>
          <a:bodyPr wrap="none" rtlCol="0">
            <a:spAutoFit/>
          </a:bodyPr>
          <a:lstStyle/>
          <a:p>
            <a:r>
              <a:rPr lang="en-US" dirty="0"/>
              <a:t>Slice slab</a:t>
            </a:r>
            <a:endParaRPr lang="fr-FR" dirty="0"/>
          </a:p>
        </p:txBody>
      </p:sp>
      <p:grpSp>
        <p:nvGrpSpPr>
          <p:cNvPr id="13" name="Groupe 12"/>
          <p:cNvGrpSpPr/>
          <p:nvPr/>
        </p:nvGrpSpPr>
        <p:grpSpPr>
          <a:xfrm>
            <a:off x="1905000" y="5027098"/>
            <a:ext cx="1219200" cy="916503"/>
            <a:chOff x="457200" y="3886200"/>
            <a:chExt cx="1219200" cy="916503"/>
          </a:xfrm>
        </p:grpSpPr>
        <p:cxnSp>
          <p:nvCxnSpPr>
            <p:cNvPr id="7" name="Connecteur droit avec flèche 6"/>
            <p:cNvCxnSpPr/>
            <p:nvPr/>
          </p:nvCxnSpPr>
          <p:spPr>
            <a:xfrm flipV="1">
              <a:off x="457200" y="3886200"/>
              <a:ext cx="0" cy="91440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43269" y="4433371"/>
              <a:ext cx="1133131" cy="369332"/>
            </a:xfrm>
            <a:prstGeom prst="rect">
              <a:avLst/>
            </a:prstGeom>
            <a:noFill/>
          </p:spPr>
          <p:txBody>
            <a:bodyPr wrap="none" rtlCol="0">
              <a:spAutoFit/>
            </a:bodyPr>
            <a:lstStyle/>
            <a:p>
              <a:r>
                <a:rPr lang="en-US" dirty="0"/>
                <a:t>Z (up) axis</a:t>
              </a:r>
              <a:endParaRPr lang="fr-FR" dirty="0"/>
            </a:p>
          </p:txBody>
        </p:sp>
      </p:grpSp>
      <p:sp>
        <p:nvSpPr>
          <p:cNvPr id="6" name="Espace réservé de la date 5"/>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2781631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error</a:t>
            </a:r>
            <a:endParaRPr lang="en-US" dirty="0"/>
          </a:p>
        </p:txBody>
      </p:sp>
      <p:sp>
        <p:nvSpPr>
          <p:cNvPr id="4" name="Oval 3"/>
          <p:cNvSpPr/>
          <p:nvPr/>
        </p:nvSpPr>
        <p:spPr>
          <a:xfrm>
            <a:off x="4038600" y="2057400"/>
            <a:ext cx="3886200" cy="3886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6" name="Straight Connector 5"/>
          <p:cNvCxnSpPr/>
          <p:nvPr/>
        </p:nvCxnSpPr>
        <p:spPr>
          <a:xfrm>
            <a:off x="3200400" y="32766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00400" y="25908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00400" y="2926080"/>
            <a:ext cx="623441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4167189" y="2924176"/>
            <a:ext cx="204787" cy="347663"/>
          </a:xfrm>
          <a:custGeom>
            <a:avLst/>
            <a:gdLst>
              <a:gd name="connsiteX0" fmla="*/ 0 w 204787"/>
              <a:gd name="connsiteY0" fmla="*/ 342900 h 347663"/>
              <a:gd name="connsiteX1" fmla="*/ 204787 w 204787"/>
              <a:gd name="connsiteY1" fmla="*/ 347663 h 347663"/>
              <a:gd name="connsiteX2" fmla="*/ 200025 w 204787"/>
              <a:gd name="connsiteY2" fmla="*/ 0 h 347663"/>
              <a:gd name="connsiteX3" fmla="*/ 104775 w 204787"/>
              <a:gd name="connsiteY3" fmla="*/ 138113 h 347663"/>
              <a:gd name="connsiteX4" fmla="*/ 0 w 204787"/>
              <a:gd name="connsiteY4" fmla="*/ 342900 h 347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7" h="347663">
                <a:moveTo>
                  <a:pt x="0" y="342900"/>
                </a:moveTo>
                <a:lnTo>
                  <a:pt x="204787" y="347663"/>
                </a:lnTo>
                <a:cubicBezTo>
                  <a:pt x="203200" y="231775"/>
                  <a:pt x="201612" y="115888"/>
                  <a:pt x="200025" y="0"/>
                </a:cubicBezTo>
                <a:lnTo>
                  <a:pt x="104775" y="138113"/>
                </a:lnTo>
                <a:lnTo>
                  <a:pt x="0" y="342900"/>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Freeform 6"/>
          <p:cNvSpPr/>
          <p:nvPr/>
        </p:nvSpPr>
        <p:spPr>
          <a:xfrm>
            <a:off x="7605713" y="2924176"/>
            <a:ext cx="176212" cy="352425"/>
          </a:xfrm>
          <a:custGeom>
            <a:avLst/>
            <a:gdLst>
              <a:gd name="connsiteX0" fmla="*/ 0 w 176212"/>
              <a:gd name="connsiteY0" fmla="*/ 352425 h 352425"/>
              <a:gd name="connsiteX1" fmla="*/ 176212 w 176212"/>
              <a:gd name="connsiteY1" fmla="*/ 352425 h 352425"/>
              <a:gd name="connsiteX2" fmla="*/ 100012 w 176212"/>
              <a:gd name="connsiteY2" fmla="*/ 166688 h 352425"/>
              <a:gd name="connsiteX3" fmla="*/ 4762 w 176212"/>
              <a:gd name="connsiteY3" fmla="*/ 0 h 352425"/>
              <a:gd name="connsiteX4" fmla="*/ 0 w 176212"/>
              <a:gd name="connsiteY4" fmla="*/ 352425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352425">
                <a:moveTo>
                  <a:pt x="0" y="352425"/>
                </a:moveTo>
                <a:lnTo>
                  <a:pt x="176212" y="352425"/>
                </a:lnTo>
                <a:lnTo>
                  <a:pt x="100012" y="166688"/>
                </a:lnTo>
                <a:lnTo>
                  <a:pt x="4762" y="0"/>
                </a:lnTo>
                <a:cubicBezTo>
                  <a:pt x="3175" y="117475"/>
                  <a:pt x="1587" y="234950"/>
                  <a:pt x="0" y="352425"/>
                </a:cubicBez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Freeform 8"/>
          <p:cNvSpPr/>
          <p:nvPr/>
        </p:nvSpPr>
        <p:spPr>
          <a:xfrm>
            <a:off x="4357689" y="2586039"/>
            <a:ext cx="276225" cy="333375"/>
          </a:xfrm>
          <a:custGeom>
            <a:avLst/>
            <a:gdLst>
              <a:gd name="connsiteX0" fmla="*/ 0 w 276225"/>
              <a:gd name="connsiteY0" fmla="*/ 0 h 333375"/>
              <a:gd name="connsiteX1" fmla="*/ 4762 w 276225"/>
              <a:gd name="connsiteY1" fmla="*/ 333375 h 333375"/>
              <a:gd name="connsiteX2" fmla="*/ 128587 w 276225"/>
              <a:gd name="connsiteY2" fmla="*/ 171450 h 333375"/>
              <a:gd name="connsiteX3" fmla="*/ 276225 w 276225"/>
              <a:gd name="connsiteY3" fmla="*/ 9525 h 333375"/>
              <a:gd name="connsiteX4" fmla="*/ 0 w 276225"/>
              <a:gd name="connsiteY4" fmla="*/ 0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333375">
                <a:moveTo>
                  <a:pt x="0" y="0"/>
                </a:moveTo>
                <a:cubicBezTo>
                  <a:pt x="1587" y="111125"/>
                  <a:pt x="3175" y="222250"/>
                  <a:pt x="4762" y="333375"/>
                </a:cubicBezTo>
                <a:lnTo>
                  <a:pt x="128587" y="171450"/>
                </a:lnTo>
                <a:lnTo>
                  <a:pt x="276225" y="9525"/>
                </a:lnTo>
                <a:lnTo>
                  <a:pt x="0" y="0"/>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Freeform 9"/>
          <p:cNvSpPr/>
          <p:nvPr/>
        </p:nvSpPr>
        <p:spPr>
          <a:xfrm>
            <a:off x="7319963" y="2586038"/>
            <a:ext cx="285750" cy="328612"/>
          </a:xfrm>
          <a:custGeom>
            <a:avLst/>
            <a:gdLst>
              <a:gd name="connsiteX0" fmla="*/ 280987 w 285750"/>
              <a:gd name="connsiteY0" fmla="*/ 328612 h 328612"/>
              <a:gd name="connsiteX1" fmla="*/ 285750 w 285750"/>
              <a:gd name="connsiteY1" fmla="*/ 0 h 328612"/>
              <a:gd name="connsiteX2" fmla="*/ 0 w 285750"/>
              <a:gd name="connsiteY2" fmla="*/ 4762 h 328612"/>
              <a:gd name="connsiteX3" fmla="*/ 152400 w 285750"/>
              <a:gd name="connsiteY3" fmla="*/ 147637 h 328612"/>
              <a:gd name="connsiteX4" fmla="*/ 280987 w 285750"/>
              <a:gd name="connsiteY4" fmla="*/ 328612 h 32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28612">
                <a:moveTo>
                  <a:pt x="280987" y="328612"/>
                </a:moveTo>
                <a:cubicBezTo>
                  <a:pt x="282575" y="219075"/>
                  <a:pt x="284162" y="109537"/>
                  <a:pt x="285750" y="0"/>
                </a:cubicBezTo>
                <a:lnTo>
                  <a:pt x="0" y="4762"/>
                </a:lnTo>
                <a:lnTo>
                  <a:pt x="152400" y="147637"/>
                </a:lnTo>
                <a:lnTo>
                  <a:pt x="280987" y="328612"/>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à coins arrondis 10"/>
          <p:cNvSpPr/>
          <p:nvPr/>
        </p:nvSpPr>
        <p:spPr>
          <a:xfrm>
            <a:off x="4357689" y="2586038"/>
            <a:ext cx="3248025"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1905000" y="5027098"/>
            <a:ext cx="1219200" cy="916503"/>
            <a:chOff x="457200" y="3886200"/>
            <a:chExt cx="1219200" cy="916503"/>
          </a:xfrm>
        </p:grpSpPr>
        <p:cxnSp>
          <p:nvCxnSpPr>
            <p:cNvPr id="14" name="Connecteur droit avec flèche 13"/>
            <p:cNvCxnSpPr/>
            <p:nvPr/>
          </p:nvCxnSpPr>
          <p:spPr>
            <a:xfrm flipV="1">
              <a:off x="457200" y="3886200"/>
              <a:ext cx="0" cy="91440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43269" y="4433371"/>
              <a:ext cx="1133131" cy="369332"/>
            </a:xfrm>
            <a:prstGeom prst="rect">
              <a:avLst/>
            </a:prstGeom>
            <a:noFill/>
          </p:spPr>
          <p:txBody>
            <a:bodyPr wrap="none" rtlCol="0">
              <a:spAutoFit/>
            </a:bodyPr>
            <a:lstStyle/>
            <a:p>
              <a:r>
                <a:rPr lang="en-US" dirty="0"/>
                <a:t>Z (up) axis</a:t>
              </a:r>
              <a:endParaRPr lang="fr-FR" dirty="0"/>
            </a:p>
          </p:txBody>
        </p:sp>
      </p:gr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2521492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086600" y="2955393"/>
            <a:ext cx="533400" cy="2853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8" name="Rectangle 17"/>
          <p:cNvSpPr/>
          <p:nvPr/>
        </p:nvSpPr>
        <p:spPr>
          <a:xfrm>
            <a:off x="6781800" y="3240765"/>
            <a:ext cx="1143000" cy="2853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9" name="Rectangle 18"/>
          <p:cNvSpPr/>
          <p:nvPr/>
        </p:nvSpPr>
        <p:spPr>
          <a:xfrm>
            <a:off x="6781800" y="3526137"/>
            <a:ext cx="1447800" cy="2853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0" name="Rectangle 19"/>
          <p:cNvSpPr/>
          <p:nvPr/>
        </p:nvSpPr>
        <p:spPr>
          <a:xfrm>
            <a:off x="7025282" y="3804486"/>
            <a:ext cx="1432918" cy="2853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1" name="Rectangle 20"/>
          <p:cNvSpPr/>
          <p:nvPr/>
        </p:nvSpPr>
        <p:spPr>
          <a:xfrm>
            <a:off x="7315200" y="4095553"/>
            <a:ext cx="1447800" cy="2853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2" name="Rectangle 21"/>
          <p:cNvSpPr/>
          <p:nvPr/>
        </p:nvSpPr>
        <p:spPr>
          <a:xfrm>
            <a:off x="7620000" y="4383582"/>
            <a:ext cx="895350" cy="2853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3" name="Rectangle 22"/>
          <p:cNvSpPr/>
          <p:nvPr/>
        </p:nvSpPr>
        <p:spPr>
          <a:xfrm>
            <a:off x="7848600" y="4674651"/>
            <a:ext cx="381000" cy="2853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6" name="Rectangle 15"/>
          <p:cNvSpPr/>
          <p:nvPr/>
        </p:nvSpPr>
        <p:spPr>
          <a:xfrm rot="18871970">
            <a:off x="7208341" y="2900644"/>
            <a:ext cx="990600" cy="19976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 name="Title 1"/>
          <p:cNvSpPr>
            <a:spLocks noGrp="1"/>
          </p:cNvSpPr>
          <p:nvPr>
            <p:ph type="title"/>
          </p:nvPr>
        </p:nvSpPr>
        <p:spPr/>
        <p:txBody>
          <a:bodyPr/>
          <a:lstStyle/>
          <a:p>
            <a:r>
              <a:rPr lang="en-US" dirty="0" smtClean="0"/>
              <a:t>Minimizing volume error</a:t>
            </a:r>
            <a:endParaRPr lang="en-US" dirty="0"/>
          </a:p>
        </p:txBody>
      </p:sp>
      <p:sp>
        <p:nvSpPr>
          <p:cNvPr id="3" name="Content Placeholder 2"/>
          <p:cNvSpPr>
            <a:spLocks noGrp="1"/>
          </p:cNvSpPr>
          <p:nvPr>
            <p:ph idx="1"/>
          </p:nvPr>
        </p:nvSpPr>
        <p:spPr/>
        <p:txBody>
          <a:bodyPr/>
          <a:lstStyle/>
          <a:p>
            <a:r>
              <a:rPr lang="en-US" dirty="0" smtClean="0"/>
              <a:t>Optimization</a:t>
            </a:r>
          </a:p>
          <a:p>
            <a:pPr lvl="1"/>
            <a:r>
              <a:rPr lang="en-US" dirty="0" smtClean="0"/>
              <a:t>Minimize volume error?</a:t>
            </a:r>
          </a:p>
          <a:p>
            <a:pPr lvl="1"/>
            <a:endParaRPr lang="en-US" dirty="0"/>
          </a:p>
          <a:p>
            <a:r>
              <a:rPr lang="en-US" dirty="0" smtClean="0"/>
              <a:t>Variables:</a:t>
            </a:r>
          </a:p>
          <a:p>
            <a:pPr lvl="1"/>
            <a:r>
              <a:rPr lang="en-US" dirty="0" smtClean="0"/>
              <a:t>Object orientation!</a:t>
            </a:r>
          </a:p>
          <a:p>
            <a:pPr lvl="1"/>
            <a:r>
              <a:rPr lang="en-US" dirty="0" smtClean="0"/>
              <a:t>Slice thicknesses</a:t>
            </a:r>
          </a:p>
          <a:p>
            <a:pPr marL="457200" lvl="1" indent="0">
              <a:buNone/>
            </a:pPr>
            <a:endParaRPr lang="en-US" dirty="0" smtClean="0"/>
          </a:p>
          <a:p>
            <a:pPr lvl="1"/>
            <a:endParaRPr lang="en-US" dirty="0"/>
          </a:p>
        </p:txBody>
      </p:sp>
      <p:sp>
        <p:nvSpPr>
          <p:cNvPr id="4" name="Rectangle 3"/>
          <p:cNvSpPr/>
          <p:nvPr/>
        </p:nvSpPr>
        <p:spPr>
          <a:xfrm>
            <a:off x="8991600" y="2955393"/>
            <a:ext cx="990600" cy="19976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grpSp>
        <p:nvGrpSpPr>
          <p:cNvPr id="15" name="Groupe 14"/>
          <p:cNvGrpSpPr/>
          <p:nvPr/>
        </p:nvGrpSpPr>
        <p:grpSpPr>
          <a:xfrm>
            <a:off x="6248400" y="2955393"/>
            <a:ext cx="4267200" cy="1997606"/>
            <a:chOff x="4876800" y="3260194"/>
            <a:chExt cx="4267200" cy="1997606"/>
          </a:xfrm>
        </p:grpSpPr>
        <p:cxnSp>
          <p:nvCxnSpPr>
            <p:cNvPr id="7" name="Connecteur droit 6"/>
            <p:cNvCxnSpPr/>
            <p:nvPr/>
          </p:nvCxnSpPr>
          <p:spPr>
            <a:xfrm>
              <a:off x="4876800" y="3260194"/>
              <a:ext cx="426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4876800" y="3545566"/>
              <a:ext cx="426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4876800" y="3830938"/>
              <a:ext cx="426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4876800" y="4116310"/>
              <a:ext cx="426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4876800" y="4401682"/>
              <a:ext cx="426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4876800" y="4687054"/>
              <a:ext cx="426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876800" y="4972426"/>
              <a:ext cx="426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876800" y="5257800"/>
              <a:ext cx="4267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Espace réservé de la date 4"/>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830674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slicing</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36586"/>
            <a:ext cx="8458200" cy="418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6019800" y="2057400"/>
            <a:ext cx="5334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876801" y="5943601"/>
            <a:ext cx="2993127" cy="461665"/>
          </a:xfrm>
          <a:prstGeom prst="rect">
            <a:avLst/>
          </a:prstGeom>
          <a:noFill/>
        </p:spPr>
        <p:txBody>
          <a:bodyPr wrap="none" rtlCol="0">
            <a:spAutoFit/>
          </a:bodyPr>
          <a:lstStyle/>
          <a:p>
            <a:r>
              <a:rPr lang="en-US" sz="2400" dirty="0"/>
              <a:t>Same number of slices</a:t>
            </a:r>
          </a:p>
        </p:txBody>
      </p:sp>
      <p:sp>
        <p:nvSpPr>
          <p:cNvPr id="3" name="Espace réservé de la date 2"/>
          <p:cNvSpPr>
            <a:spLocks noGrp="1"/>
          </p:cNvSpPr>
          <p:nvPr>
            <p:ph type="dt" sz="half" idx="13"/>
          </p:nvPr>
        </p:nvSpPr>
        <p:spPr/>
        <p:txBody>
          <a:bodyPr/>
          <a:lstStyle/>
          <a:p>
            <a:r>
              <a:rPr lang="en-US" smtClean="0"/>
              <a:t>CC BY-NC-ND – sylvain.lefebvre@inria.fr</a:t>
            </a:r>
            <a:endParaRPr lang="en-US" dirty="0"/>
          </a:p>
        </p:txBody>
      </p:sp>
    </p:spTree>
    <p:extLst>
      <p:ext uri="{BB962C8B-B14F-4D97-AF65-F5344CB8AC3E}">
        <p14:creationId xmlns:p14="http://schemas.microsoft.com/office/powerpoint/2010/main" val="3833864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2234</Words>
  <Application>Microsoft Office PowerPoint</Application>
  <PresentationFormat>Custom</PresentationFormat>
  <Paragraphs>290</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Toolpaths</vt:lpstr>
      <vt:lpstr>PowerPoint Presentation</vt:lpstr>
      <vt:lpstr>Slicing</vt:lpstr>
      <vt:lpstr>Uniform slicing</vt:lpstr>
      <vt:lpstr>Slice plane</vt:lpstr>
      <vt:lpstr>Upon printing</vt:lpstr>
      <vt:lpstr>Volume error</vt:lpstr>
      <vt:lpstr>Minimizing volume error</vt:lpstr>
      <vt:lpstr>Adaptive slicing</vt:lpstr>
      <vt:lpstr>Adaptive slicing</vt:lpstr>
      <vt:lpstr>Adaptive slicing</vt:lpstr>
      <vt:lpstr>Adaptive slicing</vt:lpstr>
      <vt:lpstr>Locally adaptive slicing</vt:lpstr>
      <vt:lpstr>Toolpaths</vt:lpstr>
      <vt:lpstr>PowerPoint Presentation</vt:lpstr>
      <vt:lpstr>Erosion (morphological)</vt:lpstr>
      <vt:lpstr>Erosion (morphological)</vt:lpstr>
      <vt:lpstr>Perimeter</vt:lpstr>
      <vt:lpstr>Plastic flow</vt:lpstr>
      <vt:lpstr>‘Thin features’</vt:lpstr>
      <vt:lpstr>‘Thin features’</vt:lpstr>
      <vt:lpstr>A possible approach</vt:lpstr>
      <vt:lpstr>A possible approach</vt:lpstr>
      <vt:lpstr>PowerPoint Presentation</vt:lpstr>
      <vt:lpstr>Shells</vt:lpstr>
      <vt:lpstr>Infills</vt:lpstr>
      <vt:lpstr>100% Infill</vt:lpstr>
      <vt:lpstr>100% Infill</vt:lpstr>
      <vt:lpstr>Flow control</vt:lpstr>
      <vt:lpstr>100% Infill</vt:lpstr>
      <vt:lpstr>Speed</vt:lpstr>
      <vt:lpstr>Sparse Infill</vt:lpstr>
      <vt:lpstr>Sparse Infill</vt:lpstr>
      <vt:lpstr>Sparse Infill</vt:lpstr>
      <vt:lpstr>Sparse Infill</vt:lpstr>
      <vt:lpstr>Many other variants</vt:lpstr>
      <vt:lpstr>Improving sparse infill ?</vt:lpstr>
      <vt:lpstr>New 3D infills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Algorithmes pour  la fabrication additive</dc:title>
  <dc:creator>Tride</dc:creator>
  <cp:lastModifiedBy>Tride</cp:lastModifiedBy>
  <cp:revision>211</cp:revision>
  <cp:lastPrinted>2015-05-08T19:17:17Z</cp:lastPrinted>
  <dcterms:created xsi:type="dcterms:W3CDTF">2006-08-16T00:00:00Z</dcterms:created>
  <dcterms:modified xsi:type="dcterms:W3CDTF">2015-08-17T13:57:19Z</dcterms:modified>
</cp:coreProperties>
</file>