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6" r:id="rId2"/>
  </p:sldMasterIdLst>
  <p:notesMasterIdLst>
    <p:notesMasterId r:id="rId60"/>
  </p:notesMasterIdLst>
  <p:handoutMasterIdLst>
    <p:handoutMasterId r:id="rId61"/>
  </p:handoutMasterIdLst>
  <p:sldIdLst>
    <p:sldId id="436" r:id="rId3"/>
    <p:sldId id="493" r:id="rId4"/>
    <p:sldId id="563" r:id="rId5"/>
    <p:sldId id="601" r:id="rId6"/>
    <p:sldId id="572" r:id="rId7"/>
    <p:sldId id="469" r:id="rId8"/>
    <p:sldId id="468" r:id="rId9"/>
    <p:sldId id="467" r:id="rId10"/>
    <p:sldId id="466" r:id="rId11"/>
    <p:sldId id="465" r:id="rId12"/>
    <p:sldId id="464" r:id="rId13"/>
    <p:sldId id="463" r:id="rId14"/>
    <p:sldId id="462" r:id="rId15"/>
    <p:sldId id="461" r:id="rId16"/>
    <p:sldId id="460" r:id="rId17"/>
    <p:sldId id="459" r:id="rId18"/>
    <p:sldId id="458" r:id="rId19"/>
    <p:sldId id="457" r:id="rId20"/>
    <p:sldId id="456" r:id="rId21"/>
    <p:sldId id="455" r:id="rId22"/>
    <p:sldId id="453" r:id="rId23"/>
    <p:sldId id="454" r:id="rId24"/>
    <p:sldId id="570" r:id="rId25"/>
    <p:sldId id="529" r:id="rId26"/>
    <p:sldId id="530" r:id="rId27"/>
    <p:sldId id="528" r:id="rId28"/>
    <p:sldId id="531" r:id="rId29"/>
    <p:sldId id="537" r:id="rId30"/>
    <p:sldId id="532" r:id="rId31"/>
    <p:sldId id="533" r:id="rId32"/>
    <p:sldId id="610" r:id="rId33"/>
    <p:sldId id="612" r:id="rId34"/>
    <p:sldId id="602" r:id="rId35"/>
    <p:sldId id="534" r:id="rId36"/>
    <p:sldId id="535" r:id="rId37"/>
    <p:sldId id="573" r:id="rId38"/>
    <p:sldId id="498" r:id="rId39"/>
    <p:sldId id="423" r:id="rId40"/>
    <p:sldId id="429" r:id="rId41"/>
    <p:sldId id="418" r:id="rId42"/>
    <p:sldId id="419" r:id="rId43"/>
    <p:sldId id="420" r:id="rId44"/>
    <p:sldId id="383" r:id="rId45"/>
    <p:sldId id="604" r:id="rId46"/>
    <p:sldId id="603" r:id="rId47"/>
    <p:sldId id="606" r:id="rId48"/>
    <p:sldId id="580" r:id="rId49"/>
    <p:sldId id="581" r:id="rId50"/>
    <p:sldId id="582" r:id="rId51"/>
    <p:sldId id="583" r:id="rId52"/>
    <p:sldId id="584" r:id="rId53"/>
    <p:sldId id="653" r:id="rId54"/>
    <p:sldId id="394" r:id="rId55"/>
    <p:sldId id="395" r:id="rId56"/>
    <p:sldId id="396" r:id="rId57"/>
    <p:sldId id="608" r:id="rId58"/>
    <p:sldId id="428" r:id="rId5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5pPr>
    <a:lvl6pPr marL="2286000" algn="l" defTabSz="457200" rtl="0" eaLnBrk="1" latinLnBrk="0" hangingPunct="1">
      <a:defRPr kern="1200">
        <a:solidFill>
          <a:schemeClr val="tx1"/>
        </a:solidFill>
        <a:latin typeface="Helvetica" charset="0"/>
        <a:ea typeface="ＭＳ Ｐゴシック" charset="0"/>
        <a:cs typeface="ＭＳ Ｐゴシック" charset="0"/>
      </a:defRPr>
    </a:lvl6pPr>
    <a:lvl7pPr marL="2743200" algn="l" defTabSz="457200" rtl="0" eaLnBrk="1" latinLnBrk="0" hangingPunct="1">
      <a:defRPr kern="1200">
        <a:solidFill>
          <a:schemeClr val="tx1"/>
        </a:solidFill>
        <a:latin typeface="Helvetica" charset="0"/>
        <a:ea typeface="ＭＳ Ｐゴシック" charset="0"/>
        <a:cs typeface="ＭＳ Ｐゴシック" charset="0"/>
      </a:defRPr>
    </a:lvl7pPr>
    <a:lvl8pPr marL="3200400" algn="l" defTabSz="457200" rtl="0" eaLnBrk="1" latinLnBrk="0" hangingPunct="1">
      <a:defRPr kern="1200">
        <a:solidFill>
          <a:schemeClr val="tx1"/>
        </a:solidFill>
        <a:latin typeface="Helvetica" charset="0"/>
        <a:ea typeface="ＭＳ Ｐゴシック" charset="0"/>
        <a:cs typeface="ＭＳ Ｐゴシック" charset="0"/>
      </a:defRPr>
    </a:lvl8pPr>
    <a:lvl9pPr marL="3657600" algn="l" defTabSz="457200" rtl="0" eaLnBrk="1" latinLnBrk="0" hangingPunct="1">
      <a:defRPr kern="1200">
        <a:solidFill>
          <a:schemeClr val="tx1"/>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97EE3"/>
    <a:srgbClr val="01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5" autoAdjust="0"/>
    <p:restoredTop sz="88190" autoAdjust="0"/>
  </p:normalViewPr>
  <p:slideViewPr>
    <p:cSldViewPr snapToGrid="0" snapToObjects="1">
      <p:cViewPr>
        <p:scale>
          <a:sx n="150" d="100"/>
          <a:sy n="150" d="100"/>
        </p:scale>
        <p:origin x="-1104" y="-80"/>
      </p:cViewPr>
      <p:guideLst>
        <p:guide orient="horz" pos="4033"/>
        <p:guide orient="horz" pos="179"/>
        <p:guide orient="horz" pos="3847"/>
        <p:guide orient="horz" pos="2240"/>
        <p:guide orient="horz" pos="2211"/>
        <p:guide pos="187"/>
        <p:guide pos="2881"/>
      </p:guideLst>
    </p:cSldViewPr>
  </p:slideViewPr>
  <p:notesTextViewPr>
    <p:cViewPr>
      <p:scale>
        <a:sx n="100" d="100"/>
        <a:sy n="100" d="100"/>
      </p:scale>
      <p:origin x="0" y="0"/>
    </p:cViewPr>
  </p:notesTextViewPr>
  <p:notesViewPr>
    <p:cSldViewPr snapToGrid="0" snapToObjects="1">
      <p:cViewPr varScale="1">
        <p:scale>
          <a:sx n="113" d="100"/>
          <a:sy n="113" d="100"/>
        </p:scale>
        <p:origin x="-25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57FC1E2-163E-0249-992D-F8A64FC3D44A}" type="datetimeFigureOut">
              <a:rPr lang="en-US"/>
              <a:pPr>
                <a:defRPr/>
              </a:pPr>
              <a:t>8/4/15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795821D-1822-514C-8BA3-66C27366389F}" type="slidenum">
              <a:rPr lang="en-US"/>
              <a:pPr>
                <a:defRPr/>
              </a:pPr>
              <a:t>‹#›</a:t>
            </a:fld>
            <a:endParaRPr lang="en-US"/>
          </a:p>
        </p:txBody>
      </p:sp>
    </p:spTree>
    <p:extLst>
      <p:ext uri="{BB962C8B-B14F-4D97-AF65-F5344CB8AC3E}">
        <p14:creationId xmlns:p14="http://schemas.microsoft.com/office/powerpoint/2010/main" val="3965639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E7D4760-9E1D-DD44-9C69-75F2124FBC7E}" type="datetimeFigureOut">
              <a:rPr lang="en-US"/>
              <a:pPr>
                <a:defRPr/>
              </a:pPr>
              <a:t>8/4/15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B9319E4-D441-C141-9DE8-01DA7116FB26}" type="slidenum">
              <a:rPr lang="en-US"/>
              <a:pPr>
                <a:defRPr/>
              </a:pPr>
              <a:t>‹#›</a:t>
            </a:fld>
            <a:endParaRPr lang="en-US"/>
          </a:p>
        </p:txBody>
      </p:sp>
    </p:spTree>
    <p:extLst>
      <p:ext uri="{BB962C8B-B14F-4D97-AF65-F5344CB8AC3E}">
        <p14:creationId xmlns:p14="http://schemas.microsoft.com/office/powerpoint/2010/main" val="409536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a:p>
            <a:pPr eaLnBrk="1" hangingPunct="1">
              <a:spcBef>
                <a:spcPct val="0"/>
              </a:spcBef>
            </a:pPr>
            <a:endParaRPr lang="en-US">
              <a:latin typeface="Calibri"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2C3EF664-D99A-6F45-B6E1-3918045D9FCE}" type="slidenum">
              <a:rPr lang="en-US" sz="1200">
                <a:latin typeface="Calibri" charset="0"/>
              </a:rPr>
              <a:pPr eaLnBrk="1" fontAlgn="base" hangingPunct="1">
                <a:spcBef>
                  <a:spcPct val="0"/>
                </a:spcBef>
                <a:spcAft>
                  <a:spcPct val="0"/>
                </a:spcAft>
              </a:pPr>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 is an inner shell and D is an outer shell. C has to be done on the way down.</a:t>
            </a: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432A3203-A06B-E646-8D34-E06DFCA9DE4D}" type="slidenum">
              <a:rPr lang="en-US" sz="1200">
                <a:latin typeface="Calibri" charset="0"/>
              </a:rPr>
              <a:pPr eaLnBrk="1" fontAlgn="base" hangingPunct="1">
                <a:spcBef>
                  <a:spcPct val="0"/>
                </a:spcBef>
                <a:spcAft>
                  <a:spcPct val="0"/>
                </a:spcAft>
              </a:pPr>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 is the first shell to be printed.</a:t>
            </a: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2BA4D179-233E-834A-915F-75A9A3B7F62B}" type="slidenum">
              <a:rPr lang="en-US" sz="1200">
                <a:latin typeface="Calibri" charset="0"/>
              </a:rPr>
              <a:pPr eaLnBrk="1" fontAlgn="base" hangingPunct="1">
                <a:spcBef>
                  <a:spcPct val="0"/>
                </a:spcBef>
                <a:spcAft>
                  <a:spcPct val="0"/>
                </a:spcAft>
              </a:pPr>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D has no children. Print it next.</a:t>
            </a: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DC496775-9E76-9444-A840-ED910E307395}" type="slidenum">
              <a:rPr lang="en-US" sz="1200">
                <a:latin typeface="Calibri" charset="0"/>
              </a:rPr>
              <a:pPr eaLnBrk="1" fontAlgn="base" hangingPunct="1">
                <a:spcBef>
                  <a:spcPct val="0"/>
                </a:spcBef>
                <a:spcAft>
                  <a:spcPct val="0"/>
                </a:spcAft>
              </a:pPr>
              <a:t>12</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We continue the depth-first traversal...</a:t>
            </a: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52CB8BE4-C450-6A48-B718-1FE2AE38DD12}" type="slidenum">
              <a:rPr lang="en-US" sz="1200">
                <a:latin typeface="Calibri" charset="0"/>
              </a:rPr>
              <a:pPr eaLnBrk="1" fontAlgn="base" hangingPunct="1">
                <a:spcBef>
                  <a:spcPct val="0"/>
                </a:spcBef>
                <a:spcAft>
                  <a:spcPct val="0"/>
                </a:spcAft>
              </a:pPr>
              <a:t>13</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A1DFB6E1-F4A0-3047-997D-13762662CCC7}" type="slidenum">
              <a:rPr lang="en-US" sz="1200">
                <a:latin typeface="Calibri" charset="0"/>
              </a:rPr>
              <a:pPr eaLnBrk="1" fontAlgn="base" hangingPunct="1">
                <a:spcBef>
                  <a:spcPct val="0"/>
                </a:spcBef>
                <a:spcAft>
                  <a:spcPct val="0"/>
                </a:spcAft>
              </a:pPr>
              <a:t>14</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6722F7BD-02AE-1345-91C8-E6C5E8EAE79E}" type="slidenum">
              <a:rPr lang="en-US" sz="1200">
                <a:latin typeface="Calibri" charset="0"/>
              </a:rPr>
              <a:pPr eaLnBrk="1" fontAlgn="base" hangingPunct="1">
                <a:spcBef>
                  <a:spcPct val="0"/>
                </a:spcBef>
                <a:spcAft>
                  <a:spcPct val="0"/>
                </a:spcAft>
              </a:pPr>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E4A1CE65-2660-BE41-A139-A94DF12CF63B}" type="slidenum">
              <a:rPr lang="en-US" sz="1200">
                <a:latin typeface="Calibri" charset="0"/>
              </a:rPr>
              <a:pPr eaLnBrk="1" fontAlgn="base" hangingPunct="1">
                <a:spcBef>
                  <a:spcPct val="0"/>
                </a:spcBef>
                <a:spcAft>
                  <a:spcPct val="0"/>
                </a:spcAft>
              </a:pPr>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same procedure is done for the other sub-tree.</a:t>
            </a: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FABA990-4716-C64F-B3F3-170916E0DC0F}" type="slidenum">
              <a:rPr lang="en-US" sz="1200">
                <a:latin typeface="Calibri" charset="0"/>
              </a:rPr>
              <a:pPr eaLnBrk="1" fontAlgn="base" hangingPunct="1">
                <a:spcBef>
                  <a:spcPct val="0"/>
                </a:spcBef>
                <a:spcAft>
                  <a:spcPct val="0"/>
                </a:spcAft>
              </a:pPr>
              <a:t>17</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For any node, if we did not chose to print it on the way down, we print it on the way up, after all of its children have been traversed.</a:t>
            </a: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F13E610A-FDDE-234E-9CCD-5D4D54EE6446}" type="slidenum">
              <a:rPr lang="en-US" sz="1200">
                <a:latin typeface="Calibri" charset="0"/>
              </a:rPr>
              <a:pPr eaLnBrk="1" fontAlgn="base" hangingPunct="1">
                <a:spcBef>
                  <a:spcPct val="0"/>
                </a:spcBef>
                <a:spcAft>
                  <a:spcPct val="0"/>
                </a:spcAft>
              </a:pPr>
              <a:t>18</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means B is printed 5th, after C, D, F, and E.</a:t>
            </a: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B1DFD419-8D61-F54C-A0CF-6BE8770670C2}" type="slidenum">
              <a:rPr lang="en-US" sz="1200">
                <a:latin typeface="Calibri" charset="0"/>
              </a:rPr>
              <a:pPr eaLnBrk="1" fontAlgn="base" hangingPunct="1">
                <a:spcBef>
                  <a:spcPct val="0"/>
                </a:spcBef>
                <a:spcAft>
                  <a:spcPct val="0"/>
                </a:spcAft>
              </a:pPr>
              <a:t>19</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Tx/>
              <a:buSzTx/>
              <a:buFontTx/>
              <a:buNone/>
              <a:tabLst/>
              <a:defRPr/>
            </a:pPr>
            <a:r>
              <a:rPr lang="en-US" dirty="0" smtClean="0">
                <a:latin typeface="Calibri" charset="0"/>
              </a:rPr>
              <a:t>In terms of print quality, we care most about the outer shell because that is what you’ll see in the final print. Printing the inner shell first provides more stability for the outer shell.</a:t>
            </a:r>
          </a:p>
          <a:p>
            <a:pPr>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DA81E1D-42DD-6245-B275-790835E1159A}" type="slidenum">
              <a:rPr lang="en-US" sz="1200">
                <a:latin typeface="Calibri" charset="0"/>
              </a:rPr>
              <a:pPr eaLnBrk="1" fontAlgn="base" hangingPunct="1">
                <a:spcBef>
                  <a:spcPct val="0"/>
                </a:spcBef>
                <a:spcAft>
                  <a:spcPct val="0"/>
                </a:spcAft>
              </a:pPr>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Finally...</a:t>
            </a: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F65F0B2C-217A-A246-B242-EF15C5085615}" type="slidenum">
              <a:rPr lang="en-US" sz="1200">
                <a:latin typeface="Calibri" charset="0"/>
              </a:rPr>
              <a:pPr eaLnBrk="1" fontAlgn="base" hangingPunct="1">
                <a:spcBef>
                  <a:spcPct val="0"/>
                </a:spcBef>
                <a:spcAft>
                  <a:spcPct val="0"/>
                </a:spcAft>
              </a:pPr>
              <a:t>20</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outermost shell, A, is printed last.</a:t>
            </a: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4016031D-58B0-6344-A199-733F2A2EB5BD}" type="slidenum">
              <a:rPr lang="en-US" sz="1200">
                <a:latin typeface="Calibri" charset="0"/>
              </a:rPr>
              <a:pPr eaLnBrk="1" fontAlgn="base" hangingPunct="1">
                <a:spcBef>
                  <a:spcPct val="0"/>
                </a:spcBef>
                <a:spcAft>
                  <a:spcPct val="0"/>
                </a:spcAft>
              </a:pPr>
              <a:t>21</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Final order for printing:</a:t>
            </a:r>
          </a:p>
          <a:p>
            <a:pPr eaLnBrk="1" hangingPunct="1">
              <a:spcBef>
                <a:spcPct val="0"/>
              </a:spcBef>
            </a:pPr>
            <a:r>
              <a:rPr lang="en-US">
                <a:latin typeface="Calibri" charset="0"/>
              </a:rPr>
              <a:t>C, D, F, E, B, A</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AA42DE4F-5130-2E48-A580-3B8D7226030B}" type="slidenum">
              <a:rPr lang="en-US" sz="1200">
                <a:latin typeface="Calibri" charset="0"/>
              </a:rPr>
              <a:pPr eaLnBrk="1" fontAlgn="base" hangingPunct="1">
                <a:spcBef>
                  <a:spcPct val="0"/>
                </a:spcBef>
                <a:spcAft>
                  <a:spcPct val="0"/>
                </a:spcAft>
              </a:pPr>
              <a:t>22</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Returning to the </a:t>
            </a:r>
            <a:r>
              <a:rPr lang="en-US" dirty="0" err="1" smtClean="0"/>
              <a:t>toolpath</a:t>
            </a:r>
            <a:r>
              <a:rPr lang="en-US" dirty="0" smtClean="0"/>
              <a:t> view of the single layer - the right side has solid fill to support the roof of that section. The left side does not have to support a roof for many layers, so it has sparse fill.</a:t>
            </a:r>
          </a:p>
          <a:p>
            <a:endParaRPr lang="en-US" dirty="0" smtClean="0"/>
          </a:p>
          <a:p>
            <a:r>
              <a:rPr lang="en-US" dirty="0" smtClean="0"/>
              <a:t>(Click)</a:t>
            </a:r>
            <a:r>
              <a:rPr lang="en-US" baseline="0" dirty="0" smtClean="0"/>
              <a:t> </a:t>
            </a:r>
            <a:r>
              <a:rPr lang="en-US" dirty="0" smtClean="0"/>
              <a:t>We will now focus on generating</a:t>
            </a:r>
            <a:r>
              <a:rPr lang="en-US" baseline="0" dirty="0" smtClean="0"/>
              <a:t> the paths for infill and connecting them optimally. </a:t>
            </a:r>
          </a:p>
          <a:p>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pale green region on the right will be filled by solid fill, the pale blue one on the left by sparse fill. Notice the slight gap between these regions and the shells. The gap (purple</a:t>
            </a:r>
            <a:r>
              <a:rPr lang="en-US" baseline="0" dirty="0" smtClean="0"/>
              <a:t> outline) </a:t>
            </a:r>
            <a:r>
              <a:rPr lang="en-US" dirty="0" smtClean="0"/>
              <a:t>prevents the tips of the fill paths from overlapping too much with the shells and with each other. This will be shown on a later slide.</a:t>
            </a:r>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23</a:t>
            </a:fld>
            <a:endParaRPr lang="en-US"/>
          </a:p>
        </p:txBody>
      </p:sp>
    </p:spTree>
    <p:extLst>
      <p:ext uri="{BB962C8B-B14F-4D97-AF65-F5344CB8AC3E}">
        <p14:creationId xmlns:p14="http://schemas.microsoft.com/office/powerpoint/2010/main" val="477278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infill starts as a simple repeating pattern.</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24</a:t>
            </a:fld>
            <a:endParaRPr lang="en-US"/>
          </a:p>
        </p:txBody>
      </p:sp>
    </p:spTree>
    <p:extLst>
      <p:ext uri="{BB962C8B-B14F-4D97-AF65-F5344CB8AC3E}">
        <p14:creationId xmlns:p14="http://schemas.microsoft.com/office/powerpoint/2010/main" val="855991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To get only the parts we want to print, we cut off anything that does not fall inside the region. A good analogy is cutting off extra wallpaper.</a:t>
            </a: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25</a:t>
            </a:fld>
            <a:endParaRPr lang="en-US"/>
          </a:p>
        </p:txBody>
      </p:sp>
    </p:spTree>
    <p:extLst>
      <p:ext uri="{BB962C8B-B14F-4D97-AF65-F5344CB8AC3E}">
        <p14:creationId xmlns:p14="http://schemas.microsoft.com/office/powerpoint/2010/main" val="3562848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printed, the lines will have real width. This includes their sides and ends. We adjust the gap between the fill regions and the shells to control the amount of overlap between the shells and the fill lines.</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26</a:t>
            </a:fld>
            <a:endParaRPr lang="en-US"/>
          </a:p>
        </p:txBody>
      </p:sp>
    </p:spTree>
    <p:extLst>
      <p:ext uri="{BB962C8B-B14F-4D97-AF65-F5344CB8AC3E}">
        <p14:creationId xmlns:p14="http://schemas.microsoft.com/office/powerpoint/2010/main" val="479337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paths are generated, we know only where they will be printed, not in what order or direction. It is the job of path optimization to select an order that will be optimal for printing.</a:t>
            </a:r>
          </a:p>
          <a:p>
            <a:r>
              <a:rPr lang="en-US" dirty="0" smtClean="0"/>
              <a:t>"Optimal" means different things for different kinds of paths. Let's consider the following example region and fill paths: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27</a:t>
            </a:fld>
            <a:endParaRPr lang="en-US"/>
          </a:p>
        </p:txBody>
      </p:sp>
    </p:spTree>
    <p:extLst>
      <p:ext uri="{BB962C8B-B14F-4D97-AF65-F5344CB8AC3E}">
        <p14:creationId xmlns:p14="http://schemas.microsoft.com/office/powerpoint/2010/main" val="464224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latin typeface="Calibri" charset="0"/>
              </a:rPr>
              <a:t>On the next slide we will see what implications these rules have.</a:t>
            </a:r>
            <a:endParaRPr lang="en-US" dirty="0">
              <a:latin typeface="Calibri" charset="0"/>
            </a:endParaRPr>
          </a:p>
          <a:p>
            <a:pPr eaLnBrk="1" hangingPunct="1">
              <a:spcBef>
                <a:spcPct val="0"/>
              </a:spcBef>
            </a:pPr>
            <a:endParaRPr lang="en-US"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DA81E1D-42DD-6245-B275-790835E1159A}" type="slidenum">
              <a:rPr lang="en-US" sz="1200">
                <a:latin typeface="Calibri" charset="0"/>
              </a:rPr>
              <a:pPr eaLnBrk="1" fontAlgn="base" hangingPunct="1">
                <a:spcBef>
                  <a:spcPct val="0"/>
                </a:spcBef>
                <a:spcAft>
                  <a:spcPct val="0"/>
                </a:spcAft>
              </a:pPr>
              <a:t>28</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starting point is on the bottom left. Green lines represent travel moves. These are moves where the printer retracts, moves quickly to the end point, then restarts. The lightly </a:t>
            </a:r>
            <a:r>
              <a:rPr lang="en-US" dirty="0" err="1" smtClean="0"/>
              <a:t>coloured</a:t>
            </a:r>
            <a:r>
              <a:rPr lang="en-US" dirty="0" smtClean="0"/>
              <a:t> lines represent connections. These are extra paths added by path optimization that were not in the input. They would be printed in exactly the same way as the sparse fill paths.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29</a:t>
            </a:fld>
            <a:endParaRPr lang="en-US"/>
          </a:p>
        </p:txBody>
      </p:sp>
    </p:spTree>
    <p:extLst>
      <p:ext uri="{BB962C8B-B14F-4D97-AF65-F5344CB8AC3E}">
        <p14:creationId xmlns:p14="http://schemas.microsoft.com/office/powerpoint/2010/main" val="21989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example shape that will be used for shell ordering and infill generation.</a:t>
            </a:r>
          </a:p>
          <a:p>
            <a:endParaRPr lang="en-US" dirty="0" smtClean="0"/>
          </a:p>
          <a:p>
            <a:r>
              <a:rPr lang="en-US" dirty="0" smtClean="0"/>
              <a:t>Right:</a:t>
            </a:r>
            <a:r>
              <a:rPr lang="en-US" baseline="0" dirty="0" smtClean="0"/>
              <a:t> This view from the top shows that the holes go all the way through.</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a:t>
            </a:fld>
            <a:endParaRPr lang="en-US"/>
          </a:p>
        </p:txBody>
      </p:sp>
    </p:spTree>
    <p:extLst>
      <p:ext uri="{BB962C8B-B14F-4D97-AF65-F5344CB8AC3E}">
        <p14:creationId xmlns:p14="http://schemas.microsoft.com/office/powerpoint/2010/main" val="477278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 what would happen if these paths were printed as part of solid fill. Solid fill is the tightly packed lines that make up the exposed top and bottom of an object. Since these are visible, the rules are slightly different.</a:t>
            </a:r>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30</a:t>
            </a:fld>
            <a:endParaRPr lang="en-US"/>
          </a:p>
        </p:txBody>
      </p:sp>
    </p:spTree>
    <p:extLst>
      <p:ext uri="{BB962C8B-B14F-4D97-AF65-F5344CB8AC3E}">
        <p14:creationId xmlns:p14="http://schemas.microsoft.com/office/powerpoint/2010/main" val="1995638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Extra filament</a:t>
            </a:r>
            <a:r>
              <a:rPr lang="en-US" baseline="0" dirty="0" smtClean="0">
                <a:latin typeface="Calibri" charset="0"/>
              </a:rPr>
              <a:t> between solid layers can cause a bump to propagate up to the surface of the object.</a:t>
            </a:r>
            <a:endParaRPr lang="en-US"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DA81E1D-42DD-6245-B275-790835E1159A}" type="slidenum">
              <a:rPr lang="en-US" sz="1200">
                <a:latin typeface="Calibri" charset="0"/>
              </a:rPr>
              <a:pPr eaLnBrk="1" fontAlgn="base" hangingPunct="1">
                <a:spcBef>
                  <a:spcPct val="0"/>
                </a:spcBef>
                <a:spcAft>
                  <a:spcPct val="0"/>
                </a:spcAft>
              </a:pPr>
              <a:t>31</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Extra filament</a:t>
            </a:r>
            <a:r>
              <a:rPr lang="en-US" baseline="0" dirty="0" smtClean="0">
                <a:latin typeface="Calibri" charset="0"/>
              </a:rPr>
              <a:t> between solid layers can cause a bump to propagate up to the surface of the object.</a:t>
            </a:r>
            <a:endParaRPr lang="en-US"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DA81E1D-42DD-6245-B275-790835E1159A}" type="slidenum">
              <a:rPr lang="en-US" sz="1200">
                <a:latin typeface="Calibri" charset="0"/>
              </a:rPr>
              <a:pPr eaLnBrk="1" fontAlgn="base" hangingPunct="1">
                <a:spcBef>
                  <a:spcPct val="0"/>
                </a:spcBef>
                <a:spcAft>
                  <a:spcPct val="0"/>
                </a:spcAft>
              </a:pPr>
              <a:t>32</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DA81E1D-42DD-6245-B275-790835E1159A}" type="slidenum">
              <a:rPr lang="en-US" sz="1200">
                <a:latin typeface="Calibri" charset="0"/>
              </a:rPr>
              <a:pPr eaLnBrk="1" fontAlgn="base" hangingPunct="1">
                <a:spcBef>
                  <a:spcPct val="0"/>
                </a:spcBef>
                <a:spcAft>
                  <a:spcPct val="0"/>
                </a:spcAft>
              </a:pPr>
              <a:t>33</a:t>
            </a:fld>
            <a:endParaRPr lang="en-US"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result of applying the solid fill rules from the previous slide. The starting point is on the bottom left. Green lines represent travel moves (with retractions), dark lines represent connections.</a:t>
            </a:r>
          </a:p>
          <a:p>
            <a:endParaRPr lang="en-US" dirty="0" smtClean="0"/>
          </a:p>
          <a:p>
            <a:r>
              <a:rPr lang="en-US" dirty="0" smtClean="0"/>
              <a:t>Notice that additional travel moves (which mean additional retractions) have been added to avoid extruding over the solid fill paths.</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34</a:t>
            </a:fld>
            <a:endParaRPr lang="en-US"/>
          </a:p>
        </p:txBody>
      </p:sp>
    </p:spTree>
    <p:extLst>
      <p:ext uri="{BB962C8B-B14F-4D97-AF65-F5344CB8AC3E}">
        <p14:creationId xmlns:p14="http://schemas.microsoft.com/office/powerpoint/2010/main" val="3348821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a:t>
            </a:r>
            <a:r>
              <a:rPr lang="en-US" baseline="0" dirty="0" smtClean="0"/>
              <a:t> Sparse fill</a:t>
            </a:r>
          </a:p>
          <a:p>
            <a:endParaRPr lang="en-US" baseline="0" dirty="0" smtClean="0"/>
          </a:p>
          <a:p>
            <a:r>
              <a:rPr lang="en-US" baseline="0" dirty="0" smtClean="0"/>
              <a:t>Right: Solid fill</a:t>
            </a:r>
          </a:p>
          <a:p>
            <a:endParaRPr lang="en-US" baseline="0" dirty="0" smtClean="0"/>
          </a:p>
          <a:p>
            <a:endParaRPr lang="en-US" baseline="0" dirty="0" smtClean="0"/>
          </a:p>
          <a:p>
            <a:endParaRPr lang="en-US" baseline="0" dirty="0" smtClean="0"/>
          </a:p>
          <a:p>
            <a:r>
              <a:rPr lang="en-US" dirty="0" smtClean="0"/>
              <a:t>The starting point is on the bottom left. Green lines represent travel moves. These are moves where the printer retracts, moves quickly to the end point, then restarts. The lightly </a:t>
            </a:r>
            <a:r>
              <a:rPr lang="en-US" dirty="0" err="1" smtClean="0"/>
              <a:t>coloured</a:t>
            </a:r>
            <a:r>
              <a:rPr lang="en-US" dirty="0" smtClean="0"/>
              <a:t> lines represent connections. These are extra paths added by path optimization that were not in the input. They would be printed in exactly the same way as the sparse fill paths.</a:t>
            </a:r>
          </a:p>
          <a:p>
            <a:endParaRPr lang="en-US" dirty="0" smtClean="0"/>
          </a:p>
          <a:p>
            <a:r>
              <a:rPr lang="en-US" dirty="0" smtClean="0"/>
              <a:t>This is the result of applying the solid fill rules from the previous slide. The starting point is on the bottom left. Green lines represent travel moves (with retractions), dark lines represent connections.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35</a:t>
            </a:fld>
            <a:endParaRPr lang="en-US"/>
          </a:p>
        </p:txBody>
      </p:sp>
    </p:spTree>
    <p:extLst>
      <p:ext uri="{BB962C8B-B14F-4D97-AF65-F5344CB8AC3E}">
        <p14:creationId xmlns:p14="http://schemas.microsoft.com/office/powerpoint/2010/main" val="3257487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Again, the animation of the </a:t>
            </a:r>
            <a:r>
              <a:rPr lang="en-US" dirty="0" err="1" smtClean="0">
                <a:latin typeface="Calibri" charset="0"/>
              </a:rPr>
              <a:t>toolpath</a:t>
            </a:r>
            <a:endParaRPr lang="en-US"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36</a:t>
            </a:fld>
            <a:endParaRPr lang="en-US"/>
          </a:p>
        </p:txBody>
      </p:sp>
    </p:spTree>
    <p:extLst>
      <p:ext uri="{BB962C8B-B14F-4D97-AF65-F5344CB8AC3E}">
        <p14:creationId xmlns:p14="http://schemas.microsoft.com/office/powerpoint/2010/main" val="477278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88653401-AC25-7040-842A-B989CA2A4AA3}"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Travel moves are non-extrusion moves that include a retraction. Retractions require a full stop.</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Leaky moves are travel moves w/o retraction.  The extruder will continue to ooze plastic, causing stringiness during the travel, but avoids a retraction which is time consuming due to the required full-stop and the time for retraction.</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Reference: </a:t>
            </a:r>
          </a:p>
          <a:p>
            <a:pPr eaLnBrk="1" fontAlgn="auto" hangingPunct="1">
              <a:spcBef>
                <a:spcPts val="0"/>
              </a:spcBef>
              <a:spcAft>
                <a:spcPts val="0"/>
              </a:spcAft>
              <a:defRPr/>
            </a:pPr>
            <a:r>
              <a:rPr lang="en-US" dirty="0" smtClean="0"/>
              <a:t>https://</a:t>
            </a:r>
            <a:r>
              <a:rPr lang="en-US" dirty="0" err="1" smtClean="0"/>
              <a:t>www.makerbot.com</a:t>
            </a:r>
            <a:r>
              <a:rPr lang="en-US" dirty="0" smtClean="0"/>
              <a:t>/support/new/04_Desktop/</a:t>
            </a:r>
            <a:r>
              <a:rPr lang="en-US" dirty="0" err="1" smtClean="0"/>
              <a:t>Knowledge_Base</a:t>
            </a:r>
            <a:r>
              <a:rPr lang="en-US" dirty="0" smtClean="0"/>
              <a:t>/</a:t>
            </a:r>
            <a:r>
              <a:rPr lang="en-US" dirty="0" err="1" smtClean="0"/>
              <a:t>Using_Custom_Slicing_Profiles</a:t>
            </a:r>
            <a:r>
              <a:rPr lang="en-US" dirty="0" smtClean="0"/>
              <a:t>/03-MakerBot_Slicer_settings:_Travel_Movement</a:t>
            </a:r>
          </a:p>
          <a:p>
            <a:pPr eaLnBrk="1" fontAlgn="auto" hangingPunct="1">
              <a:spcBef>
                <a:spcPts val="0"/>
              </a:spcBef>
              <a:spcAft>
                <a:spcPts val="0"/>
              </a:spcAft>
              <a:defRPr/>
            </a:pPr>
            <a:r>
              <a:rPr lang="en-US" dirty="0" smtClean="0">
                <a:ea typeface="+mn-ea"/>
                <a:cs typeface="+mn-cs"/>
              </a:rPr>
              <a:t>https://</a:t>
            </a:r>
            <a:r>
              <a:rPr lang="en-US" dirty="0" err="1" smtClean="0">
                <a:ea typeface="+mn-ea"/>
                <a:cs typeface="+mn-cs"/>
              </a:rPr>
              <a:t>www.makerbot.com</a:t>
            </a:r>
            <a:r>
              <a:rPr lang="en-US" dirty="0" smtClean="0">
                <a:ea typeface="+mn-ea"/>
                <a:cs typeface="+mn-cs"/>
              </a:rPr>
              <a:t>/support/new/04_Desktop/</a:t>
            </a:r>
            <a:r>
              <a:rPr lang="en-US" dirty="0" err="1" smtClean="0">
                <a:ea typeface="+mn-ea"/>
                <a:cs typeface="+mn-cs"/>
              </a:rPr>
              <a:t>Knowledge_Base</a:t>
            </a:r>
            <a:r>
              <a:rPr lang="en-US" dirty="0" smtClean="0">
                <a:ea typeface="+mn-ea"/>
                <a:cs typeface="+mn-cs"/>
              </a:rPr>
              <a:t>/</a:t>
            </a:r>
            <a:r>
              <a:rPr lang="en-US" dirty="0" err="1" smtClean="0">
                <a:ea typeface="+mn-ea"/>
                <a:cs typeface="+mn-cs"/>
              </a:rPr>
              <a:t>Using_Custom_Slicing_Profiles</a:t>
            </a:r>
            <a:r>
              <a:rPr lang="en-US" dirty="0" smtClean="0">
                <a:ea typeface="+mn-ea"/>
                <a:cs typeface="+mn-cs"/>
              </a:rPr>
              <a:t>/MakerBot_Slicer_settings:_</a:t>
            </a:r>
            <a:r>
              <a:rPr lang="en-US" dirty="0" err="1" smtClean="0">
                <a:ea typeface="+mn-ea"/>
                <a:cs typeface="+mn-cs"/>
              </a:rPr>
              <a:t>Leaky_connections</a:t>
            </a:r>
            <a:endParaRPr lang="en-US" dirty="0" smtClean="0">
              <a:ea typeface="+mn-ea"/>
              <a:cs typeface="+mn-cs"/>
            </a:endParaRP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endParaRPr lang="en-US" dirty="0">
              <a:ea typeface="+mn-ea"/>
              <a:cs typeface="+mn-cs"/>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08A10DE5-3856-FF42-8D7B-0E7DB496C715}" type="slidenum">
              <a:rPr lang="en-US" sz="1200">
                <a:latin typeface="Calibri" charset="0"/>
              </a:rPr>
              <a:pPr eaLnBrk="1" fontAlgn="base" hangingPunct="1">
                <a:spcBef>
                  <a:spcPct val="0"/>
                </a:spcBef>
                <a:spcAft>
                  <a:spcPct val="0"/>
                </a:spcAft>
              </a:pPr>
              <a:t>38</a:t>
            </a:fld>
            <a:endParaRPr lang="en-US"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cs typeface="+mn-cs"/>
              </a:rPr>
              <a:t>Estimated print times with default settings.</a:t>
            </a:r>
          </a:p>
          <a:p>
            <a:pPr eaLnBrk="1" fontAlgn="auto" hangingPunct="1">
              <a:spcBef>
                <a:spcPts val="0"/>
              </a:spcBef>
              <a:spcAft>
                <a:spcPts val="0"/>
              </a:spcAft>
              <a:defRPr/>
            </a:pPr>
            <a:endParaRPr lang="en-US" dirty="0" smtClean="0">
              <a:ea typeface="+mn-ea"/>
              <a:cs typeface="+mn-cs"/>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9F5A3B74-182F-1F41-9925-63FB374D48B1}" type="slidenum">
              <a:rPr lang="en-US" sz="1200">
                <a:latin typeface="Calibri" charset="0"/>
              </a:rPr>
              <a:pPr eaLnBrk="1" fontAlgn="base" hangingPunct="1">
                <a:spcBef>
                  <a:spcPct val="0"/>
                </a:spcBef>
                <a:spcAft>
                  <a:spcPct val="0"/>
                </a:spcAft>
              </a:pPr>
              <a:t>39</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This is the entire </a:t>
            </a:r>
            <a:r>
              <a:rPr lang="en-US" dirty="0" err="1" smtClean="0"/>
              <a:t>toolpath</a:t>
            </a:r>
            <a:r>
              <a:rPr lang="en-US" dirty="0" smtClean="0"/>
              <a:t> for the example object.</a:t>
            </a:r>
          </a:p>
          <a:p>
            <a:endParaRPr lang="en-US" dirty="0" smtClean="0"/>
          </a:p>
          <a:p>
            <a:r>
              <a:rPr lang="en-US" dirty="0" smtClean="0"/>
              <a:t>Right:</a:t>
            </a:r>
            <a:r>
              <a:rPr lang="en-US" baseline="0" dirty="0" smtClean="0"/>
              <a:t> </a:t>
            </a:r>
            <a:r>
              <a:rPr lang="en-US" dirty="0" smtClean="0"/>
              <a:t>Let's look at one layer near the top of the shorter right side.</a:t>
            </a:r>
          </a:p>
          <a:p>
            <a:endParaRPr lang="en-US" dirty="0" smtClean="0"/>
          </a:p>
          <a:p>
            <a:r>
              <a:rPr lang="en-US" dirty="0" smtClean="0"/>
              <a:t>We’ll</a:t>
            </a:r>
            <a:r>
              <a:rPr lang="en-US" baseline="0" dirty="0" smtClean="0"/>
              <a:t> focus on the order in which we print shells first, before moving to infill.</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a:t>
            </a:fld>
            <a:endParaRPr lang="en-US"/>
          </a:p>
        </p:txBody>
      </p:sp>
    </p:spTree>
    <p:extLst>
      <p:ext uri="{BB962C8B-B14F-4D97-AF65-F5344CB8AC3E}">
        <p14:creationId xmlns:p14="http://schemas.microsoft.com/office/powerpoint/2010/main" val="477278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err="1" smtClean="0">
                <a:ea typeface="+mn-ea"/>
                <a:cs typeface="+mn-cs"/>
              </a:rPr>
              <a:t>Toolpath</a:t>
            </a:r>
            <a:r>
              <a:rPr lang="en-US" dirty="0" smtClean="0">
                <a:ea typeface="+mn-ea"/>
                <a:cs typeface="+mn-cs"/>
              </a:rPr>
              <a:t> optimization – e.g., by starting a layer near where the last layer finished, and avoid retractions (which also require a full-stop).</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We can reduce retractions by, for example, not retracting when traveling over infill since we don’t care that we have extra plastic in the infill.</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Avoiding sharp turns in printing reduces print time because the gantry and extruder does not have to slow down to make the turn. The sharper the turn, the more deceleration is required – e.g., 360 degree turn is the worst. Because we don’t really want to alter the model contours, the only place we can avoid sharp turns is in the fill pattern. So, for example, linear infill is much faster than hexagonal infill. In Jin et al.’s paper, they optimize the orientation of the fill pattern to reduce sharp turns.</a:t>
            </a: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endParaRPr lang="en-US" dirty="0" smtClean="0">
              <a:ea typeface="+mn-ea"/>
              <a:cs typeface="+mn-cs"/>
            </a:endParaRPr>
          </a:p>
          <a:p>
            <a:pPr eaLnBrk="1" fontAlgn="auto" hangingPunct="1">
              <a:spcBef>
                <a:spcPts val="0"/>
              </a:spcBef>
              <a:spcAft>
                <a:spcPts val="0"/>
              </a:spcAft>
              <a:defRPr/>
            </a:pPr>
            <a:r>
              <a:rPr lang="en-US" dirty="0" smtClean="0">
                <a:ea typeface="+mn-ea"/>
                <a:cs typeface="+mn-cs"/>
              </a:rPr>
              <a:t>Reference:</a:t>
            </a:r>
          </a:p>
          <a:p>
            <a:pPr eaLnBrk="1" fontAlgn="auto" hangingPunct="1">
              <a:spcBef>
                <a:spcPts val="0"/>
              </a:spcBef>
              <a:spcAft>
                <a:spcPts val="0"/>
              </a:spcAft>
              <a:defRPr/>
            </a:pPr>
            <a:r>
              <a:rPr lang="en-US" dirty="0" smtClean="0">
                <a:ea typeface="+mn-ea"/>
                <a:cs typeface="+mn-cs"/>
              </a:rPr>
              <a:t>“Optimization of tool-path generation for material extrusion-based additive manufacturing technology”, Jin et al., Additive Manufacturing 1-4 (2014), pp32-47</a:t>
            </a:r>
            <a:endParaRPr lang="en-US" dirty="0">
              <a:ea typeface="+mn-ea"/>
              <a:cs typeface="+mn-cs"/>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AAC01940-E0BC-5A4D-97A9-F76A3076A762}" type="slidenum">
              <a:rPr lang="en-US" sz="1200">
                <a:latin typeface="Calibri" charset="0"/>
              </a:rPr>
              <a:pPr eaLnBrk="1" fontAlgn="base" hangingPunct="1">
                <a:spcBef>
                  <a:spcPct val="0"/>
                </a:spcBef>
                <a:spcAft>
                  <a:spcPct val="0"/>
                </a:spcAft>
              </a:pPr>
              <a:t>40</a:t>
            </a:fld>
            <a:endParaRPr lang="en-US"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So with the advent of 100 micron layers, came a series of problems related to both print speed and quality.</a:t>
            </a:r>
          </a:p>
          <a:p>
            <a:pPr eaLnBrk="1" hangingPunct="1">
              <a:spcBef>
                <a:spcPct val="0"/>
              </a:spcBef>
            </a:pPr>
            <a:endParaRPr lang="en-US">
              <a:latin typeface="Calibri" charset="0"/>
            </a:endParaRPr>
          </a:p>
          <a:p>
            <a:pPr eaLnBrk="1" hangingPunct="1">
              <a:spcBef>
                <a:spcPct val="0"/>
              </a:spcBef>
            </a:pPr>
            <a:r>
              <a:rPr lang="en-US">
                <a:latin typeface="Calibri" charset="0"/>
              </a:rPr>
              <a:t>Solid fill at 100 microns is brittle, and takes many layers to seal over.</a:t>
            </a:r>
          </a:p>
          <a:p>
            <a:pPr eaLnBrk="1" hangingPunct="1">
              <a:spcBef>
                <a:spcPct val="0"/>
              </a:spcBef>
            </a:pPr>
            <a:r>
              <a:rPr lang="en-US">
                <a:latin typeface="Calibri" charset="0"/>
              </a:rPr>
              <a:t>Support at 100 microns doesn’t stand up.</a:t>
            </a:r>
          </a:p>
          <a:p>
            <a:pPr eaLnBrk="1" hangingPunct="1">
              <a:spcBef>
                <a:spcPct val="0"/>
              </a:spcBef>
            </a:pPr>
            <a:r>
              <a:rPr lang="en-US">
                <a:latin typeface="Calibri" charset="0"/>
              </a:rPr>
              <a:t>100 micron bridges don’t work well.</a:t>
            </a:r>
          </a:p>
          <a:p>
            <a:pPr eaLnBrk="1" hangingPunct="1">
              <a:spcBef>
                <a:spcPct val="0"/>
              </a:spcBef>
            </a:pPr>
            <a:endParaRPr lang="en-US">
              <a:latin typeface="Calibri" charset="0"/>
            </a:endParaRPr>
          </a:p>
          <a:p>
            <a:pPr eaLnBrk="1" hangingPunct="1">
              <a:spcBef>
                <a:spcPct val="0"/>
              </a:spcBef>
            </a:pPr>
            <a:r>
              <a:rPr lang="en-US">
                <a:latin typeface="Calibri" charset="0"/>
              </a:rPr>
              <a:t>W/o rafts, 100 micron prints require build plate to be leveled to within 100 microns.</a:t>
            </a:r>
          </a:p>
          <a:p>
            <a:pPr eaLnBrk="1" hangingPunct="1">
              <a:spcBef>
                <a:spcPct val="0"/>
              </a:spcBef>
            </a:pPr>
            <a:endParaRPr lang="en-US">
              <a:latin typeface="Calibri" charset="0"/>
            </a:endParaRPr>
          </a:p>
          <a:p>
            <a:pPr eaLnBrk="1" hangingPunct="1">
              <a:spcBef>
                <a:spcPct val="0"/>
              </a:spcBef>
            </a:pPr>
            <a:r>
              <a:rPr lang="en-US">
                <a:latin typeface="Calibri" charset="0"/>
              </a:rPr>
              <a:t>Our slicer architecture enabled us to break the uniform layer constraint. Uniform layer constraint is where all layers must be the same height, and in particular, all elements within a layer must be the same height. By breaking the uniform layer constraint, we can more quickly print infill and supports by making them thicker than the high resolution shells. Simplify3D also does this.</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01DCE32D-DCB0-7E4E-91A2-E248B5BD2D07}" type="slidenum">
              <a:rPr lang="en-US" sz="1200">
                <a:latin typeface="Calibri" charset="0"/>
              </a:rPr>
              <a:pPr eaLnBrk="1" fontAlgn="base" hangingPunct="1">
                <a:spcBef>
                  <a:spcPct val="0"/>
                </a:spcBef>
                <a:spcAft>
                  <a:spcPct val="0"/>
                </a:spcAft>
              </a:pPr>
              <a:t>41</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Infill, supports, and rafts do not need to be high resolution, so print them at standard layer height. But this leads to a more complex toolpath because now within a layer, you may have components that are off different heights. </a:t>
            </a:r>
          </a:p>
          <a:p>
            <a:pPr eaLnBrk="1" hangingPunct="1"/>
            <a:endParaRPr lang="en-US">
              <a:latin typeface="Calibri" charset="0"/>
            </a:endParaRPr>
          </a:p>
          <a:p>
            <a:pPr eaLnBrk="1" hangingPunct="1"/>
            <a:r>
              <a:rPr lang="en-US">
                <a:latin typeface="Calibri" charset="0"/>
              </a:rPr>
              <a:t>Z height dependency: obviously, we want to print layers below before printing those that sit on top of them.</a:t>
            </a:r>
          </a:p>
          <a:p>
            <a:pPr eaLnBrk="1" hangingPunct="1"/>
            <a:endParaRPr lang="en-US">
              <a:latin typeface="Calibri" charset="0"/>
            </a:endParaRPr>
          </a:p>
          <a:p>
            <a:pPr eaLnBrk="1" hangingPunct="1"/>
            <a:r>
              <a:rPr lang="en-US">
                <a:latin typeface="Calibri" charset="0"/>
              </a:rPr>
              <a:t>But more specifically, we want to always move the nozzle up and not down – we don’t want nozzle to hit any printed material</a:t>
            </a:r>
          </a:p>
          <a:p>
            <a:pPr eaLnBrk="1" hangingPunct="1"/>
            <a:endParaRPr lang="en-US">
              <a:latin typeface="Calibri" charset="0"/>
            </a:endParaRPr>
          </a:p>
          <a:p>
            <a:pPr eaLnBrk="1" hangingPunct="1"/>
            <a:r>
              <a:rPr lang="en-US">
                <a:latin typeface="Calibri" charset="0"/>
              </a:rPr>
              <a:t>For dual material, need to account for extrusion guards</a:t>
            </a:r>
          </a:p>
          <a:p>
            <a:pPr eaLnBrk="1" hangingPunct="1"/>
            <a:endParaRPr lang="en-US">
              <a:latin typeface="Calibri" charset="0"/>
            </a:endParaRPr>
          </a:p>
          <a:p>
            <a:pPr eaLnBrk="1" hangingPunct="1"/>
            <a:r>
              <a:rPr lang="en-US">
                <a:latin typeface="Calibri" charset="0"/>
              </a:rPr>
              <a:t>Minimum cooling time – minimum time spent on printing a layer. W/o this, very narrow tall things will not have time to cool between layers and they become unstable and collapse</a:t>
            </a:r>
          </a:p>
          <a:p>
            <a:pPr eaLnBrk="1" hangingPunct="1"/>
            <a:endParaRPr lang="en-US">
              <a:latin typeface="Calibri" charset="0"/>
            </a:endParaRPr>
          </a:p>
          <a:p>
            <a:pPr eaLnBrk="1" hangingPunct="1"/>
            <a:r>
              <a:rPr lang="en-US">
                <a:latin typeface="Calibri" charset="0"/>
              </a:rPr>
              <a:t>These constraints become more complicated to implement when we have regions of variable layer height.</a:t>
            </a:r>
          </a:p>
          <a:p>
            <a:pPr eaLnBrk="1" hangingPunct="1"/>
            <a:endParaRPr lang="en-US">
              <a:latin typeface="Calibri" charset="0"/>
            </a:endParaRPr>
          </a:p>
          <a:p>
            <a:pPr eaLnBrk="1" hangingPunct="1"/>
            <a:endParaRPr lang="en-US">
              <a:latin typeface="Calibri" charset="0"/>
            </a:endParaRPr>
          </a:p>
          <a:p>
            <a:pPr eaLnBrk="1" hangingPunct="1"/>
            <a:endParaRPr lang="en-US">
              <a:latin typeface="Calibri" charset="0"/>
            </a:endParaRPr>
          </a:p>
          <a:p>
            <a:pPr eaLnBrk="1" hangingPunct="1"/>
            <a:endParaRPr lang="en-US">
              <a:latin typeface="Calibri" charset="0"/>
            </a:endParaRPr>
          </a:p>
        </p:txBody>
      </p:sp>
      <p:sp>
        <p:nvSpPr>
          <p:cNvPr id="4" name="Slide Number Placeholder 3"/>
          <p:cNvSpPr>
            <a:spLocks noGrp="1"/>
          </p:cNvSpPr>
          <p:nvPr>
            <p:ph type="sldNum" sz="quarter" idx="5"/>
          </p:nvPr>
        </p:nvSpPr>
        <p:spPr/>
        <p:txBody>
          <a:bodyPr/>
          <a:lstStyle/>
          <a:p>
            <a:pPr>
              <a:defRPr/>
            </a:pPr>
            <a:fld id="{B4CDC3B2-0B39-2D4C-9AD5-DEBBF34F5C1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4FD5A2A7-3664-FA48-AD27-8D87DFCBB2BB}"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In</a:t>
            </a:r>
            <a:r>
              <a:rPr lang="en-US" baseline="0" dirty="0" smtClean="0">
                <a:latin typeface="Calibri" charset="0"/>
              </a:rPr>
              <a:t> reality, this is not the case. </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We have a build plate that in some cases is not level and/or not flat.  It is not adhesive enough to keep large or very small prints from separating from the build plate. Depending on how close the build plate is to the nozzle, the resulting print may be difficult to remove from the plate.</a:t>
            </a:r>
            <a:endParaRPr lang="en-US" dirty="0">
              <a:latin typeface="Calibri"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EEC07653-1E51-B14D-883D-A28F4B4AC43B}" type="slidenum">
              <a:rPr lang="en-US" sz="1200">
                <a:latin typeface="Calibri" charset="0"/>
              </a:rPr>
              <a:pPr eaLnBrk="1" fontAlgn="base" hangingPunct="1">
                <a:spcBef>
                  <a:spcPct val="0"/>
                </a:spcBef>
                <a:spcAft>
                  <a:spcPct val="0"/>
                </a:spcAft>
              </a:pPr>
              <a:t>44</a:t>
            </a:fld>
            <a:endParaRPr lang="en-US"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EEC07653-1E51-B14D-883D-A28F4B4AC43B}" type="slidenum">
              <a:rPr lang="en-US" sz="1200">
                <a:latin typeface="Calibri" charset="0"/>
              </a:rPr>
              <a:pPr eaLnBrk="1" fontAlgn="base" hangingPunct="1">
                <a:spcBef>
                  <a:spcPct val="0"/>
                </a:spcBef>
                <a:spcAft>
                  <a:spcPct val="0"/>
                </a:spcAft>
              </a:pPr>
              <a:t>45</a:t>
            </a:fld>
            <a:endParaRPr lang="en-US"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defect that occurs when the object</a:t>
            </a:r>
            <a:r>
              <a:rPr lang="en-US" baseline="0" dirty="0" smtClean="0"/>
              <a:t> surface is not adhering enough to the build plate. Let’s take a look at what causes warping.</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46</a:t>
            </a:fld>
            <a:endParaRPr lang="en-US"/>
          </a:p>
        </p:txBody>
      </p:sp>
    </p:spTree>
    <p:extLst>
      <p:ext uri="{BB962C8B-B14F-4D97-AF65-F5344CB8AC3E}">
        <p14:creationId xmlns:p14="http://schemas.microsoft.com/office/powerpoint/2010/main" val="1017845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 of the first layer printed on top of the platform is to provide a stable and level base on which the rest of the model can be printed. Several phenomena counteract this goal.</a:t>
            </a:r>
          </a:p>
          <a:p>
            <a:endParaRPr lang="en-US" dirty="0" smtClean="0"/>
          </a:p>
          <a:p>
            <a:r>
              <a:rPr lang="en-US" dirty="0" smtClean="0"/>
              <a:t>This is a view from the side of the first layer being printed. The platform is represented in grey, the plastic in brown, and the nozzle in dark yellow.</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47</a:t>
            </a:fld>
            <a:endParaRPr lang="en-US"/>
          </a:p>
        </p:txBody>
      </p:sp>
    </p:spTree>
    <p:extLst>
      <p:ext uri="{BB962C8B-B14F-4D97-AF65-F5344CB8AC3E}">
        <p14:creationId xmlns:p14="http://schemas.microsoft.com/office/powerpoint/2010/main" val="3540285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time after the plastic is deposited, there exists a thermal gradient. The top portion (closer to the extruder nozzle) will be hotter than the bottom portion. As the top and bottom of the plastic cool at different rates, it will tend to "warp" off the platform.</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48</a:t>
            </a:fld>
            <a:endParaRPr lang="en-US"/>
          </a:p>
        </p:txBody>
      </p:sp>
    </p:spTree>
    <p:extLst>
      <p:ext uri="{BB962C8B-B14F-4D97-AF65-F5344CB8AC3E}">
        <p14:creationId xmlns:p14="http://schemas.microsoft.com/office/powerpoint/2010/main" val="3789930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to counteract this warping is to heat the platform. This reduces the thermal gradient, thus reducing the warping forces.</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49</a:t>
            </a:fld>
            <a:endParaRPr lang="en-US"/>
          </a:p>
        </p:txBody>
      </p:sp>
    </p:spTree>
    <p:extLst>
      <p:ext uri="{BB962C8B-B14F-4D97-AF65-F5344CB8AC3E}">
        <p14:creationId xmlns:p14="http://schemas.microsoft.com/office/powerpoint/2010/main" val="1364574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 top-down view of the single layer that we will examine. The right side has solid fill to support the roof of that section. The left side does not have to support a roof for many layers, so it has sparse fill.</a:t>
            </a:r>
          </a:p>
          <a:p>
            <a:endParaRPr lang="en-US" dirty="0" smtClean="0"/>
          </a:p>
          <a:p>
            <a:r>
              <a:rPr lang="en-US" dirty="0" smtClean="0"/>
              <a:t>Here is a preview of the </a:t>
            </a:r>
            <a:r>
              <a:rPr lang="en-US" dirty="0" err="1" smtClean="0"/>
              <a:t>toolpath</a:t>
            </a:r>
            <a:r>
              <a:rPr lang="en-US" dirty="0" smtClean="0"/>
              <a:t> that is generated for this layer.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latin typeface="Calibri" charset="0"/>
            </a:endParaRPr>
          </a:p>
          <a:p>
            <a:pPr eaLnBrk="1" hangingPunct="1">
              <a:spcBef>
                <a:spcPct val="0"/>
              </a:spcBef>
            </a:pPr>
            <a:r>
              <a:rPr lang="en-US" dirty="0" smtClean="0">
                <a:latin typeface="Calibri" charset="0"/>
              </a:rPr>
              <a:t>We print each island completely before moving onto the next. Within each island, we print all of the shells inner-most first, then all of the infill. Here the purple region represents the are</a:t>
            </a:r>
            <a:r>
              <a:rPr lang="en-US" baseline="0" dirty="0" smtClean="0">
                <a:latin typeface="Calibri" charset="0"/>
              </a:rPr>
              <a:t> where all of the infill will be placed.</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endParaRPr lang="en-US" dirty="0" smtClean="0">
              <a:latin typeface="Calibri"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latin typeface="Calibri"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5</a:t>
            </a:fld>
            <a:endParaRPr lang="en-US"/>
          </a:p>
        </p:txBody>
      </p:sp>
    </p:spTree>
    <p:extLst>
      <p:ext uri="{BB962C8B-B14F-4D97-AF65-F5344CB8AC3E}">
        <p14:creationId xmlns:p14="http://schemas.microsoft.com/office/powerpoint/2010/main" val="4772789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approach is to avoid printing long straight extrusions. Limiting the length of each segment limits the warping forces it experiences.</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50</a:t>
            </a:fld>
            <a:endParaRPr lang="en-US"/>
          </a:p>
        </p:txBody>
      </p:sp>
    </p:spTree>
    <p:extLst>
      <p:ext uri="{BB962C8B-B14F-4D97-AF65-F5344CB8AC3E}">
        <p14:creationId xmlns:p14="http://schemas.microsoft.com/office/powerpoint/2010/main" val="3952583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possible to reduce the thermal gradient slightly by actively cooling the extruded filament. Most printers do this by using a fan attached to the extruder to blow surrounding air onto the extruded plastic.</a:t>
            </a:r>
          </a:p>
          <a:p>
            <a:r>
              <a:rPr lang="en-US" dirty="0" smtClean="0"/>
              <a:t>The amount of cooling this can provide is limited by the amount of time an extrusion can spend within range of the fan.</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51</a:t>
            </a:fld>
            <a:endParaRPr lang="en-US"/>
          </a:p>
        </p:txBody>
      </p:sp>
    </p:spTree>
    <p:extLst>
      <p:ext uri="{BB962C8B-B14F-4D97-AF65-F5344CB8AC3E}">
        <p14:creationId xmlns:p14="http://schemas.microsoft.com/office/powerpoint/2010/main" val="2810364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goal for the first layer printed on to the platform is to absorb inconsistencies in the platform surface. We accomplish this by printing very thick, widely spaced lines.</a:t>
            </a:r>
          </a:p>
          <a:p>
            <a:endParaRPr lang="en-US" dirty="0" smtClean="0"/>
          </a:p>
          <a:p>
            <a:r>
              <a:rPr lang="en-US" dirty="0" smtClean="0"/>
              <a:t>- When the platform is close to the nozzle, there is room for the plastic to spread sideways</a:t>
            </a:r>
          </a:p>
          <a:p>
            <a:r>
              <a:rPr lang="en-US" dirty="0" smtClean="0"/>
              <a:t>- When the platform is far from the nozzle, there is enough plastic for a good bond to be made</a:t>
            </a:r>
          </a:p>
          <a:p>
            <a:endParaRPr lang="en-US" dirty="0" smtClean="0"/>
          </a:p>
          <a:p>
            <a:r>
              <a:rPr lang="en-US" dirty="0" smtClean="0"/>
              <a:t>This technique can compensate for inconsistent platform homing and platforms that are not flat or level within some amount.</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52</a:t>
            </a:fld>
            <a:endParaRPr lang="en-US"/>
          </a:p>
        </p:txBody>
      </p:sp>
    </p:spTree>
    <p:extLst>
      <p:ext uri="{BB962C8B-B14F-4D97-AF65-F5344CB8AC3E}">
        <p14:creationId xmlns:p14="http://schemas.microsoft.com/office/powerpoint/2010/main" val="2587396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Rafts were developed to solve warping on Rep2.</a:t>
            </a:r>
            <a:r>
              <a:rPr lang="en-US" baseline="0" dirty="0" smtClean="0">
                <a:latin typeface="Calibri" charset="0"/>
              </a:rPr>
              <a:t>  </a:t>
            </a:r>
            <a:r>
              <a:rPr lang="en-US" dirty="0" smtClean="0">
                <a:latin typeface="Calibri" charset="0"/>
              </a:rPr>
              <a:t>As an added benefit, it helped with the Mini which has no leveling. It allowed us to have non-parallelism of the plate to within 1.6mm.</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First</a:t>
            </a:r>
            <a:r>
              <a:rPr lang="en-US" dirty="0">
                <a:latin typeface="Calibri" charset="0"/>
              </a:rPr>
              <a:t>, we have thick filaments with wide spacing for easy removal from build plate. </a:t>
            </a:r>
          </a:p>
          <a:p>
            <a:pPr eaLnBrk="1" hangingPunct="1">
              <a:spcBef>
                <a:spcPct val="0"/>
              </a:spcBef>
            </a:pPr>
            <a:endParaRPr lang="en-US" dirty="0">
              <a:latin typeface="Calibri" charset="0"/>
            </a:endParaRPr>
          </a:p>
          <a:p>
            <a:pPr eaLnBrk="1" hangingPunct="1">
              <a:spcBef>
                <a:spcPct val="0"/>
              </a:spcBef>
            </a:pPr>
            <a:r>
              <a:rPr lang="en-US" dirty="0">
                <a:latin typeface="Calibri" charset="0"/>
              </a:rPr>
              <a:t>Reduce warping – no straight line longer than specified amount. This zigzag pattern are short runs.</a:t>
            </a:r>
          </a:p>
          <a:p>
            <a:pPr eaLnBrk="1" hangingPunct="1">
              <a:spcBef>
                <a:spcPct val="0"/>
              </a:spcBef>
            </a:pPr>
            <a:endParaRPr lang="en-US" dirty="0">
              <a:latin typeface="Calibri" charset="0"/>
            </a:endParaRPr>
          </a:p>
          <a:p>
            <a:pPr eaLnBrk="1" hangingPunct="1">
              <a:spcBef>
                <a:spcPct val="0"/>
              </a:spcBef>
            </a:pPr>
            <a:r>
              <a:rPr lang="en-US" dirty="0">
                <a:latin typeface="Calibri" charset="0"/>
              </a:rPr>
              <a:t>Adhesion to object’s first layer prevents object itself from warping.</a:t>
            </a:r>
          </a:p>
          <a:p>
            <a:pPr eaLnBrk="1" hangingPunct="1">
              <a:spcBef>
                <a:spcPct val="0"/>
              </a:spcBef>
            </a:pPr>
            <a:endParaRPr lang="en-US" dirty="0">
              <a:latin typeface="Calibri" charset="0"/>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E633BE32-7895-1F40-B837-BD3A543097D7}" type="slidenum">
              <a:rPr lang="en-US" sz="1200">
                <a:latin typeface="Calibri" charset="0"/>
              </a:rPr>
              <a:pPr eaLnBrk="1" fontAlgn="base" hangingPunct="1">
                <a:spcBef>
                  <a:spcPct val="0"/>
                </a:spcBef>
                <a:spcAft>
                  <a:spcPct val="0"/>
                </a:spcAft>
              </a:pPr>
              <a:t>53</a:t>
            </a:fld>
            <a:endParaRPr lang="en-US"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Next the solid layers of the rafts are printed – typically 2 layers.</a:t>
            </a: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2EF41C54-7C5E-CB40-827D-64D3BF29AFC2}" type="slidenum">
              <a:rPr lang="en-US" sz="1200">
                <a:latin typeface="Calibri" charset="0"/>
              </a:rPr>
              <a:pPr eaLnBrk="1" fontAlgn="base" hangingPunct="1">
                <a:spcBef>
                  <a:spcPct val="0"/>
                </a:spcBef>
                <a:spcAft>
                  <a:spcPct val="0"/>
                </a:spcAft>
              </a:pPr>
              <a:t>54</a:t>
            </a:fld>
            <a:endParaRPr lang="en-US"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Finally, we start printing the object itself. </a:t>
            </a:r>
          </a:p>
          <a:p>
            <a:pPr eaLnBrk="1" hangingPunct="1">
              <a:spcBef>
                <a:spcPct val="0"/>
              </a:spcBef>
            </a:pPr>
            <a:endParaRPr lang="en-US">
              <a:latin typeface="Calibri" charset="0"/>
            </a:endParaRPr>
          </a:p>
          <a:p>
            <a:pPr eaLnBrk="1" hangingPunct="1">
              <a:spcBef>
                <a:spcPct val="0"/>
              </a:spcBef>
            </a:pPr>
            <a:r>
              <a:rPr lang="en-US">
                <a:latin typeface="Calibri" charset="0"/>
              </a:rPr>
              <a:t>For an effective raft, the bonding between the raft and the object must be reduced such that there will be no scaring when the raft is removed from the object. But at the same time, there must be sufficient adhesion to ensure that the object itself does not warp. This bonding may be reduced by additional cooling time and by applying active cooling (fan) on the top surface of the raft.</a:t>
            </a:r>
          </a:p>
          <a:p>
            <a:pPr eaLnBrk="1" hangingPunct="1">
              <a:spcBef>
                <a:spcPct val="0"/>
              </a:spcBef>
            </a:pPr>
            <a:endParaRPr lang="en-US">
              <a:latin typeface="Calibri" charset="0"/>
            </a:endParaRPr>
          </a:p>
          <a:p>
            <a:pPr eaLnBrk="1" hangingPunct="1">
              <a:spcBef>
                <a:spcPct val="0"/>
              </a:spcBef>
            </a:pPr>
            <a:endParaRPr lang="en-US">
              <a:latin typeface="Calibri" charset="0"/>
            </a:endParaRPr>
          </a:p>
          <a:p>
            <a:pPr eaLnBrk="1" hangingPunct="1">
              <a:spcBef>
                <a:spcPct val="0"/>
              </a:spcBef>
            </a:pPr>
            <a:endParaRPr lang="en-US">
              <a:latin typeface="Calibri" charset="0"/>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A15AD41B-C7D3-3E49-9C9A-F5C390E547B5}" type="slidenum">
              <a:rPr lang="en-US" sz="1200">
                <a:latin typeface="Calibri" charset="0"/>
              </a:rPr>
              <a:pPr eaLnBrk="1" fontAlgn="base" hangingPunct="1">
                <a:spcBef>
                  <a:spcPct val="0"/>
                </a:spcBef>
                <a:spcAft>
                  <a:spcPct val="0"/>
                </a:spcAft>
              </a:pPr>
              <a:t>55</a:t>
            </a:fld>
            <a:endParaRPr lang="en-US"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The base layer is for maximum adhesion and to avoid warping.</a:t>
            </a:r>
          </a:p>
          <a:p>
            <a:pPr eaLnBrk="1" hangingPunct="1">
              <a:spcBef>
                <a:spcPct val="0"/>
              </a:spcBef>
            </a:pPr>
            <a:endParaRPr lang="en-US" dirty="0">
              <a:latin typeface="Calibri" charset="0"/>
            </a:endParaRPr>
          </a:p>
          <a:p>
            <a:pPr eaLnBrk="1" hangingPunct="1">
              <a:spcBef>
                <a:spcPct val="0"/>
              </a:spcBef>
            </a:pPr>
            <a:r>
              <a:rPr lang="en-US" dirty="0">
                <a:latin typeface="Calibri" charset="0"/>
              </a:rPr>
              <a:t>Interface layers are to absorb any defects not absorbed by the base – e.g., ripped pieces of tape, or if homing was too close.</a:t>
            </a:r>
          </a:p>
          <a:p>
            <a:pPr eaLnBrk="1" hangingPunct="1">
              <a:spcBef>
                <a:spcPct val="0"/>
              </a:spcBef>
            </a:pPr>
            <a:endParaRPr lang="en-US" dirty="0">
              <a:latin typeface="Calibri" charset="0"/>
            </a:endParaRPr>
          </a:p>
          <a:p>
            <a:pPr eaLnBrk="1" hangingPunct="1">
              <a:spcBef>
                <a:spcPct val="0"/>
              </a:spcBef>
            </a:pPr>
            <a:r>
              <a:rPr lang="en-US" dirty="0">
                <a:latin typeface="Calibri" charset="0"/>
              </a:rPr>
              <a:t>Surface layers should create an even surface on which object first layer is </a:t>
            </a:r>
            <a:r>
              <a:rPr lang="en-US" dirty="0" smtClean="0">
                <a:latin typeface="Calibri" charset="0"/>
              </a:rPr>
              <a:t>extruded.</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Reference:</a:t>
            </a:r>
          </a:p>
          <a:p>
            <a:pPr eaLnBrk="1" hangingPunct="1">
              <a:spcBef>
                <a:spcPct val="0"/>
              </a:spcBef>
            </a:pPr>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/13-MakerBot_Slicer_settings:_Rafts</a:t>
            </a: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2965F81C-74B9-314D-B335-A39677EBF210}" type="slidenum">
              <a:rPr lang="en-US" sz="1200">
                <a:latin typeface="Calibri" charset="0"/>
              </a:rPr>
              <a:pPr eaLnBrk="1" fontAlgn="base" hangingPunct="1">
                <a:spcBef>
                  <a:spcPct val="0"/>
                </a:spcBef>
                <a:spcAft>
                  <a:spcPct val="0"/>
                </a:spcAft>
              </a:pPr>
              <a:t>57</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The shells are labeled A to F. Notice how A, D, and E are outer shells and B, C, F are inner shells. Shells are done inner to outer so that out-ward shells can attach the in-ward shells for more stability. This relative order matters only for shells that are in contact.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Here's how we satisfy this requirement.</a:t>
            </a:r>
          </a:p>
          <a:p>
            <a:pPr eaLnBrk="1" hangingPunct="1">
              <a:spcBef>
                <a:spcPct val="0"/>
              </a:spcBef>
              <a:defRPr/>
            </a:pPr>
            <a:endParaRPr lang="en-US" dirty="0" smtClean="0">
              <a:latin typeface="Calibri" charset="0"/>
            </a:endParaRPr>
          </a:p>
          <a:p>
            <a:pPr eaLnBrk="1" hangingPunct="1">
              <a:spcBef>
                <a:spcPct val="0"/>
              </a:spcBef>
              <a:defRPr/>
            </a:pPr>
            <a:r>
              <a:rPr lang="en-US" dirty="0" smtClean="0">
                <a:latin typeface="Calibri" charset="0"/>
              </a:rPr>
              <a:t>Build a tree out of the loops that make up the shells. Loop X is a child of loop Y if X is inside Y using the even-odd test. Traverse this tree depth-first.</a:t>
            </a:r>
          </a:p>
          <a:p>
            <a:pPr eaLnBrk="1" hangingPunct="1">
              <a:spcBef>
                <a:spcPct val="0"/>
              </a:spcBef>
              <a:defRPr/>
            </a:pPr>
            <a:endParaRPr lang="en-US" dirty="0" smtClean="0">
              <a:latin typeface="Calibri" charset="0"/>
            </a:endParaRPr>
          </a:p>
          <a:p>
            <a:pPr eaLnBrk="1" hangingPunct="1">
              <a:spcBef>
                <a:spcPct val="0"/>
              </a:spcBef>
              <a:defRPr/>
            </a:pPr>
            <a:r>
              <a:rPr lang="en-US" dirty="0" smtClean="0">
                <a:latin typeface="Calibri" charset="0"/>
              </a:rPr>
              <a:t>The only choices to be made:</a:t>
            </a:r>
          </a:p>
          <a:p>
            <a:pPr marL="171450" indent="-171450" eaLnBrk="1" hangingPunct="1">
              <a:spcBef>
                <a:spcPct val="0"/>
              </a:spcBef>
              <a:buFontTx/>
              <a:buChar char="-"/>
              <a:defRPr/>
            </a:pPr>
            <a:r>
              <a:rPr lang="en-US" dirty="0" smtClean="0">
                <a:latin typeface="Calibri" charset="0"/>
              </a:rPr>
              <a:t>To do a shell on the way down or on the way up?</a:t>
            </a:r>
          </a:p>
          <a:p>
            <a:pPr marL="171450" indent="-171450" eaLnBrk="1" hangingPunct="1">
              <a:spcBef>
                <a:spcPct val="0"/>
              </a:spcBef>
              <a:buFontTx/>
              <a:buChar char="-"/>
              <a:defRPr/>
            </a:pPr>
            <a:r>
              <a:rPr lang="en-US" dirty="0" smtClean="0">
                <a:latin typeface="Calibri" charset="0"/>
              </a:rPr>
              <a:t>In which order to traverse siblings?</a:t>
            </a:r>
          </a:p>
          <a:p>
            <a:pPr marL="171450" indent="-171450" eaLnBrk="1" hangingPunct="1">
              <a:spcBef>
                <a:spcPct val="0"/>
              </a:spcBef>
              <a:buFontTx/>
              <a:buChar char="-"/>
              <a:defRPr/>
            </a:pPr>
            <a:endParaRPr lang="en-US" dirty="0" smtClean="0">
              <a:latin typeface="Calibri" charset="0"/>
            </a:endParaRPr>
          </a:p>
          <a:p>
            <a:pPr eaLnBrk="1" hangingPunct="1">
              <a:spcBef>
                <a:spcPct val="0"/>
              </a:spcBef>
              <a:defRPr/>
            </a:pPr>
            <a:endParaRPr lang="en-US" dirty="0">
              <a:latin typeface="Calibri" charset="0"/>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18786538-A93D-194C-85C9-4C468D320C5D}" type="slidenum">
              <a:rPr lang="en-US" sz="1200">
                <a:latin typeface="Calibri" charset="0"/>
              </a:rPr>
              <a:pPr eaLnBrk="1" fontAlgn="base" hangingPunct="1">
                <a:spcBef>
                  <a:spcPct val="0"/>
                </a:spcBef>
                <a:spcAft>
                  <a:spcPct val="0"/>
                </a:spcAft>
              </a:pPr>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Start at the root. There is exactly one child. We want to do shells inner-most first. B is an inner shell and A is an outer shell. A has to be done in the way up.</a:t>
            </a: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FB5EE55-9B51-004B-9B4F-F8448B7386B0}" type="slidenum">
              <a:rPr lang="en-US" sz="1200">
                <a:latin typeface="Calibri" charset="0"/>
              </a:rPr>
              <a:pPr eaLnBrk="1" fontAlgn="base" hangingPunct="1">
                <a:spcBef>
                  <a:spcPct val="0"/>
                </a:spcBef>
                <a:spcAft>
                  <a:spcPct val="0"/>
                </a:spcAft>
              </a:pPr>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B has multiple children. How do we chose an order?</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C7958614-7687-2C47-AFD8-9862F8504D41}" type="slidenum">
              <a:rPr lang="en-US" sz="1200">
                <a:latin typeface="Calibri" charset="0"/>
              </a:rPr>
              <a:pPr eaLnBrk="1" fontAlgn="base" hangingPunct="1">
                <a:spcBef>
                  <a:spcPct val="0"/>
                </a:spcBef>
                <a:spcAft>
                  <a:spcPct val="0"/>
                </a:spcAft>
              </a:pPr>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Which loop is closest to the previously printed point? This will be the last point of the previous layer or of another island. Assume for this example that C is closer.</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50A3F16D-3203-D440-80F7-A89090CC45E1}" type="slidenum">
              <a:rPr lang="en-US" sz="1200">
                <a:latin typeface="Calibri" charset="0"/>
              </a:rPr>
              <a:pPr eaLnBrk="1" fontAlgn="base" hangingPunct="1">
                <a:spcBef>
                  <a:spcPct val="0"/>
                </a:spcBef>
                <a:spcAft>
                  <a:spcPct val="0"/>
                </a:spcAft>
              </a:pPr>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iggraph-badg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95613" y="1171575"/>
            <a:ext cx="315277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429000"/>
            <a:ext cx="7772400" cy="801719"/>
          </a:xfrm>
        </p:spPr>
        <p:txBody>
          <a:bodyPr anchor="b"/>
          <a:lstStyle/>
          <a:p>
            <a:r>
              <a:rPr lang="en-US" smtClean="0"/>
              <a:t>Click to edit Master title style</a:t>
            </a:r>
            <a:endParaRPr lang="en-US" dirty="0"/>
          </a:p>
        </p:txBody>
      </p:sp>
      <p:sp>
        <p:nvSpPr>
          <p:cNvPr id="3" name="Subtitle 2"/>
          <p:cNvSpPr>
            <a:spLocks noGrp="1"/>
          </p:cNvSpPr>
          <p:nvPr>
            <p:ph type="subTitle" idx="1"/>
          </p:nvPr>
        </p:nvSpPr>
        <p:spPr>
          <a:xfrm>
            <a:off x="1371600" y="4365957"/>
            <a:ext cx="6400800" cy="5521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3846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8D1B93B-5B57-C948-8833-D38F27C69FD3}" type="slidenum">
              <a:rPr lang="en-US" sz="900" smtClean="0">
                <a:cs typeface="Helvetica" charset="0"/>
              </a:rPr>
              <a:pPr>
                <a:defRPr/>
              </a:pPr>
              <a:t>‹#›</a:t>
            </a:fld>
            <a:endParaRPr lang="en-US" sz="900" smtClean="0">
              <a:cs typeface="Helvetica" charset="0"/>
            </a:endParaRPr>
          </a:p>
        </p:txBody>
      </p:sp>
    </p:spTree>
    <p:extLst>
      <p:ext uri="{BB962C8B-B14F-4D97-AF65-F5344CB8AC3E}">
        <p14:creationId xmlns:p14="http://schemas.microsoft.com/office/powerpoint/2010/main" val="15111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A79771A-F545-D94A-A643-5CD47AFEEA95}"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671660"/>
            <a:ext cx="3008313" cy="655695"/>
          </a:xfrm>
        </p:spPr>
        <p:txBody>
          <a:bodyPr anchor="t"/>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467614"/>
            <a:ext cx="5111750" cy="5928783"/>
          </a:xfrm>
        </p:spPr>
        <p:txBody>
          <a:bodyPr/>
          <a:lstStyle>
            <a:lvl1pPr>
              <a:defRPr sz="20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74838"/>
            <a:ext cx="3008313" cy="49215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0835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FC00287-86F6-814C-9FBB-E3547797CCA8}"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708342"/>
          </a:xfrm>
        </p:spPr>
        <p:txBody>
          <a:bodyPr/>
          <a:lstStyle>
            <a:lvl1pPr marL="0" indent="0">
              <a:lnSpc>
                <a:spcPct val="8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799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107BE58-9C61-F24E-88A7-0137C77AD19E}"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1000"/>
            <a:ext cx="274638" cy="274638"/>
            <a:chOff x="127430" y="671660"/>
            <a:chExt cx="274889" cy="274889"/>
          </a:xfrm>
        </p:grpSpPr>
        <p:sp>
          <p:nvSpPr>
            <p:cNvPr id="6" name="Oval 5"/>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65667" y="466551"/>
            <a:ext cx="8223250" cy="9510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5667" y="1838149"/>
            <a:ext cx="8083727" cy="454948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448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590550" y="466725"/>
            <a:ext cx="7958138"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userDrawn="1"/>
        </p:nvSpPr>
        <p:spPr bwMode="auto">
          <a:xfrm rot="5400000">
            <a:off x="192088" y="6219825"/>
            <a:ext cx="3254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r">
              <a:defRPr/>
            </a:pPr>
            <a:fld id="{04263818-CBAD-6147-9D9C-FAE027BB576C}" type="slidenum">
              <a:rPr lang="en-US" sz="900" smtClean="0">
                <a:cs typeface="Helvetica" charset="0"/>
              </a:rPr>
              <a:pPr algn="r">
                <a:defRPr/>
              </a:pPr>
              <a:t>‹#›</a:t>
            </a:fld>
            <a:endParaRPr lang="en-US" sz="900" smtClean="0">
              <a:cs typeface="Helvetica" charset="0"/>
            </a:endParaRPr>
          </a:p>
        </p:txBody>
      </p:sp>
      <p:grpSp>
        <p:nvGrpSpPr>
          <p:cNvPr id="6" name="Group 9"/>
          <p:cNvGrpSpPr>
            <a:grpSpLocks/>
          </p:cNvGrpSpPr>
          <p:nvPr userDrawn="1"/>
        </p:nvGrpSpPr>
        <p:grpSpPr bwMode="auto">
          <a:xfrm rot="5400000">
            <a:off x="8362157" y="369094"/>
            <a:ext cx="274637" cy="276225"/>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1"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535333" y="479778"/>
            <a:ext cx="1014060" cy="5915446"/>
          </a:xfrm>
        </p:spPr>
        <p:txBody>
          <a:bodyPr vert="eaVert"/>
          <a:lstStyle>
            <a:lvl1pPr>
              <a:defRPr baseline="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0503" y="479778"/>
            <a:ext cx="6807247" cy="59154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681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FBF0D7EF-A35F-7C45-83C0-30F991FE139C}" type="slidenum">
              <a:rPr lang="en-US" sz="900" smtClean="0">
                <a:cs typeface="Helvetica" charset="0"/>
              </a:rPr>
              <a:pPr>
                <a:defRPr/>
              </a:pPr>
              <a:t>‹#›</a:t>
            </a:fld>
            <a:endParaRPr lang="en-US" sz="900" smtClean="0">
              <a:cs typeface="Helvetica" charset="0"/>
            </a:endParaRPr>
          </a:p>
        </p:txBody>
      </p:sp>
      <p:pic>
        <p:nvPicPr>
          <p:cNvPr id="5" name="Picture 8" descr="MB_Logo_red_ta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62363" y="0"/>
            <a:ext cx="1828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429000"/>
            <a:ext cx="7772400" cy="801719"/>
          </a:xfrm>
        </p:spPr>
        <p:txBody>
          <a:bodyPr anchor="b"/>
          <a:lstStyle/>
          <a:p>
            <a:r>
              <a:rPr lang="en-US" smtClean="0"/>
              <a:t>Click to edit Master title style</a:t>
            </a:r>
            <a:endParaRPr lang="en-US" dirty="0"/>
          </a:p>
        </p:txBody>
      </p:sp>
      <p:sp>
        <p:nvSpPr>
          <p:cNvPr id="3" name="Subtitle 2"/>
          <p:cNvSpPr>
            <a:spLocks noGrp="1"/>
          </p:cNvSpPr>
          <p:nvPr>
            <p:ph type="subTitle" idx="1"/>
          </p:nvPr>
        </p:nvSpPr>
        <p:spPr>
          <a:xfrm>
            <a:off x="1371600" y="4365957"/>
            <a:ext cx="6400800" cy="5521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4751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A726DBB-A026-074E-AE1D-45728F352377}"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709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94281C60-3247-8D40-B91F-A72F1665C57C}"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Picture Placeholder 11"/>
          <p:cNvSpPr>
            <a:spLocks noGrp="1"/>
          </p:cNvSpPr>
          <p:nvPr>
            <p:ph type="pic" sz="quarter" idx="10"/>
          </p:nvPr>
        </p:nvSpPr>
        <p:spPr>
          <a:xfrm>
            <a:off x="461588" y="469782"/>
            <a:ext cx="8220456" cy="4064588"/>
          </a:xfrm>
          <a:ln>
            <a:solidFill>
              <a:schemeClr val="tx1"/>
            </a:solidFill>
          </a:ln>
        </p:spPr>
        <p:txBody>
          <a:bodyPr rtlCol="0">
            <a:noAutofit/>
          </a:bodyPr>
          <a:lstStyle>
            <a:lvl1pPr>
              <a:defRPr baseline="0"/>
            </a:lvl1pPr>
          </a:lstStyle>
          <a:p>
            <a:pPr lvl="0"/>
            <a:r>
              <a:rPr lang="en-US" noProof="0" smtClean="0"/>
              <a:t>Drag picture to placeholder or click icon to add</a:t>
            </a:r>
            <a:endParaRPr lang="en-US" noProof="0" dirty="0"/>
          </a:p>
        </p:txBody>
      </p:sp>
      <p:sp>
        <p:nvSpPr>
          <p:cNvPr id="2" name="Title 1"/>
          <p:cNvSpPr>
            <a:spLocks noGrp="1"/>
          </p:cNvSpPr>
          <p:nvPr>
            <p:ph type="title"/>
          </p:nvPr>
        </p:nvSpPr>
        <p:spPr>
          <a:xfrm>
            <a:off x="684685" y="4760613"/>
            <a:ext cx="7772400" cy="729544"/>
          </a:xfrm>
        </p:spPr>
        <p:txBody>
          <a:bodyPr anchor="b"/>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685" y="5489229"/>
            <a:ext cx="7772400" cy="522287"/>
          </a:xfrm>
        </p:spPr>
        <p:txBody>
          <a:bodyPr/>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67551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6646F0A7-B271-364E-AE5C-24F0A8AE787E}"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1161" y="1600200"/>
            <a:ext cx="4047744" cy="4791138"/>
          </a:xfrm>
        </p:spPr>
        <p:txBody>
          <a:bodyPr/>
          <a:lstStyle>
            <a:lvl1pPr>
              <a:defRPr sz="20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773" y="1600200"/>
            <a:ext cx="4047744" cy="479113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3193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ad Title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0ABE2CBF-4CC8-3848-AB5C-F60EB658B55E}"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4175"/>
            <a:ext cx="274638" cy="274638"/>
            <a:chOff x="365346" y="380853"/>
            <a:chExt cx="274889" cy="274889"/>
          </a:xfrm>
        </p:grpSpPr>
        <p:sp>
          <p:nvSpPr>
            <p:cNvPr id="13" name="Oval 12"/>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1430338"/>
            <a:ext cx="4105655" cy="182321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3255941"/>
            <a:ext cx="4105655" cy="182321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1430338"/>
            <a:ext cx="4105655" cy="182321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5131968"/>
            <a:ext cx="8229600" cy="1252567"/>
          </a:xfrm>
        </p:spPr>
        <p:txBody>
          <a:bodyPr anchor="ctr">
            <a:noAutofit/>
          </a:bodyPr>
          <a:lstStyle>
            <a:lvl1pPr marL="228600" indent="-228600">
              <a:lnSpc>
                <a:spcPct val="80000"/>
              </a:lnSpc>
              <a:buSzPct val="25000"/>
              <a:buFont typeface="Lucida Grande"/>
              <a:buChar char=" "/>
              <a:defRPr sz="2000" baseline="0"/>
            </a:lvl1pPr>
            <a:lvl2pPr marL="514350" indent="-285750">
              <a:lnSpc>
                <a:spcPct val="80000"/>
              </a:lnSpc>
              <a:buSzPct val="25000"/>
              <a:buFont typeface="Lucida Grande"/>
              <a:buChar char=" "/>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6"/>
          <p:cNvSpPr>
            <a:spLocks noGrp="1"/>
          </p:cNvSpPr>
          <p:nvPr>
            <p:ph sz="quarter" idx="12"/>
          </p:nvPr>
        </p:nvSpPr>
        <p:spPr>
          <a:xfrm>
            <a:off x="462614" y="3255941"/>
            <a:ext cx="4105655" cy="182321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146762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857D39D-080E-7D45-A1A6-B59763D5A087}"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1000"/>
            <a:ext cx="274638" cy="274638"/>
            <a:chOff x="127430" y="671660"/>
            <a:chExt cx="274889" cy="274889"/>
          </a:xfrm>
        </p:grpSpPr>
        <p:sp>
          <p:nvSpPr>
            <p:cNvPr id="6" name="Oval 5"/>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0039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Quad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22D2DF8-381A-954B-8559-30C29DF460EE}"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4175"/>
            <a:ext cx="274638" cy="274638"/>
            <a:chOff x="365346" y="380853"/>
            <a:chExt cx="274889" cy="274889"/>
          </a:xfrm>
        </p:grpSpPr>
        <p:sp>
          <p:nvSpPr>
            <p:cNvPr id="13" name="Oval 12"/>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31343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2778789"/>
            <a:ext cx="4105655" cy="231343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31343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3" name="Content Placeholder 2"/>
          <p:cNvSpPr>
            <a:spLocks noGrp="1"/>
          </p:cNvSpPr>
          <p:nvPr>
            <p:ph sz="half" idx="1"/>
          </p:nvPr>
        </p:nvSpPr>
        <p:spPr>
          <a:xfrm>
            <a:off x="457200" y="5140162"/>
            <a:ext cx="8229600" cy="1243423"/>
          </a:xfrm>
        </p:spPr>
        <p:txBody>
          <a:bodyPr anchor="ctr">
            <a:noAutofit/>
          </a:bodyPr>
          <a:lstStyle>
            <a:lvl1pPr marL="228600" indent="-228600">
              <a:lnSpc>
                <a:spcPct val="80000"/>
              </a:lnSpc>
              <a:buSzPct val="25000"/>
              <a:buFont typeface="Lucida Grande"/>
              <a:buChar char=" "/>
              <a:defRPr sz="2000" baseline="0"/>
            </a:lvl1pPr>
            <a:lvl2pPr marL="228600" indent="0">
              <a:lnSpc>
                <a:spcPct val="80000"/>
              </a:lnSpc>
              <a:buSzPct val="25000"/>
              <a:buFont typeface="Lucida Grande"/>
              <a:buNone/>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6"/>
          <p:cNvSpPr>
            <a:spLocks noGrp="1"/>
          </p:cNvSpPr>
          <p:nvPr>
            <p:ph sz="quarter" idx="12"/>
          </p:nvPr>
        </p:nvSpPr>
        <p:spPr>
          <a:xfrm>
            <a:off x="462614" y="2778789"/>
            <a:ext cx="4105655" cy="231343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19836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Quad">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FB564FE1-344D-7248-A2C2-88197FA6E0FA}"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4175"/>
            <a:ext cx="274638" cy="274638"/>
            <a:chOff x="365346" y="380853"/>
            <a:chExt cx="274889" cy="274889"/>
          </a:xfrm>
        </p:grpSpPr>
        <p:sp>
          <p:nvSpPr>
            <p:cNvPr id="12" name="Oval 11"/>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3"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967228"/>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967228"/>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11" name="Content Placeholder 6"/>
          <p:cNvSpPr>
            <a:spLocks noGrp="1"/>
          </p:cNvSpPr>
          <p:nvPr>
            <p:ph sz="quarter" idx="13"/>
          </p:nvPr>
        </p:nvSpPr>
        <p:spPr>
          <a:xfrm>
            <a:off x="4576021" y="3427872"/>
            <a:ext cx="4105655" cy="2967228"/>
          </a:xfrm>
          <a:ln>
            <a:solidFill>
              <a:schemeClr val="tx1"/>
            </a:solidFill>
          </a:ln>
        </p:spPr>
        <p:txBody>
          <a:bodyPr/>
          <a:lstStyle>
            <a:lvl1pPr>
              <a:defRPr baseline="0"/>
            </a:lvl1pPr>
          </a:lstStyle>
          <a:p>
            <a:pPr lvl="0"/>
            <a:r>
              <a:rPr lang="en-US" smtClean="0"/>
              <a:t>Click to edit Master text styles</a:t>
            </a:r>
          </a:p>
        </p:txBody>
      </p:sp>
      <p:sp>
        <p:nvSpPr>
          <p:cNvPr id="10" name="Content Placeholder 6"/>
          <p:cNvSpPr>
            <a:spLocks noGrp="1"/>
          </p:cNvSpPr>
          <p:nvPr>
            <p:ph sz="quarter" idx="12"/>
          </p:nvPr>
        </p:nvSpPr>
        <p:spPr>
          <a:xfrm>
            <a:off x="462614" y="3427872"/>
            <a:ext cx="4105655" cy="2967228"/>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3522695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70AD4A6-CFB0-634E-9175-14D0CBDFDDE8}"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4175"/>
            <a:ext cx="274638" cy="274638"/>
            <a:chOff x="365346" y="380853"/>
            <a:chExt cx="274889" cy="274889"/>
          </a:xfrm>
        </p:grpSpPr>
        <p:sp>
          <p:nvSpPr>
            <p:cNvPr id="9" name="Oval 8"/>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0"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539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394" y="2174875"/>
            <a:ext cx="4040188"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8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831" y="2174875"/>
            <a:ext cx="4041775"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0977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1216375-E1A0-1046-B93C-8960B9D50413}" type="slidenum">
              <a:rPr lang="en-US" sz="900" smtClean="0">
                <a:cs typeface="Helvetica" charset="0"/>
              </a:rPr>
              <a:pPr>
                <a:defRPr/>
              </a:pPr>
              <a:t>‹#›</a:t>
            </a:fld>
            <a:endParaRPr lang="en-US" sz="900" smtClean="0">
              <a:cs typeface="Helvetica" charset="0"/>
            </a:endParaRPr>
          </a:p>
        </p:txBody>
      </p:sp>
      <p:sp>
        <p:nvSpPr>
          <p:cNvPr id="4" name="Rectangle 3"/>
          <p:cNvSpPr/>
          <p:nvPr userDrawn="1"/>
        </p:nvSpPr>
        <p:spPr>
          <a:xfrm>
            <a:off x="3746500" y="468313"/>
            <a:ext cx="4940300" cy="812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Group 9"/>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1"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746500" y="498675"/>
            <a:ext cx="4940300" cy="813816"/>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63489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A801B95-EEE1-6944-BCC7-BB2088FE8D2E}" type="slidenum">
              <a:rPr lang="en-US" sz="900" smtClean="0">
                <a:cs typeface="Helvetica" charset="0"/>
              </a:rPr>
              <a:pPr>
                <a:defRPr/>
              </a:pPr>
              <a:t>‹#›</a:t>
            </a:fld>
            <a:endParaRPr lang="en-US" sz="900" smtClean="0">
              <a:cs typeface="Helvetica" charset="0"/>
            </a:endParaRPr>
          </a:p>
        </p:txBody>
      </p:sp>
    </p:spTree>
    <p:extLst>
      <p:ext uri="{BB962C8B-B14F-4D97-AF65-F5344CB8AC3E}">
        <p14:creationId xmlns:p14="http://schemas.microsoft.com/office/powerpoint/2010/main" val="1433972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E9A132A-384F-964B-B833-0B24D480A62E}" type="slidenum">
              <a:rPr lang="en-US" sz="900" smtClean="0">
                <a:cs typeface="Helvetica" charset="0"/>
              </a:rPr>
              <a:pPr>
                <a:defRPr/>
              </a:pPr>
              <a:t>‹#›</a:t>
            </a:fld>
            <a:endParaRPr lang="en-US" sz="900" smtClean="0">
              <a:cs typeface="Helvetica" charset="0"/>
            </a:endParaRPr>
          </a:p>
        </p:txBody>
      </p:sp>
      <p:grpSp>
        <p:nvGrpSpPr>
          <p:cNvPr id="6" name="Group 6"/>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
          <p:cNvGrpSpPr>
            <a:grpSpLocks/>
          </p:cNvGrpSpPr>
          <p:nvPr userDrawn="1"/>
        </p:nvGrpSpPr>
        <p:grpSpPr bwMode="auto">
          <a:xfrm>
            <a:off x="365125" y="384175"/>
            <a:ext cx="274638" cy="274638"/>
            <a:chOff x="365346" y="380853"/>
            <a:chExt cx="274889" cy="274889"/>
          </a:xfrm>
        </p:grpSpPr>
        <p:sp>
          <p:nvSpPr>
            <p:cNvPr id="10" name="Oval 9"/>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1" name="Picture 13" descr="MB_LOGO_M_K.png"/>
            <p:cNvPicPr>
              <a:picLocks noChangeAspect="1"/>
            </p:cNvPicPr>
            <p:nvPr userDrawn="1"/>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671660"/>
            <a:ext cx="3008313" cy="655695"/>
          </a:xfrm>
        </p:spPr>
        <p:txBody>
          <a:bodyPr anchor="t"/>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467614"/>
            <a:ext cx="5111750" cy="5928783"/>
          </a:xfrm>
        </p:spPr>
        <p:txBody>
          <a:bodyPr/>
          <a:lstStyle>
            <a:lvl1pPr>
              <a:defRPr sz="20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74838"/>
            <a:ext cx="3008313" cy="49215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7914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F068E19-7E3E-0949-B4AF-B5038B54BDB8}"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708342"/>
          </a:xfrm>
        </p:spPr>
        <p:txBody>
          <a:bodyPr/>
          <a:lstStyle>
            <a:lvl1pPr marL="0" indent="0">
              <a:lnSpc>
                <a:spcPct val="8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2787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542B2A7-9CEE-CB46-BDF0-58813E08D924}"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65667" y="466551"/>
            <a:ext cx="8223250" cy="9510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5667" y="1838149"/>
            <a:ext cx="8083727" cy="454948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847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590550" y="466725"/>
            <a:ext cx="7958138"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userDrawn="1"/>
        </p:nvSpPr>
        <p:spPr bwMode="auto">
          <a:xfrm rot="5400000">
            <a:off x="192088" y="6219825"/>
            <a:ext cx="3254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r">
              <a:defRPr/>
            </a:pPr>
            <a:fld id="{736E0FDA-61D3-874E-848C-8B7F39993DAD}" type="slidenum">
              <a:rPr lang="en-US" sz="900" smtClean="0">
                <a:cs typeface="Helvetica" charset="0"/>
              </a:rPr>
              <a:pPr algn="r">
                <a:defRPr/>
              </a:pPr>
              <a:t>‹#›</a:t>
            </a:fld>
            <a:endParaRPr lang="en-US" sz="900" smtClean="0">
              <a:cs typeface="Helvetica" charset="0"/>
            </a:endParaRPr>
          </a:p>
        </p:txBody>
      </p:sp>
      <p:grpSp>
        <p:nvGrpSpPr>
          <p:cNvPr id="6" name="Group 9"/>
          <p:cNvGrpSpPr>
            <a:grpSpLocks/>
          </p:cNvGrpSpPr>
          <p:nvPr userDrawn="1"/>
        </p:nvGrpSpPr>
        <p:grpSpPr bwMode="auto">
          <a:xfrm rot="5400000">
            <a:off x="8362157" y="370681"/>
            <a:ext cx="274638" cy="276225"/>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1"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535333" y="479778"/>
            <a:ext cx="1014060" cy="5915446"/>
          </a:xfrm>
        </p:spPr>
        <p:txBody>
          <a:bodyPr vert="eaVert"/>
          <a:lstStyle>
            <a:lvl1pPr>
              <a:defRPr baseline="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0503" y="479778"/>
            <a:ext cx="6807247" cy="59154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61588" y="469782"/>
            <a:ext cx="8220456" cy="4064588"/>
          </a:xfrm>
          <a:ln>
            <a:solidFill>
              <a:schemeClr val="tx1"/>
            </a:solidFill>
          </a:ln>
        </p:spPr>
        <p:txBody>
          <a:bodyPr rtlCol="0">
            <a:noAutofit/>
          </a:bodyPr>
          <a:lstStyle>
            <a:lvl1pPr>
              <a:defRPr baseline="0"/>
            </a:lvl1pPr>
          </a:lstStyle>
          <a:p>
            <a:pPr lvl="0"/>
            <a:r>
              <a:rPr lang="en-US" noProof="0" smtClean="0"/>
              <a:t>Drag picture to placeholder or click icon to add</a:t>
            </a:r>
            <a:endParaRPr lang="en-US" noProof="0" dirty="0"/>
          </a:p>
        </p:txBody>
      </p:sp>
      <p:sp>
        <p:nvSpPr>
          <p:cNvPr id="2" name="Title 1"/>
          <p:cNvSpPr>
            <a:spLocks noGrp="1"/>
          </p:cNvSpPr>
          <p:nvPr>
            <p:ph type="title"/>
          </p:nvPr>
        </p:nvSpPr>
        <p:spPr>
          <a:xfrm>
            <a:off x="684685" y="4760613"/>
            <a:ext cx="7772400" cy="729544"/>
          </a:xfrm>
        </p:spPr>
        <p:txBody>
          <a:bodyPr anchor="b"/>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685" y="5489229"/>
            <a:ext cx="7772400" cy="522287"/>
          </a:xfrm>
        </p:spPr>
        <p:txBody>
          <a:bodyPr/>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3989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3FC5DEA2-1951-7949-BA55-6E5295EBE0FD}"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1161" y="1600200"/>
            <a:ext cx="4047744" cy="4791138"/>
          </a:xfrm>
        </p:spPr>
        <p:txBody>
          <a:bodyPr/>
          <a:lstStyle>
            <a:lvl1pPr>
              <a:defRPr sz="20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773" y="1600200"/>
            <a:ext cx="4047744" cy="479113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708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ad Title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7AE6099-C0ED-E547-AC0A-31E442BD80FF}"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1000"/>
            <a:ext cx="274638" cy="274638"/>
            <a:chOff x="127430" y="671660"/>
            <a:chExt cx="274889" cy="274889"/>
          </a:xfrm>
        </p:grpSpPr>
        <p:sp>
          <p:nvSpPr>
            <p:cNvPr id="13" name="Oval 12"/>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1430338"/>
            <a:ext cx="4105655" cy="182321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3255941"/>
            <a:ext cx="4105655" cy="182321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1430338"/>
            <a:ext cx="4105655" cy="182321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5131968"/>
            <a:ext cx="8229600" cy="1252567"/>
          </a:xfrm>
        </p:spPr>
        <p:txBody>
          <a:bodyPr anchor="ctr">
            <a:noAutofit/>
          </a:bodyPr>
          <a:lstStyle>
            <a:lvl1pPr marL="228600" indent="-228600">
              <a:lnSpc>
                <a:spcPct val="80000"/>
              </a:lnSpc>
              <a:buSzPct val="25000"/>
              <a:buFont typeface="Lucida Grande"/>
              <a:buChar char=" "/>
              <a:defRPr sz="2000" baseline="0"/>
            </a:lvl1pPr>
            <a:lvl2pPr marL="514350" indent="-285750">
              <a:lnSpc>
                <a:spcPct val="80000"/>
              </a:lnSpc>
              <a:buSzPct val="25000"/>
              <a:buFont typeface="Lucida Grande"/>
              <a:buChar char=" "/>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6"/>
          <p:cNvSpPr>
            <a:spLocks noGrp="1"/>
          </p:cNvSpPr>
          <p:nvPr>
            <p:ph sz="quarter" idx="12"/>
          </p:nvPr>
        </p:nvSpPr>
        <p:spPr>
          <a:xfrm>
            <a:off x="462614" y="3255941"/>
            <a:ext cx="4105655" cy="182321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349633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d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C9AE7D7-FA06-624A-8FD3-2749C35F65F2}"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1000"/>
            <a:ext cx="274638" cy="274638"/>
            <a:chOff x="127430" y="671660"/>
            <a:chExt cx="274889" cy="274889"/>
          </a:xfrm>
        </p:grpSpPr>
        <p:sp>
          <p:nvSpPr>
            <p:cNvPr id="13" name="Oval 12"/>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31343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2778789"/>
            <a:ext cx="4105655" cy="231343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31343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3" name="Content Placeholder 2"/>
          <p:cNvSpPr>
            <a:spLocks noGrp="1"/>
          </p:cNvSpPr>
          <p:nvPr>
            <p:ph sz="half" idx="1"/>
          </p:nvPr>
        </p:nvSpPr>
        <p:spPr>
          <a:xfrm>
            <a:off x="457200" y="5140162"/>
            <a:ext cx="8229600" cy="1243423"/>
          </a:xfrm>
        </p:spPr>
        <p:txBody>
          <a:bodyPr anchor="ctr">
            <a:noAutofit/>
          </a:bodyPr>
          <a:lstStyle>
            <a:lvl1pPr marL="228600" indent="-228600">
              <a:lnSpc>
                <a:spcPct val="80000"/>
              </a:lnSpc>
              <a:buSzPct val="25000"/>
              <a:buFont typeface="Lucida Grande"/>
              <a:buChar char=" "/>
              <a:defRPr sz="2000" baseline="0"/>
            </a:lvl1pPr>
            <a:lvl2pPr marL="228600" indent="0">
              <a:lnSpc>
                <a:spcPct val="80000"/>
              </a:lnSpc>
              <a:buSzPct val="25000"/>
              <a:buFont typeface="Lucida Grande"/>
              <a:buNone/>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6"/>
          <p:cNvSpPr>
            <a:spLocks noGrp="1"/>
          </p:cNvSpPr>
          <p:nvPr>
            <p:ph sz="quarter" idx="12"/>
          </p:nvPr>
        </p:nvSpPr>
        <p:spPr>
          <a:xfrm>
            <a:off x="462614" y="2778789"/>
            <a:ext cx="4105655" cy="231343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92493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Quad">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5D37C19D-7DE7-6040-997E-FBCB39AD0445}"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1000"/>
            <a:ext cx="274638" cy="274638"/>
            <a:chOff x="127430" y="671660"/>
            <a:chExt cx="274889" cy="274889"/>
          </a:xfrm>
        </p:grpSpPr>
        <p:sp>
          <p:nvSpPr>
            <p:cNvPr id="12" name="Oval 11"/>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3"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967228"/>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967228"/>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11" name="Content Placeholder 6"/>
          <p:cNvSpPr>
            <a:spLocks noGrp="1"/>
          </p:cNvSpPr>
          <p:nvPr>
            <p:ph sz="quarter" idx="13"/>
          </p:nvPr>
        </p:nvSpPr>
        <p:spPr>
          <a:xfrm>
            <a:off x="4576021" y="3427872"/>
            <a:ext cx="4105655" cy="2967228"/>
          </a:xfrm>
          <a:ln>
            <a:solidFill>
              <a:schemeClr val="tx1"/>
            </a:solidFill>
          </a:ln>
        </p:spPr>
        <p:txBody>
          <a:bodyPr/>
          <a:lstStyle>
            <a:lvl1pPr>
              <a:defRPr baseline="0"/>
            </a:lvl1pPr>
          </a:lstStyle>
          <a:p>
            <a:pPr lvl="0"/>
            <a:r>
              <a:rPr lang="en-US" smtClean="0"/>
              <a:t>Click to edit Master text styles</a:t>
            </a:r>
          </a:p>
        </p:txBody>
      </p:sp>
      <p:sp>
        <p:nvSpPr>
          <p:cNvPr id="10" name="Content Placeholder 6"/>
          <p:cNvSpPr>
            <a:spLocks noGrp="1"/>
          </p:cNvSpPr>
          <p:nvPr>
            <p:ph sz="quarter" idx="12"/>
          </p:nvPr>
        </p:nvSpPr>
        <p:spPr>
          <a:xfrm>
            <a:off x="462614" y="3427872"/>
            <a:ext cx="4105655" cy="2967228"/>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85277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DB405D21-B0AB-894B-A5B5-F7CF47A28936}"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1000"/>
            <a:ext cx="274638" cy="274638"/>
            <a:chOff x="127430" y="671660"/>
            <a:chExt cx="274889" cy="274889"/>
          </a:xfrm>
        </p:grpSpPr>
        <p:sp>
          <p:nvSpPr>
            <p:cNvPr id="9" name="Oval 8"/>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0"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539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394" y="2174875"/>
            <a:ext cx="4040188"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8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831" y="2174875"/>
            <a:ext cx="4041775"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61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3746500" y="468313"/>
            <a:ext cx="4940300" cy="812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 name="Group 9"/>
          <p:cNvGrpSpPr>
            <a:grpSpLocks/>
          </p:cNvGrpSpPr>
          <p:nvPr userDrawn="1"/>
        </p:nvGrpSpPr>
        <p:grpSpPr bwMode="auto">
          <a:xfrm>
            <a:off x="365125" y="381000"/>
            <a:ext cx="274638" cy="274638"/>
            <a:chOff x="127430" y="671660"/>
            <a:chExt cx="274889" cy="274889"/>
          </a:xfrm>
        </p:grpSpPr>
        <p:sp>
          <p:nvSpPr>
            <p:cNvPr id="5" name="Oval 4"/>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6" name="Picture 11"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a:spLocks noChangeArrowheads="1"/>
          </p:cNvSpPr>
          <p:nvPr userDrawn="1"/>
        </p:nvSpPr>
        <p:spPr bwMode="auto">
          <a:xfrm>
            <a:off x="363538" y="6370638"/>
            <a:ext cx="16557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defRPr/>
            </a:pPr>
            <a:r>
              <a:rPr lang="en-US" sz="1200" smtClean="0"/>
              <a:t>Dinh &amp; Gelman, 2015</a:t>
            </a:r>
          </a:p>
        </p:txBody>
      </p:sp>
      <p:sp>
        <p:nvSpPr>
          <p:cNvPr id="2" name="Title 1"/>
          <p:cNvSpPr>
            <a:spLocks noGrp="1"/>
          </p:cNvSpPr>
          <p:nvPr>
            <p:ph type="title"/>
          </p:nvPr>
        </p:nvSpPr>
        <p:spPr>
          <a:xfrm>
            <a:off x="3746500" y="498675"/>
            <a:ext cx="4940300" cy="813816"/>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4043833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466725"/>
            <a:ext cx="8229600"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479425"/>
            <a:ext cx="8229600" cy="95091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1600200"/>
            <a:ext cx="8229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29538" y="6446838"/>
            <a:ext cx="606425" cy="228600"/>
          </a:xfrm>
          <a:prstGeom prst="rect">
            <a:avLst/>
          </a:prstGeom>
        </p:spPr>
        <p:txBody>
          <a:bodyPr vert="horz" lIns="91440" tIns="45720" rIns="91440" bIns="45720" rtlCol="0" anchor="ctr"/>
          <a:lstStyle>
            <a:lvl1pPr algn="ctr" fontAlgn="auto">
              <a:spcBef>
                <a:spcPts val="0"/>
              </a:spcBef>
              <a:spcAft>
                <a:spcPts val="0"/>
              </a:spcAft>
              <a:defRPr sz="900">
                <a:solidFill>
                  <a:schemeClr val="tx1"/>
                </a:solidFill>
                <a:latin typeface="+mn-lt"/>
                <a:ea typeface="+mn-ea"/>
                <a:cs typeface="Helvetica"/>
              </a:defRPr>
            </a:lvl1pPr>
          </a:lstStyle>
          <a:p>
            <a:pPr>
              <a:defRPr/>
            </a:pPr>
            <a:fld id="{F912F21E-C07C-F841-B071-A1C201F31158}" type="datetime1">
              <a:rPr lang="en-US"/>
              <a:pPr>
                <a:defRPr/>
              </a:pPr>
              <a:t>8/4/15</a:t>
            </a:fld>
            <a:endParaRPr lang="en-US" dirty="0"/>
          </a:p>
        </p:txBody>
      </p:sp>
      <p:sp>
        <p:nvSpPr>
          <p:cNvPr id="6" name="Slide Number Placeholder 5"/>
          <p:cNvSpPr>
            <a:spLocks noGrp="1"/>
          </p:cNvSpPr>
          <p:nvPr>
            <p:ph type="sldNum" sz="quarter" idx="4"/>
          </p:nvPr>
        </p:nvSpPr>
        <p:spPr>
          <a:xfrm>
            <a:off x="8318500" y="6446838"/>
            <a:ext cx="368300" cy="228600"/>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ea typeface="+mn-ea"/>
                <a:cs typeface="Helvetica"/>
              </a:defRPr>
            </a:lvl1pPr>
          </a:lstStyle>
          <a:p>
            <a:pPr>
              <a:defRPr/>
            </a:pPr>
            <a:fld id="{BD07C2BC-EAEB-2740-9E1C-C3FDAE671F0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 id="2147485242" r:id="rId12"/>
    <p:sldLayoutId id="2147485243" r:id="rId13"/>
    <p:sldLayoutId id="2147485244" r:id="rId14"/>
  </p:sldLayoutIdLst>
  <p:timing>
    <p:tnLst>
      <p:par>
        <p:cTn xmlns:p14="http://schemas.microsoft.com/office/powerpoint/2010/main" id="1" dur="indefinite" restart="never" nodeType="tmRoot"/>
      </p:par>
    </p:tnLst>
  </p:timing>
  <p:hf hdr="0" ftr="0" dt="0"/>
  <p:txStyles>
    <p:titleStyle>
      <a:lvl1pPr algn="ctr" defTabSz="457200" rtl="0" eaLnBrk="0" fontAlgn="base" hangingPunct="0">
        <a:lnSpc>
          <a:spcPct val="80000"/>
        </a:lnSpc>
        <a:spcBef>
          <a:spcPct val="0"/>
        </a:spcBef>
        <a:spcAft>
          <a:spcPct val="0"/>
        </a:spcAft>
        <a:defRPr sz="3200" b="1" kern="1200" cap="all">
          <a:solidFill>
            <a:schemeClr val="tx1"/>
          </a:solidFill>
          <a:latin typeface="+mj-lt"/>
          <a:ea typeface="ＭＳ Ｐゴシック" charset="0"/>
          <a:cs typeface="Helvetica"/>
        </a:defRPr>
      </a:lvl1pPr>
      <a:lvl2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2pPr>
      <a:lvl3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3pPr>
      <a:lvl4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4pPr>
      <a:lvl5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5pPr>
      <a:lvl6pPr marL="4572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6pPr>
      <a:lvl7pPr marL="9144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7pPr>
      <a:lvl8pPr marL="13716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8pPr>
      <a:lvl9pPr marL="18288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9pPr>
    </p:titleStyle>
    <p:bodyStyle>
      <a:lvl1pPr marL="228600" indent="-228600" algn="l" defTabSz="457200" rtl="0" eaLnBrk="0" fontAlgn="base" hangingPunct="0">
        <a:spcBef>
          <a:spcPts val="600"/>
        </a:spcBef>
        <a:spcAft>
          <a:spcPct val="0"/>
        </a:spcAft>
        <a:buSzPct val="90000"/>
        <a:buFont typeface="Arial" charset="0"/>
        <a:buChar char="•"/>
        <a:defRPr sz="2000" kern="1200">
          <a:solidFill>
            <a:schemeClr val="tx1"/>
          </a:solidFill>
          <a:latin typeface="+mn-lt"/>
          <a:ea typeface="ＭＳ Ｐゴシック" charset="0"/>
          <a:cs typeface="Helvetica"/>
        </a:defRPr>
      </a:lvl1pPr>
      <a:lvl2pPr marL="457200" indent="-228600" algn="l" defTabSz="457200" rtl="0" eaLnBrk="0" fontAlgn="base" hangingPunct="0">
        <a:spcBef>
          <a:spcPts val="600"/>
        </a:spcBef>
        <a:spcAft>
          <a:spcPct val="0"/>
        </a:spcAft>
        <a:buSzPct val="90000"/>
        <a:buFont typeface="Arial" charset="0"/>
        <a:buChar char="•"/>
        <a:defRPr kern="1200">
          <a:solidFill>
            <a:schemeClr val="tx1"/>
          </a:solidFill>
          <a:latin typeface="+mn-lt"/>
          <a:ea typeface="ＭＳ Ｐゴシック" charset="0"/>
          <a:cs typeface="Helvetica"/>
        </a:defRPr>
      </a:lvl2pPr>
      <a:lvl3pPr marL="685800" indent="-228600" algn="l" defTabSz="457200" rtl="0" eaLnBrk="0" fontAlgn="base" hangingPunct="0">
        <a:spcBef>
          <a:spcPts val="600"/>
        </a:spcBef>
        <a:spcAft>
          <a:spcPct val="0"/>
        </a:spcAft>
        <a:buSzPct val="90000"/>
        <a:buFont typeface="Arial" charset="0"/>
        <a:buChar char="•"/>
        <a:defRPr sz="1600" kern="1200">
          <a:solidFill>
            <a:schemeClr val="tx1"/>
          </a:solidFill>
          <a:latin typeface="+mn-lt"/>
          <a:ea typeface="ＭＳ Ｐゴシック" charset="0"/>
          <a:cs typeface="Helvetica"/>
        </a:defRPr>
      </a:lvl3pPr>
      <a:lvl4pPr marL="9144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4pPr>
      <a:lvl5pPr marL="11430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466725"/>
            <a:ext cx="8229600"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479425"/>
            <a:ext cx="8229600" cy="95091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5364" name="Text Placeholder 2"/>
          <p:cNvSpPr>
            <a:spLocks noGrp="1"/>
          </p:cNvSpPr>
          <p:nvPr>
            <p:ph type="body" idx="1"/>
          </p:nvPr>
        </p:nvSpPr>
        <p:spPr bwMode="auto">
          <a:xfrm>
            <a:off x="457200" y="1600200"/>
            <a:ext cx="8229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29538" y="6446838"/>
            <a:ext cx="606425" cy="228600"/>
          </a:xfrm>
          <a:prstGeom prst="rect">
            <a:avLst/>
          </a:prstGeom>
        </p:spPr>
        <p:txBody>
          <a:bodyPr vert="horz" lIns="91440" tIns="45720" rIns="91440" bIns="45720" rtlCol="0" anchor="ctr"/>
          <a:lstStyle>
            <a:lvl1pPr algn="ctr" fontAlgn="auto">
              <a:spcBef>
                <a:spcPts val="0"/>
              </a:spcBef>
              <a:spcAft>
                <a:spcPts val="0"/>
              </a:spcAft>
              <a:defRPr sz="900">
                <a:solidFill>
                  <a:schemeClr val="tx1"/>
                </a:solidFill>
                <a:latin typeface="+mn-lt"/>
                <a:ea typeface="+mn-ea"/>
                <a:cs typeface="Helvetica"/>
              </a:defRPr>
            </a:lvl1pPr>
          </a:lstStyle>
          <a:p>
            <a:pPr>
              <a:defRPr/>
            </a:pPr>
            <a:fld id="{613FF14E-ECFF-F547-B7CB-4A82153DA06D}" type="datetime1">
              <a:rPr lang="en-US"/>
              <a:pPr>
                <a:defRPr/>
              </a:pPr>
              <a:t>8/4/15</a:t>
            </a:fld>
            <a:endParaRPr lang="en-US" dirty="0"/>
          </a:p>
        </p:txBody>
      </p:sp>
      <p:sp>
        <p:nvSpPr>
          <p:cNvPr id="6" name="Slide Number Placeholder 5"/>
          <p:cNvSpPr>
            <a:spLocks noGrp="1"/>
          </p:cNvSpPr>
          <p:nvPr>
            <p:ph type="sldNum" sz="quarter" idx="4"/>
          </p:nvPr>
        </p:nvSpPr>
        <p:spPr>
          <a:xfrm>
            <a:off x="8318500" y="6446838"/>
            <a:ext cx="368300" cy="228600"/>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ea typeface="+mn-ea"/>
                <a:cs typeface="Helvetica"/>
              </a:defRPr>
            </a:lvl1pPr>
          </a:lstStyle>
          <a:p>
            <a:pPr>
              <a:defRPr/>
            </a:pPr>
            <a:fld id="{4D48A976-F4BD-7244-AF03-76401346F816}"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 id="2147485256" r:id="rId12"/>
    <p:sldLayoutId id="2147485257" r:id="rId13"/>
    <p:sldLayoutId id="2147485258" r:id="rId14"/>
  </p:sldLayoutIdLst>
  <p:timing>
    <p:tnLst>
      <p:par>
        <p:cTn xmlns:p14="http://schemas.microsoft.com/office/powerpoint/2010/main" id="1" dur="indefinite" restart="never" nodeType="tmRoot"/>
      </p:par>
    </p:tnLst>
  </p:timing>
  <p:hf hdr="0" ftr="0" dt="0"/>
  <p:txStyles>
    <p:titleStyle>
      <a:lvl1pPr algn="ctr" defTabSz="457200" rtl="0" eaLnBrk="0" fontAlgn="base" hangingPunct="0">
        <a:lnSpc>
          <a:spcPct val="80000"/>
        </a:lnSpc>
        <a:spcBef>
          <a:spcPct val="0"/>
        </a:spcBef>
        <a:spcAft>
          <a:spcPct val="0"/>
        </a:spcAft>
        <a:defRPr sz="3200" b="1" kern="1200" cap="all">
          <a:solidFill>
            <a:schemeClr val="tx1"/>
          </a:solidFill>
          <a:latin typeface="+mj-lt"/>
          <a:ea typeface="ＭＳ Ｐゴシック" charset="0"/>
          <a:cs typeface="Helvetica"/>
        </a:defRPr>
      </a:lvl1pPr>
      <a:lvl2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2pPr>
      <a:lvl3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3pPr>
      <a:lvl4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4pPr>
      <a:lvl5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5pPr>
      <a:lvl6pPr marL="4572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6pPr>
      <a:lvl7pPr marL="9144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7pPr>
      <a:lvl8pPr marL="13716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8pPr>
      <a:lvl9pPr marL="18288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9pPr>
    </p:titleStyle>
    <p:bodyStyle>
      <a:lvl1pPr marL="228600" indent="-228600" algn="l" defTabSz="457200" rtl="0" eaLnBrk="0" fontAlgn="base" hangingPunct="0">
        <a:spcBef>
          <a:spcPts val="600"/>
        </a:spcBef>
        <a:spcAft>
          <a:spcPct val="0"/>
        </a:spcAft>
        <a:buSzPct val="90000"/>
        <a:buFont typeface="Arial" charset="0"/>
        <a:buChar char="•"/>
        <a:defRPr sz="2000" kern="1200">
          <a:solidFill>
            <a:schemeClr val="tx1"/>
          </a:solidFill>
          <a:latin typeface="+mn-lt"/>
          <a:ea typeface="ＭＳ Ｐゴシック" charset="0"/>
          <a:cs typeface="Helvetica"/>
        </a:defRPr>
      </a:lvl1pPr>
      <a:lvl2pPr marL="457200" indent="-228600" algn="l" defTabSz="457200" rtl="0" eaLnBrk="0" fontAlgn="base" hangingPunct="0">
        <a:spcBef>
          <a:spcPts val="600"/>
        </a:spcBef>
        <a:spcAft>
          <a:spcPct val="0"/>
        </a:spcAft>
        <a:buSzPct val="90000"/>
        <a:buFont typeface="Arial" charset="0"/>
        <a:buChar char="•"/>
        <a:defRPr kern="1200">
          <a:solidFill>
            <a:schemeClr val="tx1"/>
          </a:solidFill>
          <a:latin typeface="+mn-lt"/>
          <a:ea typeface="ＭＳ Ｐゴシック" charset="0"/>
          <a:cs typeface="Helvetica"/>
        </a:defRPr>
      </a:lvl2pPr>
      <a:lvl3pPr marL="685800" indent="-228600" algn="l" defTabSz="457200" rtl="0" eaLnBrk="0" fontAlgn="base" hangingPunct="0">
        <a:spcBef>
          <a:spcPts val="600"/>
        </a:spcBef>
        <a:spcAft>
          <a:spcPct val="0"/>
        </a:spcAft>
        <a:buSzPct val="90000"/>
        <a:buFont typeface="Arial" charset="0"/>
        <a:buChar char="•"/>
        <a:defRPr sz="1600" kern="1200">
          <a:solidFill>
            <a:schemeClr val="tx1"/>
          </a:solidFill>
          <a:latin typeface="+mn-lt"/>
          <a:ea typeface="ＭＳ Ｐゴシック" charset="0"/>
          <a:cs typeface="Helvetica"/>
        </a:defRPr>
      </a:lvl3pPr>
      <a:lvl4pPr marL="9144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4pPr>
      <a:lvl5pPr marL="11430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36.xml"/><Relationship Id="rId5" Type="http://schemas.openxmlformats.org/officeDocument/2006/relationships/image" Target="../media/image9.png"/><Relationship Id="rId6" Type="http://schemas.openxmlformats.org/officeDocument/2006/relationships/image" Target="../media/image10.png"/><Relationship Id="rId1" Type="http://schemas.microsoft.com/office/2007/relationships/media" Target="../media/media1.mov"/><Relationship Id="rId2" Type="http://schemas.openxmlformats.org/officeDocument/2006/relationships/video" Target="../media/media1.mov"/></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5.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4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1.JPG"/><Relationship Id="rId3" Type="http://schemas.openxmlformats.org/officeDocument/2006/relationships/image" Target="../media/image4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Path Ordering</a:t>
            </a:r>
            <a:endParaRPr lang="en-US" dirty="0">
              <a:ea typeface="+mj-ea"/>
            </a:endParaRPr>
          </a:p>
        </p:txBody>
      </p:sp>
      <p:sp>
        <p:nvSpPr>
          <p:cNvPr id="88066" name="Content Placeholder 2"/>
          <p:cNvSpPr txBox="1">
            <a:spLocks/>
          </p:cNvSpPr>
          <p:nvPr/>
        </p:nvSpPr>
        <p:spPr bwMode="auto">
          <a:xfrm>
            <a:off x="1377950" y="1841500"/>
            <a:ext cx="6388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None/>
            </a:pPr>
            <a:r>
              <a:rPr lang="en-US" sz="2800">
                <a:cs typeface="Helvetica" charset="0"/>
              </a:rPr>
              <a:t>After generating toolpaths for the different parts of a print (shells, infill, supports, etc), a single, fully ordered toolpath must be generated</a:t>
            </a:r>
          </a:p>
          <a:p>
            <a:pPr eaLnBrk="1" hangingPunct="1">
              <a:spcBef>
                <a:spcPts val="600"/>
              </a:spcBef>
              <a:buSzPct val="90000"/>
              <a:buFont typeface="Arial" charset="0"/>
              <a:buNone/>
            </a:pPr>
            <a:endParaRPr lang="en-US" sz="2800">
              <a:cs typeface="Helvetica" charset="0"/>
            </a:endParaRPr>
          </a:p>
          <a:p>
            <a:pPr eaLnBrk="1" hangingPunct="1">
              <a:spcBef>
                <a:spcPts val="600"/>
              </a:spcBef>
              <a:buSzPct val="90000"/>
              <a:buFont typeface="Arial" charset="0"/>
              <a:buNone/>
            </a:pPr>
            <a:r>
              <a:rPr lang="en-US" sz="2800">
                <a:cs typeface="Helvetica" charset="0"/>
              </a:rPr>
              <a:t>Path ordering heuristics are used that promote structural integrity and print quality, and reduce print time</a:t>
            </a:r>
          </a:p>
          <a:p>
            <a:pPr eaLnBrk="1" hangingPunct="1">
              <a:spcBef>
                <a:spcPts val="600"/>
              </a:spcBef>
              <a:buSzPct val="90000"/>
              <a:buFont typeface="Arial" charset="0"/>
              <a:buNone/>
            </a:pPr>
            <a:endParaRPr lang="en-US" sz="280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1" descr="graph_0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02403"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2" descr="graph_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04451"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3" descr="graph_0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06499"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4" descr="graph_0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08547"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5" descr="graph_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10595"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6" descr="graph_0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12643"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7" descr="graph_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14691"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8" descr="graph_1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16739"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9" descr="graph_1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18787"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0" descr="graph_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20835"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Path Ordering Heuristics</a:t>
            </a:r>
            <a:endParaRPr lang="en-US" dirty="0">
              <a:ea typeface="+mj-ea"/>
            </a:endParaRPr>
          </a:p>
        </p:txBody>
      </p:sp>
      <p:sp>
        <p:nvSpPr>
          <p:cNvPr id="90114" name="Content Placeholder 2"/>
          <p:cNvSpPr txBox="1">
            <a:spLocks/>
          </p:cNvSpPr>
          <p:nvPr/>
        </p:nvSpPr>
        <p:spPr bwMode="auto">
          <a:xfrm>
            <a:off x="1377950" y="1841500"/>
            <a:ext cx="6388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a:cs typeface="Helvetica" charset="0"/>
              </a:rPr>
              <a:t>Reducing print time</a:t>
            </a:r>
          </a:p>
          <a:p>
            <a:pPr lvl="1" eaLnBrk="1" hangingPunct="1">
              <a:spcBef>
                <a:spcPts val="600"/>
              </a:spcBef>
              <a:buSzPct val="90000"/>
              <a:buFont typeface="Arial" charset="0"/>
              <a:buChar char="•"/>
            </a:pPr>
            <a:r>
              <a:rPr lang="en-US" sz="2000">
                <a:cs typeface="Helvetica" charset="0"/>
              </a:rPr>
              <a:t>Start at point closest to the last</a:t>
            </a:r>
          </a:p>
          <a:p>
            <a:pPr lvl="1" eaLnBrk="1" hangingPunct="1">
              <a:spcBef>
                <a:spcPts val="600"/>
              </a:spcBef>
              <a:buSzPct val="90000"/>
              <a:buFont typeface="Arial" charset="0"/>
              <a:buChar char="•"/>
            </a:pPr>
            <a:r>
              <a:rPr lang="en-US" sz="2000">
                <a:cs typeface="Helvetica" charset="0"/>
              </a:rPr>
              <a:t>Contiguous regions of a given type will be printed completely before moving on to other regions</a:t>
            </a:r>
          </a:p>
          <a:p>
            <a:pPr lvl="1"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a:cs typeface="Helvetica" charset="0"/>
              </a:rPr>
              <a:t>Print quality</a:t>
            </a:r>
          </a:p>
          <a:p>
            <a:pPr lvl="1" eaLnBrk="1" hangingPunct="1">
              <a:spcBef>
                <a:spcPts val="600"/>
              </a:spcBef>
              <a:buSzPct val="90000"/>
              <a:buFont typeface="Arial" charset="0"/>
              <a:buChar char="•"/>
            </a:pPr>
            <a:r>
              <a:rPr lang="en-US" sz="2000">
                <a:cs typeface="Helvetica" charset="0"/>
              </a:rPr>
              <a:t>Avoid crossing over exterior parts (roofs)</a:t>
            </a:r>
          </a:p>
          <a:p>
            <a:pPr lvl="1"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a:cs typeface="Helvetica" charset="0"/>
              </a:rPr>
              <a:t>Structural integrity</a:t>
            </a:r>
          </a:p>
          <a:p>
            <a:pPr lvl="1" eaLnBrk="1" hangingPunct="1">
              <a:spcBef>
                <a:spcPts val="600"/>
              </a:spcBef>
              <a:buSzPct val="90000"/>
              <a:buFont typeface="Arial" charset="0"/>
              <a:buChar char="•"/>
            </a:pPr>
            <a:r>
              <a:rPr lang="en-US" sz="2000">
                <a:cs typeface="Helvetica" charset="0"/>
              </a:rPr>
              <a:t>Shells are printed first before infill</a:t>
            </a:r>
          </a:p>
          <a:p>
            <a:pPr lvl="1" eaLnBrk="1" hangingPunct="1">
              <a:spcBef>
                <a:spcPts val="600"/>
              </a:spcBef>
              <a:buSzPct val="90000"/>
              <a:buFont typeface="Arial" charset="0"/>
              <a:buChar char="•"/>
            </a:pPr>
            <a:r>
              <a:rPr lang="en-US" sz="2000">
                <a:cs typeface="Helvetica" charset="0"/>
              </a:rPr>
              <a:t>Adjacent shells are printed innermost to outermost</a:t>
            </a:r>
          </a:p>
          <a:p>
            <a:pPr lvl="1" eaLnBrk="1" hangingPunct="1">
              <a:spcBef>
                <a:spcPts val="600"/>
              </a:spcBef>
              <a:buSzPct val="90000"/>
              <a:buFont typeface="Arial" charset="0"/>
              <a:buChar char="•"/>
            </a:pPr>
            <a:r>
              <a:rPr lang="en-US" sz="2000">
                <a:cs typeface="Helvetica" charset="0"/>
              </a:rPr>
              <a:t>Holes are printed before outlines</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31" descr="graph_1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22883"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2" descr="graph_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24931"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3" descr="graph_1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26979"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60713" y="5471636"/>
            <a:ext cx="3485900" cy="461665"/>
          </a:xfrm>
          <a:prstGeom prst="rect">
            <a:avLst/>
          </a:prstGeom>
          <a:noFill/>
        </p:spPr>
        <p:txBody>
          <a:bodyPr wrap="none" rtlCol="0">
            <a:spAutoFit/>
          </a:bodyPr>
          <a:lstStyle/>
          <a:p>
            <a:r>
              <a:rPr lang="en-US" sz="2400" dirty="0" smtClean="0"/>
              <a:t>Final order: C D F E B A</a:t>
            </a:r>
            <a:endParaRPr lang="en-US" sz="2400"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th_lay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502" y="1937264"/>
            <a:ext cx="4907390" cy="3742733"/>
          </a:xfrm>
          <a:prstGeom prst="rect">
            <a:avLst/>
          </a:prstGeom>
        </p:spPr>
      </p:pic>
      <p:sp>
        <p:nvSpPr>
          <p:cNvPr id="2" name="Title 1"/>
          <p:cNvSpPr>
            <a:spLocks noGrp="1"/>
          </p:cNvSpPr>
          <p:nvPr>
            <p:ph type="title"/>
          </p:nvPr>
        </p:nvSpPr>
        <p:spPr/>
        <p:txBody>
          <a:bodyPr/>
          <a:lstStyle/>
          <a:p>
            <a:r>
              <a:rPr lang="en-US" dirty="0"/>
              <a:t>Path Ordering: </a:t>
            </a:r>
            <a:r>
              <a:rPr lang="en-US" dirty="0" smtClean="0"/>
              <a:t>Infill</a:t>
            </a:r>
            <a:endParaRPr lang="en-US" dirty="0"/>
          </a:p>
        </p:txBody>
      </p:sp>
      <p:pic>
        <p:nvPicPr>
          <p:cNvPr id="6" name="Picture 5" descr="solid_sparse_reg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502" y="1969532"/>
            <a:ext cx="4907390" cy="3710465"/>
          </a:xfrm>
          <a:prstGeom prst="rect">
            <a:avLst/>
          </a:prstGeom>
        </p:spPr>
      </p:pic>
    </p:spTree>
    <p:extLst>
      <p:ext uri="{BB962C8B-B14F-4D97-AF65-F5344CB8AC3E}">
        <p14:creationId xmlns:p14="http://schemas.microsoft.com/office/powerpoint/2010/main" val="3539611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xit" presetSubtype="0" fill="hold" nodeType="afterEffect">
                                  <p:stCondLst>
                                    <p:cond delay="0"/>
                                  </p:stCondLst>
                                  <p:childTnLst>
                                    <p:animEffect transition="out" filter="dissolv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7903" y="1739900"/>
            <a:ext cx="5510457" cy="4219497"/>
            <a:chOff x="2203503" y="1969531"/>
            <a:chExt cx="4845687" cy="3710466"/>
          </a:xfrm>
        </p:grpSpPr>
        <p:pic>
          <p:nvPicPr>
            <p:cNvPr id="9" name="Picture 8" descr="solid_uncut.png"/>
            <p:cNvPicPr>
              <a:picLocks noChangeAspect="1"/>
            </p:cNvPicPr>
            <p:nvPr/>
          </p:nvPicPr>
          <p:blipFill rotWithShape="1">
            <a:blip r:embed="rId3">
              <a:extLst>
                <a:ext uri="{28A0092B-C50C-407E-A947-70E740481C1C}">
                  <a14:useLocalDpi xmlns:a14="http://schemas.microsoft.com/office/drawing/2010/main" val="0"/>
                </a:ext>
              </a:extLst>
            </a:blip>
            <a:srcRect l="7546"/>
            <a:stretch/>
          </p:blipFill>
          <p:spPr>
            <a:xfrm>
              <a:off x="4597400" y="1969531"/>
              <a:ext cx="2451790" cy="3710466"/>
            </a:xfrm>
            <a:prstGeom prst="rect">
              <a:avLst/>
            </a:prstGeom>
          </p:spPr>
        </p:pic>
        <p:pic>
          <p:nvPicPr>
            <p:cNvPr id="10" name="Picture 9" descr="sparse_uncut.png"/>
            <p:cNvPicPr>
              <a:picLocks noChangeAspect="1"/>
            </p:cNvPicPr>
            <p:nvPr/>
          </p:nvPicPr>
          <p:blipFill rotWithShape="1">
            <a:blip r:embed="rId4">
              <a:extLst>
                <a:ext uri="{28A0092B-C50C-407E-A947-70E740481C1C}">
                  <a14:useLocalDpi xmlns:a14="http://schemas.microsoft.com/office/drawing/2010/main" val="0"/>
                </a:ext>
              </a:extLst>
            </a:blip>
            <a:srcRect r="8656"/>
            <a:stretch/>
          </p:blipFill>
          <p:spPr>
            <a:xfrm>
              <a:off x="2203503" y="1969532"/>
              <a:ext cx="2393898" cy="3710465"/>
            </a:xfrm>
            <a:prstGeom prst="rect">
              <a:avLst/>
            </a:prstGeom>
          </p:spPr>
        </p:pic>
      </p:grpSp>
      <p:sp>
        <p:nvSpPr>
          <p:cNvPr id="2" name="Title 1"/>
          <p:cNvSpPr>
            <a:spLocks noGrp="1"/>
          </p:cNvSpPr>
          <p:nvPr>
            <p:ph type="title"/>
          </p:nvPr>
        </p:nvSpPr>
        <p:spPr/>
        <p:txBody>
          <a:bodyPr/>
          <a:lstStyle/>
          <a:p>
            <a:r>
              <a:rPr lang="en-US" dirty="0"/>
              <a:t>Path Ordering: Infill</a:t>
            </a:r>
          </a:p>
        </p:txBody>
      </p:sp>
    </p:spTree>
    <p:extLst>
      <p:ext uri="{BB962C8B-B14F-4D97-AF65-F5344CB8AC3E}">
        <p14:creationId xmlns:p14="http://schemas.microsoft.com/office/powerpoint/2010/main" val="2813943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l_c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502" y="1988366"/>
            <a:ext cx="4947288" cy="3691631"/>
          </a:xfrm>
          <a:prstGeom prst="rect">
            <a:avLst/>
          </a:prstGeom>
        </p:spPr>
      </p:pic>
      <p:sp>
        <p:nvSpPr>
          <p:cNvPr id="2" name="Title 1"/>
          <p:cNvSpPr>
            <a:spLocks noGrp="1"/>
          </p:cNvSpPr>
          <p:nvPr>
            <p:ph type="title"/>
          </p:nvPr>
        </p:nvSpPr>
        <p:spPr/>
        <p:txBody>
          <a:bodyPr/>
          <a:lstStyle/>
          <a:p>
            <a:r>
              <a:rPr lang="en-US" dirty="0"/>
              <a:t>Path Ordering: Infill</a:t>
            </a:r>
          </a:p>
        </p:txBody>
      </p:sp>
    </p:spTree>
    <p:extLst>
      <p:ext uri="{BB962C8B-B14F-4D97-AF65-F5344CB8AC3E}">
        <p14:creationId xmlns:p14="http://schemas.microsoft.com/office/powerpoint/2010/main" val="2813943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l_wid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502" y="1988366"/>
            <a:ext cx="4947288" cy="3691631"/>
          </a:xfrm>
          <a:prstGeom prst="rect">
            <a:avLst/>
          </a:prstGeom>
        </p:spPr>
      </p:pic>
      <p:sp>
        <p:nvSpPr>
          <p:cNvPr id="2" name="Title 1"/>
          <p:cNvSpPr>
            <a:spLocks noGrp="1"/>
          </p:cNvSpPr>
          <p:nvPr>
            <p:ph type="title"/>
          </p:nvPr>
        </p:nvSpPr>
        <p:spPr/>
        <p:txBody>
          <a:bodyPr/>
          <a:lstStyle/>
          <a:p>
            <a:r>
              <a:rPr lang="en-US" dirty="0"/>
              <a:t>Path Ordering: Infill</a:t>
            </a:r>
          </a:p>
        </p:txBody>
      </p:sp>
    </p:spTree>
    <p:extLst>
      <p:ext uri="{BB962C8B-B14F-4D97-AF65-F5344CB8AC3E}">
        <p14:creationId xmlns:p14="http://schemas.microsoft.com/office/powerpoint/2010/main" val="2813943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Ordering: Infill</a:t>
            </a:r>
          </a:p>
        </p:txBody>
      </p:sp>
      <p:pic>
        <p:nvPicPr>
          <p:cNvPr id="3" name="Picture 2" descr="sparse_pat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135" y="1718733"/>
            <a:ext cx="4216400" cy="4216400"/>
          </a:xfrm>
          <a:prstGeom prst="rect">
            <a:avLst/>
          </a:prstGeom>
        </p:spPr>
      </p:pic>
    </p:spTree>
    <p:extLst>
      <p:ext uri="{BB962C8B-B14F-4D97-AF65-F5344CB8AC3E}">
        <p14:creationId xmlns:p14="http://schemas.microsoft.com/office/powerpoint/2010/main" val="28956288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Infill</a:t>
            </a:r>
            <a:endParaRPr lang="en-US" dirty="0">
              <a:ea typeface="+mj-ea"/>
            </a:endParaRPr>
          </a:p>
        </p:txBody>
      </p:sp>
      <p:sp>
        <p:nvSpPr>
          <p:cNvPr id="90114" name="Content Placeholder 2"/>
          <p:cNvSpPr txBox="1">
            <a:spLocks/>
          </p:cNvSpPr>
          <p:nvPr/>
        </p:nvSpPr>
        <p:spPr bwMode="auto">
          <a:xfrm>
            <a:off x="1377950" y="1841500"/>
            <a:ext cx="6388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dirty="0" smtClean="0">
                <a:cs typeface="Helvetica" charset="0"/>
              </a:rPr>
              <a:t>Sparse infill supports the roof and provides rigidity, and is not visible in final print</a:t>
            </a:r>
          </a:p>
          <a:p>
            <a:pPr eaLnBrk="1" hangingPunct="1">
              <a:spcBef>
                <a:spcPts val="600"/>
              </a:spcBef>
              <a:buSzPct val="90000"/>
              <a:buFont typeface="Arial" charset="0"/>
              <a:buChar char="•"/>
            </a:pPr>
            <a:endParaRPr lang="en-US" sz="800" dirty="0" smtClean="0">
              <a:cs typeface="Helvetica" charset="0"/>
            </a:endParaRPr>
          </a:p>
          <a:p>
            <a:pPr eaLnBrk="1" hangingPunct="1">
              <a:spcBef>
                <a:spcPts val="600"/>
              </a:spcBef>
              <a:buSzPct val="90000"/>
              <a:buFont typeface="Arial" charset="0"/>
              <a:buChar char="•"/>
            </a:pPr>
            <a:r>
              <a:rPr lang="en-US" dirty="0" smtClean="0">
                <a:cs typeface="Helvetica" charset="0"/>
              </a:rPr>
              <a:t>Optimal rules for sparse infill should favor speed over print quality:</a:t>
            </a:r>
          </a:p>
          <a:p>
            <a:pPr marL="685800" lvl="1" indent="-457200" eaLnBrk="1" hangingPunct="1">
              <a:spcBef>
                <a:spcPts val="600"/>
              </a:spcBef>
              <a:buSzPct val="90000"/>
              <a:buFont typeface="+mj-lt"/>
              <a:buAutoNum type="arabicPeriod"/>
            </a:pPr>
            <a:r>
              <a:rPr lang="en-US" sz="2000" dirty="0">
                <a:cs typeface="Helvetica" charset="0"/>
              </a:rPr>
              <a:t>Minimize </a:t>
            </a:r>
            <a:r>
              <a:rPr lang="en-US" sz="2000" dirty="0" smtClean="0">
                <a:cs typeface="Helvetica" charset="0"/>
              </a:rPr>
              <a:t>retraction</a:t>
            </a:r>
          </a:p>
          <a:p>
            <a:pPr marL="685800" lvl="1" indent="-457200" eaLnBrk="1" hangingPunct="1">
              <a:spcBef>
                <a:spcPts val="600"/>
              </a:spcBef>
              <a:buSzPct val="90000"/>
              <a:buFont typeface="+mj-lt"/>
              <a:buAutoNum type="arabicPeriod"/>
            </a:pPr>
            <a:r>
              <a:rPr lang="en-US" sz="2000" dirty="0" smtClean="0">
                <a:cs typeface="Helvetica" charset="0"/>
              </a:rPr>
              <a:t>Pick the closest point</a:t>
            </a:r>
          </a:p>
        </p:txBody>
      </p:sp>
    </p:spTree>
    <p:extLst>
      <p:ext uri="{BB962C8B-B14F-4D97-AF65-F5344CB8AC3E}">
        <p14:creationId xmlns:p14="http://schemas.microsoft.com/office/powerpoint/2010/main" val="5458514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Ordering: Infill</a:t>
            </a:r>
          </a:p>
        </p:txBody>
      </p:sp>
      <p:pic>
        <p:nvPicPr>
          <p:cNvPr id="3" name="Picture 2" descr="sparse_res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135" y="1718733"/>
            <a:ext cx="4216400" cy="4216400"/>
          </a:xfrm>
          <a:prstGeom prst="rect">
            <a:avLst/>
          </a:prstGeom>
        </p:spPr>
      </p:pic>
    </p:spTree>
    <p:extLst>
      <p:ext uri="{BB962C8B-B14F-4D97-AF65-F5344CB8AC3E}">
        <p14:creationId xmlns:p14="http://schemas.microsoft.com/office/powerpoint/2010/main" val="33995906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Ordering</a:t>
            </a:r>
            <a:endParaRPr lang="en-US" dirty="0"/>
          </a:p>
        </p:txBody>
      </p:sp>
      <p:pic>
        <p:nvPicPr>
          <p:cNvPr id="3" name="Picture 2" descr="path_examp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91" y="1676400"/>
            <a:ext cx="3688940" cy="2921000"/>
          </a:xfrm>
          <a:prstGeom prst="rect">
            <a:avLst/>
          </a:prstGeom>
          <a:ln>
            <a:solidFill>
              <a:srgbClr val="7F7F7F"/>
            </a:solidFill>
          </a:ln>
        </p:spPr>
      </p:pic>
      <p:pic>
        <p:nvPicPr>
          <p:cNvPr id="4" name="Picture 3" descr="path_exampl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375" y="3149600"/>
            <a:ext cx="3857735" cy="2921000"/>
          </a:xfrm>
          <a:prstGeom prst="rect">
            <a:avLst/>
          </a:prstGeom>
          <a:ln>
            <a:solidFill>
              <a:srgbClr val="7F7F7F"/>
            </a:solidFill>
          </a:ln>
        </p:spPr>
      </p:pic>
    </p:spTree>
    <p:extLst>
      <p:ext uri="{BB962C8B-B14F-4D97-AF65-F5344CB8AC3E}">
        <p14:creationId xmlns:p14="http://schemas.microsoft.com/office/powerpoint/2010/main" val="3395730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Ordering: Infill</a:t>
            </a:r>
          </a:p>
        </p:txBody>
      </p:sp>
      <p:pic>
        <p:nvPicPr>
          <p:cNvPr id="3" name="Picture 2" descr="solid_pat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135" y="1718733"/>
            <a:ext cx="4216400" cy="4216400"/>
          </a:xfrm>
          <a:prstGeom prst="rect">
            <a:avLst/>
          </a:prstGeom>
        </p:spPr>
      </p:pic>
    </p:spTree>
    <p:extLst>
      <p:ext uri="{BB962C8B-B14F-4D97-AF65-F5344CB8AC3E}">
        <p14:creationId xmlns:p14="http://schemas.microsoft.com/office/powerpoint/2010/main" val="3691228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solidFill>
                  <a:srgbClr val="000000"/>
                </a:solidFill>
              </a:rPr>
              <a:t>Path Ordering: Infill</a:t>
            </a:r>
            <a:endParaRPr lang="en-US" dirty="0">
              <a:solidFill>
                <a:srgbClr val="000000"/>
              </a:solidFill>
              <a:ea typeface="+mj-ea"/>
            </a:endParaRPr>
          </a:p>
        </p:txBody>
      </p:sp>
      <p:sp>
        <p:nvSpPr>
          <p:cNvPr id="90114" name="Content Placeholder 2"/>
          <p:cNvSpPr txBox="1">
            <a:spLocks/>
          </p:cNvSpPr>
          <p:nvPr/>
        </p:nvSpPr>
        <p:spPr bwMode="auto">
          <a:xfrm>
            <a:off x="1377950" y="1841500"/>
            <a:ext cx="6388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dirty="0" smtClean="0">
                <a:cs typeface="Helvetica" charset="0"/>
              </a:rPr>
              <a:t>Solid fill are the tightly packed lines that make up the exposed roofs and floors visible at the top and bottom of a print</a:t>
            </a:r>
          </a:p>
          <a:p>
            <a:pPr eaLnBrk="1" hangingPunct="1">
              <a:spcBef>
                <a:spcPts val="600"/>
              </a:spcBef>
              <a:buSzPct val="90000"/>
              <a:buFont typeface="Arial" charset="0"/>
              <a:buChar char="•"/>
            </a:pPr>
            <a:endParaRPr lang="en-US" sz="2800" dirty="0" smtClean="0">
              <a:cs typeface="Helvetica" charset="0"/>
            </a:endParaRPr>
          </a:p>
          <a:p>
            <a:pPr eaLnBrk="1" hangingPunct="1">
              <a:spcBef>
                <a:spcPts val="600"/>
              </a:spcBef>
              <a:buSzPct val="90000"/>
              <a:buFont typeface="Arial" charset="0"/>
              <a:buChar char="•"/>
            </a:pPr>
            <a:r>
              <a:rPr lang="en-US" sz="2800" dirty="0" smtClean="0">
                <a:cs typeface="Helvetica" charset="0"/>
              </a:rPr>
              <a:t>We want to avoid extruding:</a:t>
            </a:r>
          </a:p>
          <a:p>
            <a:pPr lvl="1" eaLnBrk="1" hangingPunct="1">
              <a:spcBef>
                <a:spcPts val="600"/>
              </a:spcBef>
              <a:buSzPct val="90000"/>
              <a:buFont typeface="Arial" charset="0"/>
              <a:buChar char="•"/>
            </a:pPr>
            <a:r>
              <a:rPr lang="en-US" dirty="0" smtClean="0">
                <a:cs typeface="Helvetica" charset="0"/>
              </a:rPr>
              <a:t>Between solid layers </a:t>
            </a:r>
          </a:p>
          <a:p>
            <a:pPr lvl="1" eaLnBrk="1" hangingPunct="1">
              <a:spcBef>
                <a:spcPts val="600"/>
              </a:spcBef>
              <a:buSzPct val="90000"/>
              <a:buFont typeface="Arial" charset="0"/>
              <a:buChar char="•"/>
            </a:pPr>
            <a:r>
              <a:rPr lang="en-US" dirty="0">
                <a:cs typeface="Helvetica" charset="0"/>
              </a:rPr>
              <a:t>Over exposed areas</a:t>
            </a:r>
          </a:p>
          <a:p>
            <a:pPr lvl="1" eaLnBrk="1" hangingPunct="1">
              <a:spcBef>
                <a:spcPts val="600"/>
              </a:spcBef>
              <a:buSzPct val="90000"/>
              <a:buFont typeface="Arial" charset="0"/>
              <a:buChar char="•"/>
            </a:pPr>
            <a:endParaRPr lang="en-US" dirty="0" smtClean="0">
              <a:cs typeface="Helvetica" charset="0"/>
            </a:endParaRPr>
          </a:p>
          <a:p>
            <a:pPr eaLnBrk="1" hangingPunct="1">
              <a:spcBef>
                <a:spcPts val="600"/>
              </a:spcBef>
              <a:buSzPct val="90000"/>
              <a:buFont typeface="Arial" charset="0"/>
              <a:buChar char="•"/>
            </a:pPr>
            <a:endParaRPr lang="en-US" sz="800" dirty="0" smtClean="0">
              <a:cs typeface="Helvetica" charset="0"/>
            </a:endParaRPr>
          </a:p>
        </p:txBody>
      </p:sp>
    </p:spTree>
    <p:extLst>
      <p:ext uri="{BB962C8B-B14F-4D97-AF65-F5344CB8AC3E}">
        <p14:creationId xmlns:p14="http://schemas.microsoft.com/office/powerpoint/2010/main" val="14633937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solidFill>
                  <a:srgbClr val="000000"/>
                </a:solidFill>
              </a:rPr>
              <a:t>Path Ordering: Infill</a:t>
            </a:r>
            <a:endParaRPr lang="en-US" dirty="0">
              <a:solidFill>
                <a:srgbClr val="000000"/>
              </a:solidFill>
              <a:ea typeface="+mj-ea"/>
            </a:endParaRPr>
          </a:p>
        </p:txBody>
      </p:sp>
      <p:pic>
        <p:nvPicPr>
          <p:cNvPr id="4" name="Picture 3"/>
          <p:cNvPicPr>
            <a:picLocks noChangeAspect="1"/>
          </p:cNvPicPr>
          <p:nvPr/>
        </p:nvPicPr>
        <p:blipFill>
          <a:blip r:embed="rId3"/>
          <a:stretch>
            <a:fillRect/>
          </a:stretch>
        </p:blipFill>
        <p:spPr>
          <a:xfrm>
            <a:off x="2006600" y="2272046"/>
            <a:ext cx="5130800" cy="2796508"/>
          </a:xfrm>
          <a:prstGeom prst="rect">
            <a:avLst/>
          </a:prstGeom>
        </p:spPr>
      </p:pic>
      <p:sp>
        <p:nvSpPr>
          <p:cNvPr id="3" name="TextBox 2"/>
          <p:cNvSpPr txBox="1"/>
          <p:nvPr/>
        </p:nvSpPr>
        <p:spPr>
          <a:xfrm>
            <a:off x="2425700" y="5227935"/>
            <a:ext cx="4273676" cy="461665"/>
          </a:xfrm>
          <a:prstGeom prst="rect">
            <a:avLst/>
          </a:prstGeom>
          <a:noFill/>
        </p:spPr>
        <p:txBody>
          <a:bodyPr wrap="none" rtlCol="0">
            <a:spAutoFit/>
          </a:bodyPr>
          <a:lstStyle/>
          <a:p>
            <a:r>
              <a:rPr lang="en-US" sz="2400" dirty="0" smtClean="0"/>
              <a:t>Extruding over exposed areas</a:t>
            </a:r>
            <a:endParaRPr lang="en-US" sz="2400" dirty="0"/>
          </a:p>
        </p:txBody>
      </p:sp>
    </p:spTree>
    <p:extLst>
      <p:ext uri="{BB962C8B-B14F-4D97-AF65-F5344CB8AC3E}">
        <p14:creationId xmlns:p14="http://schemas.microsoft.com/office/powerpoint/2010/main" val="3084566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Infill</a:t>
            </a:r>
            <a:endParaRPr lang="en-US" dirty="0">
              <a:ea typeface="+mj-ea"/>
            </a:endParaRPr>
          </a:p>
        </p:txBody>
      </p:sp>
      <p:sp>
        <p:nvSpPr>
          <p:cNvPr id="90114" name="Content Placeholder 2"/>
          <p:cNvSpPr txBox="1">
            <a:spLocks/>
          </p:cNvSpPr>
          <p:nvPr/>
        </p:nvSpPr>
        <p:spPr bwMode="auto">
          <a:xfrm>
            <a:off x="1377950" y="1841500"/>
            <a:ext cx="6388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dirty="0" smtClean="0">
                <a:cs typeface="Helvetica" charset="0"/>
              </a:rPr>
              <a:t>Optimal rules for solid fill should favor print quality over speed:</a:t>
            </a:r>
          </a:p>
          <a:p>
            <a:pPr marL="0" indent="0" eaLnBrk="1" hangingPunct="1">
              <a:spcBef>
                <a:spcPts val="600"/>
              </a:spcBef>
              <a:buSzPct val="90000"/>
            </a:pPr>
            <a:endParaRPr lang="en-US" dirty="0" smtClean="0">
              <a:cs typeface="Helvetica" charset="0"/>
            </a:endParaRPr>
          </a:p>
          <a:p>
            <a:pPr marL="685800" lvl="1" indent="-457200" eaLnBrk="1" hangingPunct="1">
              <a:spcBef>
                <a:spcPts val="600"/>
              </a:spcBef>
              <a:buSzPct val="90000"/>
              <a:buFont typeface="+mj-lt"/>
              <a:buAutoNum type="arabicPeriod"/>
            </a:pPr>
            <a:r>
              <a:rPr lang="en-US" dirty="0" smtClean="0">
                <a:cs typeface="Helvetica" charset="0"/>
              </a:rPr>
              <a:t>Avoid extruding over fill paths</a:t>
            </a:r>
          </a:p>
          <a:p>
            <a:pPr marL="685800" lvl="1" indent="-457200" eaLnBrk="1" hangingPunct="1">
              <a:spcBef>
                <a:spcPts val="600"/>
              </a:spcBef>
              <a:buSzPct val="90000"/>
              <a:buFont typeface="+mj-lt"/>
              <a:buAutoNum type="arabicPeriod"/>
            </a:pPr>
            <a:r>
              <a:rPr lang="en-US" dirty="0" smtClean="0">
                <a:cs typeface="Helvetica" charset="0"/>
              </a:rPr>
              <a:t>Minimize retraction</a:t>
            </a:r>
          </a:p>
          <a:p>
            <a:pPr marL="685800" lvl="1" indent="-457200" eaLnBrk="1" hangingPunct="1">
              <a:spcBef>
                <a:spcPts val="600"/>
              </a:spcBef>
              <a:buSzPct val="90000"/>
              <a:buFont typeface="+mj-lt"/>
              <a:buAutoNum type="arabicPeriod"/>
            </a:pPr>
            <a:r>
              <a:rPr lang="en-US" dirty="0">
                <a:cs typeface="Helvetica" charset="0"/>
              </a:rPr>
              <a:t>Pick the closest point</a:t>
            </a:r>
          </a:p>
          <a:p>
            <a:pPr marL="228600" lvl="1" indent="0" eaLnBrk="1" hangingPunct="1">
              <a:spcBef>
                <a:spcPts val="600"/>
              </a:spcBef>
              <a:buSzPct val="90000"/>
            </a:pPr>
            <a:endParaRPr lang="en-US" sz="2000" dirty="0" smtClean="0">
              <a:cs typeface="Helvetica" charset="0"/>
            </a:endParaRPr>
          </a:p>
        </p:txBody>
      </p:sp>
    </p:spTree>
    <p:extLst>
      <p:ext uri="{BB962C8B-B14F-4D97-AF65-F5344CB8AC3E}">
        <p14:creationId xmlns:p14="http://schemas.microsoft.com/office/powerpoint/2010/main" val="10703779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Ordering: Infill</a:t>
            </a:r>
          </a:p>
        </p:txBody>
      </p:sp>
      <p:pic>
        <p:nvPicPr>
          <p:cNvPr id="3" name="Picture 2" descr="solid_res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135" y="1727200"/>
            <a:ext cx="4216400" cy="4216400"/>
          </a:xfrm>
          <a:prstGeom prst="rect">
            <a:avLst/>
          </a:prstGeom>
        </p:spPr>
      </p:pic>
    </p:spTree>
    <p:extLst>
      <p:ext uri="{BB962C8B-B14F-4D97-AF65-F5344CB8AC3E}">
        <p14:creationId xmlns:p14="http://schemas.microsoft.com/office/powerpoint/2010/main" val="23339789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Ordering: Infill</a:t>
            </a:r>
          </a:p>
        </p:txBody>
      </p:sp>
      <p:grpSp>
        <p:nvGrpSpPr>
          <p:cNvPr id="5" name="Group 4"/>
          <p:cNvGrpSpPr/>
          <p:nvPr/>
        </p:nvGrpSpPr>
        <p:grpSpPr>
          <a:xfrm>
            <a:off x="825500" y="1570566"/>
            <a:ext cx="7493001" cy="3403600"/>
            <a:chOff x="778935" y="2531533"/>
            <a:chExt cx="7493001" cy="3403600"/>
          </a:xfrm>
        </p:grpSpPr>
        <p:pic>
          <p:nvPicPr>
            <p:cNvPr id="3" name="Picture 2" descr="solid_resul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36" y="2531533"/>
              <a:ext cx="3403600" cy="3403600"/>
            </a:xfrm>
            <a:prstGeom prst="rect">
              <a:avLst/>
            </a:prstGeom>
          </p:spPr>
        </p:pic>
        <p:pic>
          <p:nvPicPr>
            <p:cNvPr id="4" name="Picture 3" descr="sparse_resul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35" y="2531533"/>
              <a:ext cx="3403600" cy="3403600"/>
            </a:xfrm>
            <a:prstGeom prst="rect">
              <a:avLst/>
            </a:prstGeom>
          </p:spPr>
        </p:pic>
      </p:grpSp>
      <p:grpSp>
        <p:nvGrpSpPr>
          <p:cNvPr id="32" name="Group 31"/>
          <p:cNvGrpSpPr/>
          <p:nvPr/>
        </p:nvGrpSpPr>
        <p:grpSpPr>
          <a:xfrm>
            <a:off x="2284422" y="5543034"/>
            <a:ext cx="4803758" cy="369332"/>
            <a:chOff x="2578100" y="5695434"/>
            <a:chExt cx="4803758" cy="369332"/>
          </a:xfrm>
        </p:grpSpPr>
        <p:cxnSp>
          <p:nvCxnSpPr>
            <p:cNvPr id="8" name="Straight Connector 7"/>
            <p:cNvCxnSpPr/>
            <p:nvPr/>
          </p:nvCxnSpPr>
          <p:spPr>
            <a:xfrm>
              <a:off x="2578100" y="5880100"/>
              <a:ext cx="1473200" cy="0"/>
            </a:xfrm>
            <a:prstGeom prst="line">
              <a:avLst/>
            </a:prstGeom>
            <a:ln w="38100" cmpd="sng">
              <a:solidFill>
                <a:srgbClr val="01FF00"/>
              </a:solidFill>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4165600" y="5695434"/>
              <a:ext cx="3216258" cy="369332"/>
            </a:xfrm>
            <a:prstGeom prst="rect">
              <a:avLst/>
            </a:prstGeom>
            <a:noFill/>
          </p:spPr>
          <p:txBody>
            <a:bodyPr wrap="none" rtlCol="0">
              <a:spAutoFit/>
            </a:bodyPr>
            <a:lstStyle/>
            <a:p>
              <a:r>
                <a:rPr lang="en-US" dirty="0" smtClean="0"/>
                <a:t>Travel moves (with retraction)</a:t>
              </a:r>
              <a:endParaRPr lang="en-US" dirty="0"/>
            </a:p>
          </p:txBody>
        </p:sp>
      </p:grpSp>
      <p:grpSp>
        <p:nvGrpSpPr>
          <p:cNvPr id="35" name="Group 34"/>
          <p:cNvGrpSpPr/>
          <p:nvPr/>
        </p:nvGrpSpPr>
        <p:grpSpPr>
          <a:xfrm>
            <a:off x="2284422" y="5863451"/>
            <a:ext cx="4222844" cy="369332"/>
            <a:chOff x="2284422" y="5863451"/>
            <a:chExt cx="4222844" cy="369332"/>
          </a:xfrm>
        </p:grpSpPr>
        <p:cxnSp>
          <p:nvCxnSpPr>
            <p:cNvPr id="9" name="Straight Connector 8"/>
            <p:cNvCxnSpPr/>
            <p:nvPr/>
          </p:nvCxnSpPr>
          <p:spPr>
            <a:xfrm>
              <a:off x="3136900" y="6048117"/>
              <a:ext cx="609600" cy="0"/>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grpSp>
          <p:nvGrpSpPr>
            <p:cNvPr id="13" name="Group 12"/>
            <p:cNvGrpSpPr/>
            <p:nvPr/>
          </p:nvGrpSpPr>
          <p:grpSpPr>
            <a:xfrm>
              <a:off x="2284422" y="5940167"/>
              <a:ext cx="787400" cy="215900"/>
              <a:chOff x="3263900" y="6045200"/>
              <a:chExt cx="787400" cy="215900"/>
            </a:xfrm>
          </p:grpSpPr>
          <p:sp>
            <p:nvSpPr>
              <p:cNvPr id="12" name="Rectangle 11"/>
              <p:cNvSpPr/>
              <p:nvPr/>
            </p:nvSpPr>
            <p:spPr>
              <a:xfrm>
                <a:off x="3263900" y="6045200"/>
                <a:ext cx="787400" cy="215900"/>
              </a:xfrm>
              <a:prstGeom prst="rect">
                <a:avLst/>
              </a:prstGeom>
              <a:solidFill>
                <a:srgbClr val="597EE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1" name="Straight Connector 10"/>
              <p:cNvCxnSpPr/>
              <p:nvPr/>
            </p:nvCxnSpPr>
            <p:spPr>
              <a:xfrm>
                <a:off x="3352800" y="6153150"/>
                <a:ext cx="609600" cy="0"/>
              </a:xfrm>
              <a:prstGeom prst="line">
                <a:avLst/>
              </a:prstGeom>
              <a:ln w="38100" cmpd="sng">
                <a:solidFill>
                  <a:schemeClr val="bg1"/>
                </a:solidFill>
              </a:ln>
            </p:spPr>
            <p:style>
              <a:lnRef idx="1">
                <a:schemeClr val="dk1"/>
              </a:lnRef>
              <a:fillRef idx="0">
                <a:schemeClr val="dk1"/>
              </a:fillRef>
              <a:effectRef idx="0">
                <a:schemeClr val="dk1"/>
              </a:effectRef>
              <a:fontRef idx="minor">
                <a:schemeClr val="tx1"/>
              </a:fontRef>
            </p:style>
          </p:cxnSp>
        </p:grpSp>
        <p:sp>
          <p:nvSpPr>
            <p:cNvPr id="15" name="TextBox 14"/>
            <p:cNvSpPr txBox="1"/>
            <p:nvPr/>
          </p:nvSpPr>
          <p:spPr>
            <a:xfrm>
              <a:off x="3871922" y="5863451"/>
              <a:ext cx="2635344" cy="369332"/>
            </a:xfrm>
            <a:prstGeom prst="rect">
              <a:avLst/>
            </a:prstGeom>
            <a:noFill/>
          </p:spPr>
          <p:txBody>
            <a:bodyPr wrap="none" rtlCol="0">
              <a:spAutoFit/>
            </a:bodyPr>
            <a:lstStyle/>
            <a:p>
              <a:r>
                <a:rPr lang="en-US" dirty="0" smtClean="0"/>
                <a:t>Connections (extruding)</a:t>
              </a:r>
              <a:endParaRPr lang="en-US" dirty="0"/>
            </a:p>
          </p:txBody>
        </p:sp>
      </p:grpSp>
      <p:grpSp>
        <p:nvGrpSpPr>
          <p:cNvPr id="33" name="Group 32"/>
          <p:cNvGrpSpPr/>
          <p:nvPr/>
        </p:nvGrpSpPr>
        <p:grpSpPr>
          <a:xfrm>
            <a:off x="2284422" y="5241151"/>
            <a:ext cx="2580418" cy="369332"/>
            <a:chOff x="2578100" y="5241151"/>
            <a:chExt cx="2580418" cy="369332"/>
          </a:xfrm>
        </p:grpSpPr>
        <p:cxnSp>
          <p:nvCxnSpPr>
            <p:cNvPr id="7" name="Straight Connector 6"/>
            <p:cNvCxnSpPr/>
            <p:nvPr/>
          </p:nvCxnSpPr>
          <p:spPr>
            <a:xfrm>
              <a:off x="2578100" y="5425817"/>
              <a:ext cx="1473200" cy="0"/>
            </a:xfrm>
            <a:prstGeom prst="line">
              <a:avLst/>
            </a:prstGeom>
            <a:ln w="38100" cmpd="sng">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4165600" y="5241151"/>
              <a:ext cx="992918" cy="369332"/>
            </a:xfrm>
            <a:prstGeom prst="rect">
              <a:avLst/>
            </a:prstGeom>
            <a:noFill/>
          </p:spPr>
          <p:txBody>
            <a:bodyPr wrap="none" rtlCol="0">
              <a:spAutoFit/>
            </a:bodyPr>
            <a:lstStyle/>
            <a:p>
              <a:r>
                <a:rPr lang="en-US" dirty="0" smtClean="0"/>
                <a:t>Fill path</a:t>
              </a:r>
              <a:endParaRPr lang="en-US" dirty="0"/>
            </a:p>
          </p:txBody>
        </p:sp>
      </p:grpSp>
    </p:spTree>
    <p:extLst>
      <p:ext uri="{BB962C8B-B14F-4D97-AF65-F5344CB8AC3E}">
        <p14:creationId xmlns:p14="http://schemas.microsoft.com/office/powerpoint/2010/main" val="220557614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ul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532" y="1727395"/>
            <a:ext cx="5536940" cy="4152705"/>
          </a:xfrm>
          <a:prstGeom prst="rect">
            <a:avLst/>
          </a:prstGeom>
        </p:spPr>
      </p:pic>
      <p:pic>
        <p:nvPicPr>
          <p:cNvPr id="3" name="Picture 2" descr="path_lay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9532" y="1727395"/>
            <a:ext cx="5444936" cy="4152705"/>
          </a:xfrm>
          <a:prstGeom prst="rect">
            <a:avLst/>
          </a:prstGeom>
        </p:spPr>
      </p:pic>
      <p:sp>
        <p:nvSpPr>
          <p:cNvPr id="2" name="Title 1"/>
          <p:cNvSpPr>
            <a:spLocks noGrp="1"/>
          </p:cNvSpPr>
          <p:nvPr>
            <p:ph type="title"/>
          </p:nvPr>
        </p:nvSpPr>
        <p:spPr/>
        <p:txBody>
          <a:bodyPr/>
          <a:lstStyle/>
          <a:p>
            <a:r>
              <a:rPr lang="en-US" dirty="0" smtClean="0"/>
              <a:t>Putting it All together</a:t>
            </a:r>
            <a:endParaRPr lang="en-US" dirty="0"/>
          </a:p>
        </p:txBody>
      </p:sp>
    </p:spTree>
    <p:extLst>
      <p:ext uri="{BB962C8B-B14F-4D97-AF65-F5344CB8AC3E}">
        <p14:creationId xmlns:p14="http://schemas.microsoft.com/office/powerpoint/2010/main" val="2611907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4"/>
                                        </p:tgtEl>
                                      </p:cBhvr>
                                    </p:cmd>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80000">
                <p:cTn id="14"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Placeholder 4" descr="HeroPrint.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20" b="12920"/>
          <a:stretch>
            <a:fillRect/>
          </a:stretch>
        </p:blipFill>
        <p:spPr>
          <a:xfrm>
            <a:off x="461963" y="469900"/>
            <a:ext cx="8220075" cy="4064000"/>
          </a:xfrm>
          <a:ln>
            <a:miter lim="800000"/>
            <a:headEnd/>
            <a:tailEnd/>
          </a:ln>
        </p:spPr>
      </p:pic>
      <p:sp>
        <p:nvSpPr>
          <p:cNvPr id="3" name="Title 2"/>
          <p:cNvSpPr>
            <a:spLocks noGrp="1"/>
          </p:cNvSpPr>
          <p:nvPr>
            <p:ph type="title"/>
          </p:nvPr>
        </p:nvSpPr>
        <p:spPr>
          <a:xfrm>
            <a:off x="684213" y="4760913"/>
            <a:ext cx="7772400" cy="728662"/>
          </a:xfrm>
        </p:spPr>
        <p:txBody>
          <a:bodyPr/>
          <a:lstStyle/>
          <a:p>
            <a:pPr>
              <a:defRPr/>
            </a:pPr>
            <a:r>
              <a:rPr lang="en-US" dirty="0" smtClean="0"/>
              <a:t>Factors Affecting Print time</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smtClean="0"/>
              <a:t>3D Printing </a:t>
            </a:r>
            <a:r>
              <a:rPr lang="en-US" dirty="0"/>
              <a:t>with Plastic Filament</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Print Speed Heuristics</a:t>
            </a:r>
            <a:endParaRPr lang="en-US" dirty="0">
              <a:ea typeface="+mj-ea"/>
            </a:endParaRPr>
          </a:p>
        </p:txBody>
      </p:sp>
      <p:sp>
        <p:nvSpPr>
          <p:cNvPr id="72706"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sz="2800" dirty="0" smtClean="0">
                <a:cs typeface="Helvetica" charset="0"/>
              </a:rPr>
              <a:t>Shells, floors, and roofs are printed slowly for high quality</a:t>
            </a:r>
          </a:p>
          <a:p>
            <a:pPr eaLnBrk="1" hangingPunct="1">
              <a:spcBef>
                <a:spcPts val="600"/>
              </a:spcBef>
              <a:buSzPct val="90000"/>
              <a:buFont typeface="Arial" charset="0"/>
              <a:buChar char="•"/>
              <a:defRPr/>
            </a:pPr>
            <a:endParaRPr lang="en-US" sz="800" dirty="0" smtClean="0">
              <a:cs typeface="Helvetica" charset="0"/>
            </a:endParaRPr>
          </a:p>
          <a:p>
            <a:pPr eaLnBrk="1" hangingPunct="1">
              <a:spcBef>
                <a:spcPts val="600"/>
              </a:spcBef>
              <a:buSzPct val="90000"/>
              <a:buFont typeface="Arial" charset="0"/>
              <a:buChar char="•"/>
              <a:defRPr/>
            </a:pPr>
            <a:r>
              <a:rPr lang="en-US" sz="2800" dirty="0" smtClean="0">
                <a:cs typeface="Helvetica" charset="0"/>
              </a:rPr>
              <a:t>Infill and supports can be printed at higher speeds</a:t>
            </a:r>
          </a:p>
          <a:p>
            <a:pPr marL="0" indent="0" eaLnBrk="1" hangingPunct="1">
              <a:spcBef>
                <a:spcPts val="600"/>
              </a:spcBef>
              <a:buSzPct val="90000"/>
              <a:defRPr/>
            </a:pPr>
            <a:endParaRPr lang="en-US" sz="800" dirty="0" smtClean="0">
              <a:cs typeface="Helvetica" charset="0"/>
            </a:endParaRPr>
          </a:p>
          <a:p>
            <a:pPr eaLnBrk="1" hangingPunct="1">
              <a:spcBef>
                <a:spcPts val="600"/>
              </a:spcBef>
              <a:buSzPct val="90000"/>
              <a:buFont typeface="Arial" charset="0"/>
              <a:buChar char="•"/>
              <a:defRPr/>
            </a:pPr>
            <a:r>
              <a:rPr lang="en-US" sz="2800" dirty="0" smtClean="0">
                <a:solidFill>
                  <a:srgbClr val="3366FF"/>
                </a:solidFill>
                <a:cs typeface="Helvetica" charset="0"/>
              </a:rPr>
              <a:t>Travel </a:t>
            </a:r>
            <a:r>
              <a:rPr lang="en-US" sz="2800" dirty="0" smtClean="0">
                <a:solidFill>
                  <a:srgbClr val="000000"/>
                </a:solidFill>
                <a:cs typeface="Helvetica" charset="0"/>
              </a:rPr>
              <a:t>moves</a:t>
            </a:r>
            <a:r>
              <a:rPr lang="en-US" sz="2800" dirty="0" smtClean="0">
                <a:solidFill>
                  <a:srgbClr val="3366FF"/>
                </a:solidFill>
                <a:cs typeface="Helvetica" charset="0"/>
              </a:rPr>
              <a:t> </a:t>
            </a:r>
            <a:r>
              <a:rPr lang="en-US" sz="2800" dirty="0" smtClean="0">
                <a:solidFill>
                  <a:srgbClr val="000000"/>
                </a:solidFill>
                <a:cs typeface="Helvetica" charset="0"/>
              </a:rPr>
              <a:t>are </a:t>
            </a:r>
            <a:r>
              <a:rPr lang="en-US" sz="2800" dirty="0" smtClean="0">
                <a:cs typeface="Helvetica" charset="0"/>
              </a:rPr>
              <a:t>typically at faster speeds than extrusion moves</a:t>
            </a:r>
          </a:p>
          <a:p>
            <a:pPr eaLnBrk="1" hangingPunct="1">
              <a:spcBef>
                <a:spcPts val="600"/>
              </a:spcBef>
              <a:buSzPct val="90000"/>
              <a:buFont typeface="Arial" charset="0"/>
              <a:buChar char="•"/>
              <a:defRPr/>
            </a:pPr>
            <a:endParaRPr lang="en-US" sz="800" dirty="0" smtClean="0">
              <a:cs typeface="Helvetica" charset="0"/>
            </a:endParaRPr>
          </a:p>
          <a:p>
            <a:pPr eaLnBrk="1" hangingPunct="1">
              <a:spcBef>
                <a:spcPts val="600"/>
              </a:spcBef>
              <a:buSzPct val="90000"/>
              <a:buFont typeface="Arial" charset="0"/>
              <a:buChar char="•"/>
              <a:defRPr/>
            </a:pPr>
            <a:r>
              <a:rPr lang="en-US" sz="2800" dirty="0" smtClean="0">
                <a:solidFill>
                  <a:srgbClr val="3366FF"/>
                </a:solidFill>
                <a:cs typeface="Helvetica" charset="0"/>
              </a:rPr>
              <a:t>Leaky </a:t>
            </a:r>
            <a:r>
              <a:rPr lang="en-US" sz="2800" dirty="0" smtClean="0">
                <a:solidFill>
                  <a:srgbClr val="000000"/>
                </a:solidFill>
                <a:cs typeface="Helvetica" charset="0"/>
              </a:rPr>
              <a:t>moves</a:t>
            </a:r>
            <a:r>
              <a:rPr lang="en-US" sz="2800" dirty="0" smtClean="0">
                <a:solidFill>
                  <a:srgbClr val="3366FF"/>
                </a:solidFill>
                <a:cs typeface="Helvetica" charset="0"/>
              </a:rPr>
              <a:t> </a:t>
            </a:r>
            <a:r>
              <a:rPr lang="en-US" sz="2800" dirty="0" smtClean="0">
                <a:cs typeface="Helvetica" charset="0"/>
              </a:rPr>
              <a:t>avoid retraction</a:t>
            </a:r>
          </a:p>
          <a:p>
            <a:pPr eaLnBrk="1" hangingPunct="1">
              <a:spcBef>
                <a:spcPts val="600"/>
              </a:spcBef>
              <a:buSzPct val="90000"/>
              <a:buFont typeface="Arial" charset="0"/>
              <a:buChar char="•"/>
              <a:defRPr/>
            </a:pPr>
            <a:endParaRPr lang="en-US" sz="800" dirty="0" smtClean="0">
              <a:cs typeface="Helvetica" charset="0"/>
            </a:endParaRPr>
          </a:p>
          <a:p>
            <a:pPr lvl="1" eaLnBrk="1" hangingPunct="1">
              <a:spcBef>
                <a:spcPts val="600"/>
              </a:spcBef>
              <a:buSzPct val="90000"/>
              <a:defRPr/>
            </a:pPr>
            <a:endParaRPr lang="en-US" sz="800" dirty="0" smtClean="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Print Times</a:t>
            </a:r>
            <a:endParaRPr lang="en-US" dirty="0">
              <a:ea typeface="+mj-ea"/>
            </a:endParaRPr>
          </a:p>
        </p:txBody>
      </p:sp>
      <p:graphicFrame>
        <p:nvGraphicFramePr>
          <p:cNvPr id="3" name="Table 2"/>
          <p:cNvGraphicFramePr>
            <a:graphicFrameLocks noGrp="1"/>
          </p:cNvGraphicFramePr>
          <p:nvPr>
            <p:extLst>
              <p:ext uri="{D42A27DB-BD31-4B8C-83A1-F6EECF244321}">
                <p14:modId xmlns:p14="http://schemas.microsoft.com/office/powerpoint/2010/main" val="1564245572"/>
              </p:ext>
            </p:extLst>
          </p:nvPr>
        </p:nvGraphicFramePr>
        <p:xfrm>
          <a:off x="1300163" y="2214563"/>
          <a:ext cx="6543675" cy="3513137"/>
        </p:xfrm>
        <a:graphic>
          <a:graphicData uri="http://schemas.openxmlformats.org/drawingml/2006/table">
            <a:tbl>
              <a:tblPr firstRow="1" bandRow="1">
                <a:tableStyleId>{5940675A-B579-460E-94D1-54222C63F5DA}</a:tableStyleId>
              </a:tblPr>
              <a:tblGrid>
                <a:gridCol w="4838994"/>
                <a:gridCol w="1704681"/>
              </a:tblGrid>
              <a:tr h="77946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20mm</a:t>
                      </a:r>
                      <a:r>
                        <a:rPr lang="en-US" sz="2400" baseline="0" dirty="0" smtClean="0"/>
                        <a:t> Box</a:t>
                      </a:r>
                      <a:endParaRPr lang="en-US" sz="2400" dirty="0" smtClean="0"/>
                    </a:p>
                  </a:txBody>
                  <a:tcPr marL="91437" marR="91437" marT="45725" marB="45725" anchor="ctr"/>
                </a:tc>
                <a:tc>
                  <a:txBody>
                    <a:bodyPr/>
                    <a:lstStyle/>
                    <a:p>
                      <a:pPr algn="r"/>
                      <a:r>
                        <a:rPr lang="en-US" sz="1800" dirty="0" smtClean="0"/>
                        <a:t>00:13:29</a:t>
                      </a:r>
                      <a:endParaRPr lang="en-US" sz="1800" dirty="0"/>
                    </a:p>
                  </a:txBody>
                  <a:tcPr marL="91437" marR="91437" marT="45725" marB="45725" anchor="ctr"/>
                </a:tc>
              </a:tr>
              <a:tr h="9175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Full Replicator</a:t>
                      </a:r>
                      <a:r>
                        <a:rPr lang="en-US" sz="2400" baseline="0" dirty="0" smtClean="0"/>
                        <a:t> Mini Build Volume</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baseline="0" dirty="0" smtClean="0"/>
                        <a:t>(10cm x 10cm x 12.5cm)</a:t>
                      </a:r>
                      <a:endParaRPr lang="en-US" sz="2400" dirty="0" smtClean="0"/>
                    </a:p>
                  </a:txBody>
                  <a:tcPr marL="91437" marR="91437" marT="45725" marB="45725" anchor="ctr"/>
                </a:tc>
                <a:tc>
                  <a:txBody>
                    <a:bodyPr/>
                    <a:lstStyle/>
                    <a:p>
                      <a:pPr algn="r"/>
                      <a:r>
                        <a:rPr lang="en-US" sz="1800" dirty="0" smtClean="0"/>
                        <a:t>21:18:22</a:t>
                      </a:r>
                      <a:endParaRPr lang="en-US" sz="1800" dirty="0"/>
                    </a:p>
                  </a:txBody>
                  <a:tcPr marL="91437" marR="91437" marT="45725" marB="45725" anchor="ctr"/>
                </a:tc>
              </a:tr>
              <a:tr h="914400">
                <a:tc>
                  <a:txBody>
                    <a:bodyPr/>
                    <a:lstStyle/>
                    <a:p>
                      <a:r>
                        <a:rPr lang="en-US" sz="2400" dirty="0" smtClean="0"/>
                        <a:t>Full Replicator Build Volume</a:t>
                      </a:r>
                    </a:p>
                    <a:p>
                      <a:r>
                        <a:rPr lang="en-US" sz="2400" dirty="0" smtClean="0"/>
                        <a:t>(25cm x 20cm</a:t>
                      </a:r>
                      <a:r>
                        <a:rPr lang="en-US" sz="2400" baseline="0" dirty="0" smtClean="0"/>
                        <a:t> x 15cm)</a:t>
                      </a:r>
                      <a:endParaRPr lang="en-US" sz="2400" dirty="0"/>
                    </a:p>
                  </a:txBody>
                  <a:tcPr marL="91437" marR="91437" marT="45725" marB="45725" anchor="ctr"/>
                </a:tc>
                <a:tc>
                  <a:txBody>
                    <a:bodyPr/>
                    <a:lstStyle/>
                    <a:p>
                      <a:pPr algn="r"/>
                      <a:r>
                        <a:rPr lang="en-US" sz="1800" dirty="0" smtClean="0"/>
                        <a:t>42:17:59</a:t>
                      </a:r>
                      <a:endParaRPr lang="en-US" sz="1800" dirty="0"/>
                    </a:p>
                  </a:txBody>
                  <a:tcPr marL="91437" marR="91437" marT="45725" marB="45725" anchor="ctr"/>
                </a:tc>
              </a:tr>
              <a:tr h="9017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Full Z18 Build Volume</a:t>
                      </a:r>
                    </a:p>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(30cm x 30.5cm x 46cm)</a:t>
                      </a:r>
                    </a:p>
                  </a:txBody>
                  <a:tcPr marL="91437" marR="91437" marT="45725" marB="45725" anchor="ctr"/>
                </a:tc>
                <a:tc>
                  <a:txBody>
                    <a:bodyPr/>
                    <a:lstStyle/>
                    <a:p>
                      <a:pPr algn="r"/>
                      <a:r>
                        <a:rPr lang="en-US" sz="1800" dirty="0" smtClean="0"/>
                        <a:t>199:19:12</a:t>
                      </a:r>
                      <a:endParaRPr lang="en-US" sz="1800" dirty="0"/>
                    </a:p>
                  </a:txBody>
                  <a:tcPr marL="91437" marR="91437" marT="45725" marB="45725" anchor="ctr"/>
                </a:tc>
              </a:tr>
            </a:tbl>
          </a:graphicData>
        </a:graphic>
      </p:graphicFrame>
      <p:sp>
        <p:nvSpPr>
          <p:cNvPr id="133139" name="TextBox 3"/>
          <p:cNvSpPr txBox="1">
            <a:spLocks noChangeArrowheads="1"/>
          </p:cNvSpPr>
          <p:nvPr/>
        </p:nvSpPr>
        <p:spPr bwMode="auto">
          <a:xfrm>
            <a:off x="5148263" y="1708150"/>
            <a:ext cx="291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800" dirty="0"/>
              <a:t>(Estimated </a:t>
            </a:r>
            <a:r>
              <a:rPr lang="en-US" sz="1800" dirty="0" err="1"/>
              <a:t>hrs:mins:secs</a:t>
            </a:r>
            <a:r>
              <a:rPr lang="en-US" sz="1800" dirty="0"/>
              <a:t>)</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th_slice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91" y="1605300"/>
            <a:ext cx="3688940" cy="2992100"/>
          </a:xfrm>
          <a:prstGeom prst="rect">
            <a:avLst/>
          </a:prstGeom>
        </p:spPr>
      </p:pic>
      <p:pic>
        <p:nvPicPr>
          <p:cNvPr id="7" name="Picture 6" descr="path_sliced3.png"/>
          <p:cNvPicPr>
            <a:picLocks noChangeAspect="1"/>
          </p:cNvPicPr>
          <p:nvPr/>
        </p:nvPicPr>
        <p:blipFill rotWithShape="1">
          <a:blip r:embed="rId4">
            <a:extLst>
              <a:ext uri="{28A0092B-C50C-407E-A947-70E740481C1C}">
                <a14:useLocalDpi xmlns:a14="http://schemas.microsoft.com/office/drawing/2010/main" val="0"/>
              </a:ext>
            </a:extLst>
          </a:blip>
          <a:srcRect t="8383"/>
          <a:stretch/>
        </p:blipFill>
        <p:spPr>
          <a:xfrm>
            <a:off x="4572000" y="3119028"/>
            <a:ext cx="3898110" cy="2951572"/>
          </a:xfrm>
          <a:prstGeom prst="rect">
            <a:avLst/>
          </a:prstGeom>
        </p:spPr>
      </p:pic>
      <p:sp>
        <p:nvSpPr>
          <p:cNvPr id="2" name="Title 1"/>
          <p:cNvSpPr>
            <a:spLocks noGrp="1"/>
          </p:cNvSpPr>
          <p:nvPr>
            <p:ph type="title"/>
          </p:nvPr>
        </p:nvSpPr>
        <p:spPr/>
        <p:txBody>
          <a:bodyPr/>
          <a:lstStyle/>
          <a:p>
            <a:r>
              <a:rPr lang="en-US" dirty="0" smtClean="0"/>
              <a:t>Path Ordering</a:t>
            </a:r>
            <a:endParaRPr lang="en-US" dirty="0"/>
          </a:p>
        </p:txBody>
      </p:sp>
    </p:spTree>
    <p:extLst>
      <p:ext uri="{BB962C8B-B14F-4D97-AF65-F5344CB8AC3E}">
        <p14:creationId xmlns:p14="http://schemas.microsoft.com/office/powerpoint/2010/main" val="44929758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Reducing Print </a:t>
            </a:r>
            <a:r>
              <a:rPr lang="en-US" dirty="0" err="1" smtClean="0">
                <a:ea typeface="+mj-ea"/>
              </a:rPr>
              <a:t>TIme</a:t>
            </a:r>
            <a:endParaRPr lang="en-US" dirty="0">
              <a:ea typeface="+mj-ea"/>
            </a:endParaRPr>
          </a:p>
        </p:txBody>
      </p:sp>
      <p:sp>
        <p:nvSpPr>
          <p:cNvPr id="89090"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sz="2800" dirty="0" smtClean="0">
                <a:cs typeface="Helvetica" charset="0"/>
              </a:rPr>
              <a:t>Extrude at high speed for as much of the print as possible</a:t>
            </a:r>
            <a:endParaRPr lang="en-US" sz="800" dirty="0" smtClean="0">
              <a:cs typeface="Helvetica" charset="0"/>
            </a:endParaRPr>
          </a:p>
          <a:p>
            <a:pPr eaLnBrk="1" hangingPunct="1">
              <a:spcBef>
                <a:spcPts val="600"/>
              </a:spcBef>
              <a:buSzPct val="90000"/>
              <a:buFont typeface="Arial" charset="0"/>
              <a:buChar char="•"/>
              <a:defRPr/>
            </a:pPr>
            <a:r>
              <a:rPr lang="en-US" sz="2800" dirty="0">
                <a:cs typeface="Helvetica" charset="0"/>
              </a:rPr>
              <a:t>Tool path optimization</a:t>
            </a:r>
          </a:p>
          <a:p>
            <a:pPr lvl="1" eaLnBrk="1" hangingPunct="1">
              <a:spcBef>
                <a:spcPts val="600"/>
              </a:spcBef>
              <a:buSzPct val="90000"/>
              <a:buFont typeface="Arial" charset="0"/>
              <a:buChar char="•"/>
              <a:defRPr/>
            </a:pPr>
            <a:r>
              <a:rPr lang="en-US" sz="2000" dirty="0" smtClean="0">
                <a:cs typeface="Helvetica" charset="0"/>
              </a:rPr>
              <a:t>Start a layer near the last</a:t>
            </a:r>
          </a:p>
          <a:p>
            <a:pPr lvl="1" eaLnBrk="1" hangingPunct="1">
              <a:spcBef>
                <a:spcPts val="600"/>
              </a:spcBef>
              <a:buSzPct val="90000"/>
              <a:buFont typeface="Arial" charset="0"/>
              <a:buChar char="•"/>
              <a:defRPr/>
            </a:pPr>
            <a:r>
              <a:rPr lang="en-US" sz="2000" dirty="0" smtClean="0">
                <a:cs typeface="Helvetica" charset="0"/>
              </a:rPr>
              <a:t>Reduce </a:t>
            </a:r>
            <a:r>
              <a:rPr lang="en-US" sz="2000" dirty="0">
                <a:cs typeface="Helvetica" charset="0"/>
              </a:rPr>
              <a:t>retractions – allow leaky moves</a:t>
            </a:r>
          </a:p>
          <a:p>
            <a:pPr lvl="1" eaLnBrk="1" hangingPunct="1">
              <a:spcBef>
                <a:spcPts val="600"/>
              </a:spcBef>
              <a:buSzPct val="90000"/>
              <a:buFont typeface="Arial" charset="0"/>
              <a:buChar char="•"/>
              <a:defRPr/>
            </a:pPr>
            <a:r>
              <a:rPr lang="en-US" sz="2000" dirty="0">
                <a:cs typeface="Helvetica" charset="0"/>
              </a:rPr>
              <a:t>Speed up travel </a:t>
            </a:r>
            <a:r>
              <a:rPr lang="en-US" sz="2000" dirty="0" smtClean="0">
                <a:cs typeface="Helvetica" charset="0"/>
              </a:rPr>
              <a:t>moves</a:t>
            </a:r>
            <a:endParaRPr lang="en-US" sz="2000" dirty="0">
              <a:cs typeface="Helvetica" charset="0"/>
            </a:endParaRPr>
          </a:p>
          <a:p>
            <a:pPr eaLnBrk="1" hangingPunct="1">
              <a:spcBef>
                <a:spcPts val="600"/>
              </a:spcBef>
              <a:buSzPct val="90000"/>
              <a:buFont typeface="Arial" charset="0"/>
              <a:buChar char="•"/>
              <a:defRPr/>
            </a:pPr>
            <a:r>
              <a:rPr lang="en-US" sz="2800" dirty="0" smtClean="0">
                <a:cs typeface="Helvetica" charset="0"/>
              </a:rPr>
              <a:t>Avoid sharp turns (e.g., in printing fill)</a:t>
            </a:r>
          </a:p>
          <a:p>
            <a:pPr lvl="1" eaLnBrk="1" hangingPunct="1">
              <a:spcBef>
                <a:spcPts val="600"/>
              </a:spcBef>
              <a:buSzPct val="90000"/>
              <a:buFont typeface="Arial" charset="0"/>
              <a:buChar char="•"/>
              <a:defRPr/>
            </a:pPr>
            <a:r>
              <a:rPr lang="en-US" sz="2000" dirty="0" smtClean="0"/>
              <a:t>Jin </a:t>
            </a:r>
            <a:r>
              <a:rPr lang="en-US" sz="2000" dirty="0"/>
              <a:t>et al</a:t>
            </a:r>
            <a:r>
              <a:rPr lang="en-US" sz="2000" dirty="0" smtClean="0"/>
              <a:t>. 2014</a:t>
            </a:r>
            <a:endParaRPr lang="en-US" sz="2000" dirty="0" smtClean="0">
              <a:cs typeface="Helvetica" charset="0"/>
            </a:endParaRPr>
          </a:p>
          <a:p>
            <a:pPr eaLnBrk="1" hangingPunct="1">
              <a:spcBef>
                <a:spcPts val="600"/>
              </a:spcBef>
              <a:buSzPct val="90000"/>
              <a:buFont typeface="Arial" charset="0"/>
              <a:buChar char="•"/>
              <a:defRPr/>
            </a:pPr>
            <a:r>
              <a:rPr lang="en-US" sz="2800" dirty="0" smtClean="0">
                <a:cs typeface="Helvetica" charset="0"/>
              </a:rPr>
              <a:t>Thick infill and supports</a:t>
            </a:r>
          </a:p>
          <a:p>
            <a:pPr eaLnBrk="1" hangingPunct="1">
              <a:spcBef>
                <a:spcPts val="600"/>
              </a:spcBef>
              <a:buSzPct val="90000"/>
              <a:buFont typeface="Arial" charset="0"/>
              <a:buChar char="•"/>
              <a:defRPr/>
            </a:pPr>
            <a:endParaRPr lang="en-US" sz="800" dirty="0" smtClean="0">
              <a:cs typeface="Helvetica" charset="0"/>
            </a:endParaRPr>
          </a:p>
          <a:p>
            <a:pPr marL="228600" lvl="1" indent="0" eaLnBrk="1" hangingPunct="1">
              <a:spcBef>
                <a:spcPts val="600"/>
              </a:spcBef>
              <a:buSzPct val="90000"/>
              <a:defRPr/>
            </a:pPr>
            <a:endParaRPr lang="en-US" sz="800" dirty="0" smtClean="0">
              <a:cs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100 Micron prints</a:t>
            </a:r>
            <a:endParaRPr lang="en-US" dirty="0">
              <a:ea typeface="+mj-ea"/>
            </a:endParaRPr>
          </a:p>
        </p:txBody>
      </p:sp>
      <p:sp>
        <p:nvSpPr>
          <p:cNvPr id="137218"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a:solidFill>
                  <a:srgbClr val="000000"/>
                </a:solidFill>
                <a:cs typeface="Helvetica" charset="0"/>
              </a:rPr>
              <a:t>Slow – dense tool path</a:t>
            </a:r>
          </a:p>
          <a:p>
            <a:pPr eaLnBrk="1" hangingPunct="1">
              <a:spcBef>
                <a:spcPts val="600"/>
              </a:spcBef>
              <a:buSzPct val="90000"/>
              <a:buFont typeface="Arial" charset="0"/>
              <a:buChar char="•"/>
            </a:pPr>
            <a:endParaRPr lang="en-US" sz="800">
              <a:solidFill>
                <a:srgbClr val="000000"/>
              </a:solidFill>
              <a:cs typeface="Helvetica" charset="0"/>
            </a:endParaRPr>
          </a:p>
          <a:p>
            <a:pPr eaLnBrk="1" hangingPunct="1">
              <a:spcBef>
                <a:spcPts val="600"/>
              </a:spcBef>
              <a:buSzPct val="90000"/>
              <a:buFont typeface="Arial" charset="0"/>
              <a:buChar char="•"/>
            </a:pPr>
            <a:r>
              <a:rPr lang="en-US">
                <a:solidFill>
                  <a:srgbClr val="000000"/>
                </a:solidFill>
                <a:cs typeface="Helvetica" charset="0"/>
              </a:rPr>
              <a:t>Poor quality</a:t>
            </a:r>
          </a:p>
          <a:p>
            <a:pPr lvl="1" eaLnBrk="1" hangingPunct="1">
              <a:spcBef>
                <a:spcPts val="600"/>
              </a:spcBef>
              <a:buSzPct val="90000"/>
              <a:buFont typeface="Arial" charset="0"/>
              <a:buChar char="•"/>
            </a:pPr>
            <a:r>
              <a:rPr lang="en-US" sz="2000">
                <a:solidFill>
                  <a:srgbClr val="000000"/>
                </a:solidFill>
                <a:cs typeface="Helvetica" charset="0"/>
              </a:rPr>
              <a:t>100μ solid fill is brittle</a:t>
            </a:r>
          </a:p>
          <a:p>
            <a:pPr lvl="1" eaLnBrk="1" hangingPunct="1">
              <a:spcBef>
                <a:spcPts val="600"/>
              </a:spcBef>
              <a:buSzPct val="90000"/>
              <a:buFont typeface="Arial" charset="0"/>
              <a:buChar char="•"/>
            </a:pPr>
            <a:r>
              <a:rPr lang="en-US" sz="2000">
                <a:solidFill>
                  <a:srgbClr val="000000"/>
                </a:solidFill>
                <a:cs typeface="Helvetica" charset="0"/>
              </a:rPr>
              <a:t>100μ supports fall down</a:t>
            </a:r>
          </a:p>
          <a:p>
            <a:pPr lvl="1" eaLnBrk="1" hangingPunct="1">
              <a:spcBef>
                <a:spcPts val="600"/>
              </a:spcBef>
              <a:buSzPct val="90000"/>
              <a:buFont typeface="Arial" charset="0"/>
              <a:buChar char="•"/>
            </a:pPr>
            <a:r>
              <a:rPr lang="en-US" sz="2000">
                <a:solidFill>
                  <a:srgbClr val="000000"/>
                </a:solidFill>
                <a:cs typeface="Helvetica" charset="0"/>
              </a:rPr>
              <a:t>100μ bridges fail</a:t>
            </a:r>
          </a:p>
          <a:p>
            <a:pPr lvl="1" eaLnBrk="1" hangingPunct="1">
              <a:spcBef>
                <a:spcPts val="600"/>
              </a:spcBef>
              <a:buSzPct val="90000"/>
              <a:buFont typeface="Arial" charset="0"/>
              <a:buChar char="•"/>
            </a:pPr>
            <a:endParaRPr lang="en-US" sz="800">
              <a:solidFill>
                <a:srgbClr val="000000"/>
              </a:solidFill>
              <a:cs typeface="Helvetica" charset="0"/>
            </a:endParaRPr>
          </a:p>
          <a:p>
            <a:pPr eaLnBrk="1" hangingPunct="1">
              <a:spcBef>
                <a:spcPts val="600"/>
              </a:spcBef>
              <a:buSzPct val="90000"/>
              <a:buFont typeface="Arial" charset="0"/>
              <a:buChar char="•"/>
            </a:pPr>
            <a:r>
              <a:rPr lang="en-US">
                <a:solidFill>
                  <a:srgbClr val="000000"/>
                </a:solidFill>
                <a:cs typeface="Helvetica" charset="0"/>
              </a:rPr>
              <a:t>Without rafts, build plate needs to be leveled within 100μ</a:t>
            </a:r>
          </a:p>
          <a:p>
            <a:pPr eaLnBrk="1" hangingPunct="1">
              <a:spcBef>
                <a:spcPts val="600"/>
              </a:spcBef>
              <a:buSzPct val="90000"/>
              <a:buFont typeface="Arial" charset="0"/>
              <a:buChar char="•"/>
            </a:pPr>
            <a:endParaRPr lang="en-US" sz="800">
              <a:solidFill>
                <a:srgbClr val="000000"/>
              </a:solidFill>
              <a:cs typeface="Helvetica" charset="0"/>
            </a:endParaRPr>
          </a:p>
          <a:p>
            <a:pPr eaLnBrk="1" hangingPunct="1">
              <a:spcBef>
                <a:spcPts val="600"/>
              </a:spcBef>
              <a:buSzPct val="90000"/>
              <a:buFont typeface="Arial" charset="0"/>
              <a:buChar char="•"/>
            </a:pPr>
            <a:r>
              <a:rPr lang="en-US">
                <a:solidFill>
                  <a:srgbClr val="3366FF"/>
                </a:solidFill>
                <a:cs typeface="Helvetica" charset="0"/>
              </a:rPr>
              <a:t>Solution</a:t>
            </a:r>
            <a:r>
              <a:rPr lang="en-US">
                <a:solidFill>
                  <a:srgbClr val="000000"/>
                </a:solidFill>
                <a:cs typeface="Helvetica" charset="0"/>
              </a:rPr>
              <a:t>: Thick infill and supports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Thick Fill</a:t>
            </a:r>
            <a:endParaRPr lang="en-US" dirty="0">
              <a:ea typeface="+mj-ea"/>
            </a:endParaRPr>
          </a:p>
        </p:txBody>
      </p:sp>
      <p:sp>
        <p:nvSpPr>
          <p:cNvPr id="139266"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a:solidFill>
                  <a:srgbClr val="000000"/>
                </a:solidFill>
                <a:cs typeface="Helvetica" charset="0"/>
              </a:rPr>
              <a:t>Print infill, supports, and rafts at standard layer height (reduces print time)</a:t>
            </a:r>
          </a:p>
          <a:p>
            <a:pPr eaLnBrk="1" hangingPunct="1">
              <a:spcBef>
                <a:spcPts val="600"/>
              </a:spcBef>
              <a:buSzPct val="90000"/>
              <a:buFont typeface="Arial" charset="0"/>
              <a:buChar char="•"/>
            </a:pPr>
            <a:endParaRPr lang="en-US" sz="800">
              <a:solidFill>
                <a:srgbClr val="000000"/>
              </a:solidFill>
              <a:cs typeface="Helvetica" charset="0"/>
            </a:endParaRPr>
          </a:p>
          <a:p>
            <a:pPr eaLnBrk="1" hangingPunct="1">
              <a:spcBef>
                <a:spcPts val="600"/>
              </a:spcBef>
              <a:buSzPct val="90000"/>
              <a:buFont typeface="Arial" charset="0"/>
              <a:buChar char="•"/>
            </a:pPr>
            <a:r>
              <a:rPr lang="en-US">
                <a:solidFill>
                  <a:srgbClr val="000000"/>
                </a:solidFill>
                <a:cs typeface="Helvetica" charset="0"/>
              </a:rPr>
              <a:t>More complex tool path optimization</a:t>
            </a:r>
          </a:p>
          <a:p>
            <a:pPr eaLnBrk="1" hangingPunct="1">
              <a:spcBef>
                <a:spcPts val="600"/>
              </a:spcBef>
              <a:buSzPct val="90000"/>
              <a:buFont typeface="Arial" charset="0"/>
              <a:buChar char="•"/>
            </a:pPr>
            <a:endParaRPr lang="en-US" sz="800">
              <a:solidFill>
                <a:srgbClr val="000000"/>
              </a:solidFill>
              <a:cs typeface="Helvetica" charset="0"/>
            </a:endParaRPr>
          </a:p>
          <a:p>
            <a:pPr eaLnBrk="1" hangingPunct="1">
              <a:spcBef>
                <a:spcPts val="600"/>
              </a:spcBef>
              <a:buSzPct val="90000"/>
              <a:buFont typeface="Arial" charset="0"/>
              <a:buChar char="•"/>
            </a:pPr>
            <a:r>
              <a:rPr lang="en-US">
                <a:solidFill>
                  <a:srgbClr val="000000"/>
                </a:solidFill>
                <a:cs typeface="Helvetica" charset="0"/>
              </a:rPr>
              <a:t>Path dependencies:</a:t>
            </a:r>
          </a:p>
          <a:p>
            <a:pPr lvl="1" eaLnBrk="1" hangingPunct="1">
              <a:spcBef>
                <a:spcPts val="600"/>
              </a:spcBef>
              <a:buSzPct val="90000"/>
              <a:buFont typeface="Arial" charset="0"/>
              <a:buChar char="•"/>
            </a:pPr>
            <a:r>
              <a:rPr lang="en-US" sz="2000">
                <a:solidFill>
                  <a:srgbClr val="000000"/>
                </a:solidFill>
                <a:cs typeface="Helvetica" charset="0"/>
              </a:rPr>
              <a:t>Z height</a:t>
            </a:r>
            <a:endParaRPr lang="en-US">
              <a:solidFill>
                <a:srgbClr val="000000"/>
              </a:solidFill>
              <a:cs typeface="Helvetica" charset="0"/>
            </a:endParaRPr>
          </a:p>
          <a:p>
            <a:pPr lvl="1" eaLnBrk="1" hangingPunct="1">
              <a:spcBef>
                <a:spcPts val="600"/>
              </a:spcBef>
              <a:buSzPct val="90000"/>
              <a:buFont typeface="Arial" charset="0"/>
              <a:buChar char="•"/>
            </a:pPr>
            <a:r>
              <a:rPr lang="en-US" sz="2000">
                <a:solidFill>
                  <a:srgbClr val="000000"/>
                </a:solidFill>
                <a:cs typeface="Helvetica" charset="0"/>
              </a:rPr>
              <a:t>Move platform down, not up </a:t>
            </a:r>
          </a:p>
          <a:p>
            <a:pPr lvl="1" eaLnBrk="1" hangingPunct="1">
              <a:spcBef>
                <a:spcPts val="600"/>
              </a:spcBef>
              <a:buSzPct val="90000"/>
              <a:buFont typeface="Arial" charset="0"/>
              <a:buChar char="•"/>
            </a:pPr>
            <a:r>
              <a:rPr lang="en-US" sz="2000">
                <a:solidFill>
                  <a:srgbClr val="000000"/>
                </a:solidFill>
                <a:cs typeface="Helvetica" charset="0"/>
              </a:rPr>
              <a:t>Extrusion guards</a:t>
            </a:r>
          </a:p>
          <a:p>
            <a:pPr lvl="1" eaLnBrk="1" hangingPunct="1">
              <a:spcBef>
                <a:spcPts val="600"/>
              </a:spcBef>
              <a:buSzPct val="90000"/>
              <a:buFont typeface="Arial" charset="0"/>
              <a:buChar char="•"/>
            </a:pPr>
            <a:r>
              <a:rPr lang="en-US" sz="2000">
                <a:solidFill>
                  <a:srgbClr val="000000"/>
                </a:solidFill>
                <a:cs typeface="Helvetica" charset="0"/>
              </a:rPr>
              <a:t>Minimum cooling time required between layers</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Placeholder 4" descr="HeroPrint.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20" b="12920"/>
          <a:stretch>
            <a:fillRect/>
          </a:stretch>
        </p:blipFill>
        <p:spPr>
          <a:xfrm>
            <a:off x="461963" y="469900"/>
            <a:ext cx="8220075" cy="4064000"/>
          </a:xfrm>
          <a:ln>
            <a:miter lim="800000"/>
            <a:headEnd/>
            <a:tailEnd/>
          </a:ln>
        </p:spPr>
      </p:pic>
      <p:sp>
        <p:nvSpPr>
          <p:cNvPr id="3" name="Title 2"/>
          <p:cNvSpPr>
            <a:spLocks noGrp="1"/>
          </p:cNvSpPr>
          <p:nvPr>
            <p:ph type="title"/>
          </p:nvPr>
        </p:nvSpPr>
        <p:spPr>
          <a:xfrm>
            <a:off x="684213" y="4760913"/>
            <a:ext cx="7772400" cy="728662"/>
          </a:xfrm>
        </p:spPr>
        <p:txBody>
          <a:bodyPr/>
          <a:lstStyle/>
          <a:p>
            <a:pPr>
              <a:defRPr/>
            </a:pPr>
            <a:r>
              <a:rPr lang="en-US" dirty="0" smtClean="0"/>
              <a:t>Build Plate Adhesion</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smtClean="0"/>
              <a:t>3D Printing </a:t>
            </a:r>
            <a:r>
              <a:rPr lang="en-US" dirty="0"/>
              <a:t>with Plastic Filament</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Build Plate Adhesion</a:t>
            </a:r>
            <a:endParaRPr lang="en-US" dirty="0">
              <a:ea typeface="+mj-ea"/>
            </a:endParaRPr>
          </a:p>
        </p:txBody>
      </p:sp>
      <p:sp>
        <p:nvSpPr>
          <p:cNvPr id="5" name="Content Placeholder 2"/>
          <p:cNvSpPr txBox="1">
            <a:spLocks/>
          </p:cNvSpPr>
          <p:nvPr/>
        </p:nvSpPr>
        <p:spPr>
          <a:xfrm>
            <a:off x="1377950" y="1841500"/>
            <a:ext cx="6388100" cy="3810000"/>
          </a:xfrm>
          <a:prstGeom prst="rect">
            <a:avLst/>
          </a:prstGeom>
        </p:spPr>
        <p:txBody>
          <a:bodyPr/>
          <a:lstStyle>
            <a:lvl1pPr marL="228600" indent="-228600" algn="l" defTabSz="457200" rtl="0" eaLnBrk="1" latinLnBrk="0" hangingPunct="1">
              <a:spcBef>
                <a:spcPts val="600"/>
              </a:spcBef>
              <a:buSzPct val="90000"/>
              <a:buFont typeface="Arial"/>
              <a:buChar char="•"/>
              <a:defRPr sz="2000" b="0" i="0" kern="1200">
                <a:solidFill>
                  <a:schemeClr val="tx1"/>
                </a:solidFill>
                <a:latin typeface="+mn-lt"/>
                <a:ea typeface="+mn-ea"/>
                <a:cs typeface="Helvetica"/>
              </a:defRPr>
            </a:lvl1pPr>
            <a:lvl2pPr marL="457200" indent="-228600" algn="l" defTabSz="457200" rtl="0" eaLnBrk="1" latinLnBrk="0" hangingPunct="1">
              <a:spcBef>
                <a:spcPts val="600"/>
              </a:spcBef>
              <a:buSzPct val="90000"/>
              <a:buFont typeface="Arial"/>
              <a:buChar char="•"/>
              <a:defRPr sz="1800" b="0" i="0" kern="1200" baseline="0">
                <a:solidFill>
                  <a:schemeClr val="tx1"/>
                </a:solidFill>
                <a:latin typeface="+mn-lt"/>
                <a:ea typeface="+mn-ea"/>
                <a:cs typeface="Helvetica"/>
              </a:defRPr>
            </a:lvl2pPr>
            <a:lvl3pPr marL="685800" indent="-228600" algn="l" defTabSz="457200" rtl="0" eaLnBrk="1" latinLnBrk="0" hangingPunct="1">
              <a:spcBef>
                <a:spcPts val="600"/>
              </a:spcBef>
              <a:buSzPct val="90000"/>
              <a:buFont typeface="Arial"/>
              <a:buChar char="•"/>
              <a:defRPr sz="1600" b="0" i="0" kern="1200" baseline="0">
                <a:solidFill>
                  <a:schemeClr val="tx1"/>
                </a:solidFill>
                <a:latin typeface="+mn-lt"/>
                <a:ea typeface="+mn-ea"/>
                <a:cs typeface="Helvetica"/>
              </a:defRPr>
            </a:lvl3pPr>
            <a:lvl4pPr marL="914400" indent="-228600" algn="l" defTabSz="457200" rtl="0" eaLnBrk="1" latinLnBrk="0" hangingPunct="1">
              <a:spcBef>
                <a:spcPts val="600"/>
              </a:spcBef>
              <a:buSzPct val="90000"/>
              <a:buFont typeface="Arial"/>
              <a:buChar char="•"/>
              <a:defRPr sz="1400" b="0" i="0" kern="1200" baseline="0">
                <a:solidFill>
                  <a:schemeClr val="tx1"/>
                </a:solidFill>
                <a:latin typeface="+mn-lt"/>
                <a:ea typeface="+mn-ea"/>
                <a:cs typeface="Helvetica"/>
              </a:defRPr>
            </a:lvl4pPr>
            <a:lvl5pPr marL="1143000" indent="-228600" algn="l" defTabSz="457200" rtl="0" eaLnBrk="1" latinLnBrk="0" hangingPunct="1">
              <a:spcBef>
                <a:spcPts val="600"/>
              </a:spcBef>
              <a:buSzPct val="90000"/>
              <a:buFont typeface="Arial"/>
              <a:buChar char="•"/>
              <a:defRPr sz="1400" b="0" i="0" kern="1200" baseline="0">
                <a:solidFill>
                  <a:schemeClr val="tx1"/>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defRPr/>
            </a:pPr>
            <a:r>
              <a:rPr lang="en-US" sz="2800" dirty="0" smtClean="0"/>
              <a:t>Ideally, build plate should be:</a:t>
            </a:r>
          </a:p>
          <a:p>
            <a:pPr marL="742950" lvl="1" indent="-514350" fontAlgn="auto">
              <a:spcAft>
                <a:spcPts val="0"/>
              </a:spcAft>
              <a:buFont typeface="+mj-lt"/>
              <a:buAutoNum type="arabicPeriod"/>
              <a:defRPr/>
            </a:pPr>
            <a:r>
              <a:rPr lang="en-US" sz="2400" dirty="0"/>
              <a:t>L</a:t>
            </a:r>
            <a:r>
              <a:rPr lang="en-US" sz="2400" dirty="0" smtClean="0"/>
              <a:t>evel </a:t>
            </a:r>
            <a:endParaRPr lang="en-US" sz="2400" dirty="0"/>
          </a:p>
          <a:p>
            <a:pPr marL="742950" lvl="1" indent="-514350" fontAlgn="auto">
              <a:spcAft>
                <a:spcPts val="0"/>
              </a:spcAft>
              <a:buFont typeface="+mj-lt"/>
              <a:buAutoNum type="arabicPeriod"/>
              <a:defRPr/>
            </a:pPr>
            <a:r>
              <a:rPr lang="en-US" sz="2400" dirty="0" smtClean="0"/>
              <a:t>Completely flat</a:t>
            </a:r>
          </a:p>
          <a:p>
            <a:pPr marL="742950" lvl="1" indent="-514350" fontAlgn="auto">
              <a:spcAft>
                <a:spcPts val="0"/>
              </a:spcAft>
              <a:buFont typeface="+mj-lt"/>
              <a:buAutoNum type="arabicPeriod"/>
              <a:defRPr/>
            </a:pPr>
            <a:r>
              <a:rPr lang="en-US" sz="2400" dirty="0" smtClean="0"/>
              <a:t>Adhesive enough to keep print stable while printing</a:t>
            </a:r>
          </a:p>
          <a:p>
            <a:pPr marL="742950" lvl="1" indent="-514350" fontAlgn="auto">
              <a:spcAft>
                <a:spcPts val="0"/>
              </a:spcAft>
              <a:buFont typeface="+mj-lt"/>
              <a:buAutoNum type="arabicPeriod"/>
              <a:defRPr/>
            </a:pPr>
            <a:r>
              <a:rPr lang="en-US" sz="2400" dirty="0" smtClean="0"/>
              <a:t>Not too adhesive such that removing a print is difficult or damages the print</a:t>
            </a:r>
          </a:p>
          <a:p>
            <a:pPr lvl="1" fontAlgn="auto">
              <a:spcAft>
                <a:spcPts val="0"/>
              </a:spcAft>
              <a:defRPr/>
            </a:pPr>
            <a:endParaRPr lang="en-US" sz="2600" dirty="0" smtClean="0"/>
          </a:p>
        </p:txBody>
      </p:sp>
    </p:spTree>
    <p:extLst>
      <p:ext uri="{BB962C8B-B14F-4D97-AF65-F5344CB8AC3E}">
        <p14:creationId xmlns:p14="http://schemas.microsoft.com/office/powerpoint/2010/main" val="331771319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Build Plate Adhesion: Goals</a:t>
            </a:r>
            <a:endParaRPr lang="en-US" dirty="0">
              <a:ea typeface="+mj-ea"/>
            </a:endParaRPr>
          </a:p>
        </p:txBody>
      </p:sp>
      <p:sp>
        <p:nvSpPr>
          <p:cNvPr id="5" name="Content Placeholder 2"/>
          <p:cNvSpPr txBox="1">
            <a:spLocks/>
          </p:cNvSpPr>
          <p:nvPr/>
        </p:nvSpPr>
        <p:spPr>
          <a:xfrm>
            <a:off x="1377950" y="1841500"/>
            <a:ext cx="6388100" cy="3810000"/>
          </a:xfrm>
          <a:prstGeom prst="rect">
            <a:avLst/>
          </a:prstGeom>
        </p:spPr>
        <p:txBody>
          <a:bodyPr/>
          <a:lstStyle>
            <a:lvl1pPr marL="228600" indent="-228600" algn="l" defTabSz="457200" rtl="0" eaLnBrk="1" latinLnBrk="0" hangingPunct="1">
              <a:spcBef>
                <a:spcPts val="600"/>
              </a:spcBef>
              <a:buSzPct val="90000"/>
              <a:buFont typeface="Arial"/>
              <a:buChar char="•"/>
              <a:defRPr sz="2000" b="0" i="0" kern="1200">
                <a:solidFill>
                  <a:schemeClr val="tx1"/>
                </a:solidFill>
                <a:latin typeface="+mn-lt"/>
                <a:ea typeface="+mn-ea"/>
                <a:cs typeface="Helvetica"/>
              </a:defRPr>
            </a:lvl1pPr>
            <a:lvl2pPr marL="457200" indent="-228600" algn="l" defTabSz="457200" rtl="0" eaLnBrk="1" latinLnBrk="0" hangingPunct="1">
              <a:spcBef>
                <a:spcPts val="600"/>
              </a:spcBef>
              <a:buSzPct val="90000"/>
              <a:buFont typeface="Arial"/>
              <a:buChar char="•"/>
              <a:defRPr sz="1800" b="0" i="0" kern="1200" baseline="0">
                <a:solidFill>
                  <a:schemeClr val="tx1"/>
                </a:solidFill>
                <a:latin typeface="+mn-lt"/>
                <a:ea typeface="+mn-ea"/>
                <a:cs typeface="Helvetica"/>
              </a:defRPr>
            </a:lvl2pPr>
            <a:lvl3pPr marL="685800" indent="-228600" algn="l" defTabSz="457200" rtl="0" eaLnBrk="1" latinLnBrk="0" hangingPunct="1">
              <a:spcBef>
                <a:spcPts val="600"/>
              </a:spcBef>
              <a:buSzPct val="90000"/>
              <a:buFont typeface="Arial"/>
              <a:buChar char="•"/>
              <a:defRPr sz="1600" b="0" i="0" kern="1200" baseline="0">
                <a:solidFill>
                  <a:schemeClr val="tx1"/>
                </a:solidFill>
                <a:latin typeface="+mn-lt"/>
                <a:ea typeface="+mn-ea"/>
                <a:cs typeface="Helvetica"/>
              </a:defRPr>
            </a:lvl3pPr>
            <a:lvl4pPr marL="914400" indent="-228600" algn="l" defTabSz="457200" rtl="0" eaLnBrk="1" latinLnBrk="0" hangingPunct="1">
              <a:spcBef>
                <a:spcPts val="600"/>
              </a:spcBef>
              <a:buSzPct val="90000"/>
              <a:buFont typeface="Arial"/>
              <a:buChar char="•"/>
              <a:defRPr sz="1400" b="0" i="0" kern="1200" baseline="0">
                <a:solidFill>
                  <a:schemeClr val="tx1"/>
                </a:solidFill>
                <a:latin typeface="+mn-lt"/>
                <a:ea typeface="+mn-ea"/>
                <a:cs typeface="Helvetica"/>
              </a:defRPr>
            </a:lvl4pPr>
            <a:lvl5pPr marL="1143000" indent="-228600" algn="l" defTabSz="457200" rtl="0" eaLnBrk="1" latinLnBrk="0" hangingPunct="1">
              <a:spcBef>
                <a:spcPts val="600"/>
              </a:spcBef>
              <a:buSzPct val="90000"/>
              <a:buFont typeface="Arial"/>
              <a:buChar char="•"/>
              <a:defRPr sz="1400" b="0" i="0" kern="1200" baseline="0">
                <a:solidFill>
                  <a:schemeClr val="tx1"/>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800" dirty="0" smtClean="0"/>
              <a:t>Print should adhere well to build plate while printing</a:t>
            </a:r>
          </a:p>
          <a:p>
            <a:pPr marL="685800" lvl="3" indent="0" fontAlgn="auto">
              <a:spcAft>
                <a:spcPts val="0"/>
              </a:spcAft>
              <a:buFont typeface="Arial"/>
              <a:buNone/>
              <a:defRPr/>
            </a:pPr>
            <a:endParaRPr lang="en-US" sz="2200" dirty="0"/>
          </a:p>
          <a:p>
            <a:pPr fontAlgn="auto">
              <a:spcAft>
                <a:spcPts val="0"/>
              </a:spcAft>
              <a:defRPr/>
            </a:pPr>
            <a:r>
              <a:rPr lang="en-US" sz="2800" dirty="0" smtClean="0"/>
              <a:t>Print should be easy to remove when printing completes</a:t>
            </a:r>
          </a:p>
          <a:p>
            <a:pPr marL="685800" lvl="3" indent="0" fontAlgn="auto">
              <a:spcAft>
                <a:spcPts val="0"/>
              </a:spcAft>
              <a:buNone/>
              <a:defRPr/>
            </a:pPr>
            <a:endParaRPr lang="en-US" sz="2200" dirty="0" smtClean="0"/>
          </a:p>
          <a:p>
            <a:pPr fontAlgn="auto">
              <a:spcAft>
                <a:spcPts val="0"/>
              </a:spcAft>
              <a:defRPr/>
            </a:pPr>
            <a:r>
              <a:rPr lang="en-US" sz="2800" dirty="0" smtClean="0"/>
              <a:t>Tolerant to build plates that are not flat and/or not level</a:t>
            </a:r>
          </a:p>
        </p:txBody>
      </p:sp>
    </p:spTree>
    <p:extLst>
      <p:ext uri="{BB962C8B-B14F-4D97-AF65-F5344CB8AC3E}">
        <p14:creationId xmlns:p14="http://schemas.microsoft.com/office/powerpoint/2010/main" val="26730938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Plate </a:t>
            </a:r>
            <a:r>
              <a:rPr lang="en-US" dirty="0" smtClean="0"/>
              <a:t>Adhesion</a:t>
            </a:r>
            <a:endParaRPr lang="en-US" dirty="0"/>
          </a:p>
        </p:txBody>
      </p:sp>
      <p:sp>
        <p:nvSpPr>
          <p:cNvPr id="4" name="TextBox 3"/>
          <p:cNvSpPr txBox="1"/>
          <p:nvPr/>
        </p:nvSpPr>
        <p:spPr>
          <a:xfrm>
            <a:off x="3817715" y="5565242"/>
            <a:ext cx="1508571" cy="523220"/>
          </a:xfrm>
          <a:prstGeom prst="rect">
            <a:avLst/>
          </a:prstGeom>
          <a:noFill/>
        </p:spPr>
        <p:txBody>
          <a:bodyPr wrap="none" rtlCol="0">
            <a:spAutoFit/>
          </a:bodyPr>
          <a:lstStyle/>
          <a:p>
            <a:r>
              <a:rPr lang="en-US" sz="2800" dirty="0" smtClean="0"/>
              <a:t>Warping</a:t>
            </a:r>
            <a:endParaRPr lang="en-US" sz="2800" dirty="0"/>
          </a:p>
        </p:txBody>
      </p:sp>
      <p:pic>
        <p:nvPicPr>
          <p:cNvPr id="6" name="Picture 5" descr="warping2.JPG"/>
          <p:cNvPicPr>
            <a:picLocks noChangeAspect="1"/>
          </p:cNvPicPr>
          <p:nvPr/>
        </p:nvPicPr>
        <p:blipFill rotWithShape="1">
          <a:blip r:embed="rId3">
            <a:extLst>
              <a:ext uri="{28A0092B-C50C-407E-A947-70E740481C1C}">
                <a14:useLocalDpi xmlns:a14="http://schemas.microsoft.com/office/drawing/2010/main" val="0"/>
              </a:ext>
            </a:extLst>
          </a:blip>
          <a:srcRect l="9445" t="25000" r="14723" b="7271"/>
          <a:stretch/>
        </p:blipFill>
        <p:spPr>
          <a:xfrm rot="10800000">
            <a:off x="1701801" y="1707373"/>
            <a:ext cx="5740400" cy="3845167"/>
          </a:xfrm>
          <a:prstGeom prst="rect">
            <a:avLst/>
          </a:prstGeom>
        </p:spPr>
      </p:pic>
    </p:spTree>
    <p:extLst>
      <p:ext uri="{BB962C8B-B14F-4D97-AF65-F5344CB8AC3E}">
        <p14:creationId xmlns:p14="http://schemas.microsoft.com/office/powerpoint/2010/main" val="175457284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se_lay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40" y="3304300"/>
            <a:ext cx="7046916" cy="1761729"/>
          </a:xfrm>
          <a:prstGeom prst="rect">
            <a:avLst/>
          </a:prstGeom>
        </p:spPr>
      </p:pic>
      <p:sp>
        <p:nvSpPr>
          <p:cNvPr id="2" name="Title 1"/>
          <p:cNvSpPr>
            <a:spLocks noGrp="1"/>
          </p:cNvSpPr>
          <p:nvPr>
            <p:ph type="title"/>
          </p:nvPr>
        </p:nvSpPr>
        <p:spPr/>
        <p:txBody>
          <a:bodyPr/>
          <a:lstStyle/>
          <a:p>
            <a:r>
              <a:rPr lang="en-US" dirty="0"/>
              <a:t>Build Plate Adhesion</a:t>
            </a:r>
          </a:p>
        </p:txBody>
      </p:sp>
      <p:sp>
        <p:nvSpPr>
          <p:cNvPr id="10" name="TextBox 9"/>
          <p:cNvSpPr txBox="1"/>
          <p:nvPr/>
        </p:nvSpPr>
        <p:spPr>
          <a:xfrm>
            <a:off x="3498730" y="4379653"/>
            <a:ext cx="2146541" cy="584776"/>
          </a:xfrm>
          <a:prstGeom prst="rect">
            <a:avLst/>
          </a:prstGeom>
          <a:noFill/>
        </p:spPr>
        <p:txBody>
          <a:bodyPr wrap="none" rtlCol="0">
            <a:spAutoFit/>
          </a:bodyPr>
          <a:lstStyle/>
          <a:p>
            <a:r>
              <a:rPr lang="en-US" sz="3200" dirty="0" smtClean="0"/>
              <a:t>Build Plate</a:t>
            </a:r>
            <a:endParaRPr lang="en-US" sz="3200" dirty="0"/>
          </a:p>
        </p:txBody>
      </p:sp>
    </p:spTree>
    <p:extLst>
      <p:ext uri="{BB962C8B-B14F-4D97-AF65-F5344CB8AC3E}">
        <p14:creationId xmlns:p14="http://schemas.microsoft.com/office/powerpoint/2010/main" val="16195585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se_therm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40" y="3225022"/>
            <a:ext cx="7046921" cy="1841008"/>
          </a:xfrm>
          <a:prstGeom prst="rect">
            <a:avLst/>
          </a:prstGeom>
        </p:spPr>
      </p:pic>
      <p:sp>
        <p:nvSpPr>
          <p:cNvPr id="2" name="Title 1"/>
          <p:cNvSpPr>
            <a:spLocks noGrp="1"/>
          </p:cNvSpPr>
          <p:nvPr>
            <p:ph type="title"/>
          </p:nvPr>
        </p:nvSpPr>
        <p:spPr/>
        <p:txBody>
          <a:bodyPr/>
          <a:lstStyle/>
          <a:p>
            <a:r>
              <a:rPr lang="en-US" dirty="0"/>
              <a:t>Build Plate Adhesion</a:t>
            </a:r>
          </a:p>
        </p:txBody>
      </p:sp>
      <p:sp>
        <p:nvSpPr>
          <p:cNvPr id="8" name="TextBox 7"/>
          <p:cNvSpPr txBox="1"/>
          <p:nvPr/>
        </p:nvSpPr>
        <p:spPr>
          <a:xfrm>
            <a:off x="3498730" y="4379653"/>
            <a:ext cx="2146541" cy="584776"/>
          </a:xfrm>
          <a:prstGeom prst="rect">
            <a:avLst/>
          </a:prstGeom>
          <a:noFill/>
        </p:spPr>
        <p:txBody>
          <a:bodyPr wrap="none" rtlCol="0">
            <a:spAutoFit/>
          </a:bodyPr>
          <a:lstStyle/>
          <a:p>
            <a:r>
              <a:rPr lang="en-US" sz="3200" dirty="0" smtClean="0"/>
              <a:t>Build Plate</a:t>
            </a:r>
            <a:endParaRPr lang="en-US" sz="3200" dirty="0"/>
          </a:p>
        </p:txBody>
      </p:sp>
    </p:spTree>
    <p:extLst>
      <p:ext uri="{BB962C8B-B14F-4D97-AF65-F5344CB8AC3E}">
        <p14:creationId xmlns:p14="http://schemas.microsoft.com/office/powerpoint/2010/main" val="22299284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ted_platfo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41" y="3365960"/>
            <a:ext cx="7046918" cy="1700069"/>
          </a:xfrm>
          <a:prstGeom prst="rect">
            <a:avLst/>
          </a:prstGeom>
        </p:spPr>
      </p:pic>
      <p:sp>
        <p:nvSpPr>
          <p:cNvPr id="2" name="Title 1"/>
          <p:cNvSpPr>
            <a:spLocks noGrp="1"/>
          </p:cNvSpPr>
          <p:nvPr>
            <p:ph type="title"/>
          </p:nvPr>
        </p:nvSpPr>
        <p:spPr/>
        <p:txBody>
          <a:bodyPr/>
          <a:lstStyle/>
          <a:p>
            <a:r>
              <a:rPr lang="en-US" dirty="0"/>
              <a:t>Build Plate Adhesion</a:t>
            </a:r>
          </a:p>
        </p:txBody>
      </p:sp>
      <p:sp>
        <p:nvSpPr>
          <p:cNvPr id="8" name="TextBox 7"/>
          <p:cNvSpPr txBox="1"/>
          <p:nvPr/>
        </p:nvSpPr>
        <p:spPr>
          <a:xfrm>
            <a:off x="3498730" y="4379653"/>
            <a:ext cx="2146541" cy="584776"/>
          </a:xfrm>
          <a:prstGeom prst="rect">
            <a:avLst/>
          </a:prstGeom>
          <a:noFill/>
        </p:spPr>
        <p:txBody>
          <a:bodyPr wrap="none" rtlCol="0">
            <a:spAutoFit/>
          </a:bodyPr>
          <a:lstStyle/>
          <a:p>
            <a:r>
              <a:rPr lang="en-US" sz="3200" dirty="0" smtClean="0"/>
              <a:t>Build Plate</a:t>
            </a:r>
            <a:endParaRPr lang="en-US" sz="3200" dirty="0"/>
          </a:p>
        </p:txBody>
      </p:sp>
    </p:spTree>
    <p:extLst>
      <p:ext uri="{BB962C8B-B14F-4D97-AF65-F5344CB8AC3E}">
        <p14:creationId xmlns:p14="http://schemas.microsoft.com/office/powerpoint/2010/main" val="22299284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ul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532" y="1727395"/>
            <a:ext cx="5536940" cy="4152705"/>
          </a:xfrm>
          <a:prstGeom prst="rect">
            <a:avLst/>
          </a:prstGeom>
        </p:spPr>
      </p:pic>
      <p:pic>
        <p:nvPicPr>
          <p:cNvPr id="3" name="Picture 2" descr="path_lay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9532" y="1760538"/>
            <a:ext cx="5444936" cy="4152705"/>
          </a:xfrm>
          <a:prstGeom prst="rect">
            <a:avLst/>
          </a:prstGeom>
        </p:spPr>
      </p:pic>
      <p:sp>
        <p:nvSpPr>
          <p:cNvPr id="2" name="Title 1"/>
          <p:cNvSpPr>
            <a:spLocks noGrp="1"/>
          </p:cNvSpPr>
          <p:nvPr>
            <p:ph type="title"/>
          </p:nvPr>
        </p:nvSpPr>
        <p:spPr/>
        <p:txBody>
          <a:bodyPr/>
          <a:lstStyle/>
          <a:p>
            <a:r>
              <a:rPr lang="en-US" dirty="0"/>
              <a:t>Path Ordering: Shells</a:t>
            </a:r>
          </a:p>
        </p:txBody>
      </p:sp>
      <p:pic>
        <p:nvPicPr>
          <p:cNvPr id="7" name="Picture 6"/>
          <p:cNvPicPr>
            <a:picLocks noChangeAspect="1"/>
          </p:cNvPicPr>
          <p:nvPr/>
        </p:nvPicPr>
        <p:blipFill>
          <a:blip r:embed="rId7"/>
          <a:stretch>
            <a:fillRect/>
          </a:stretch>
        </p:blipFill>
        <p:spPr>
          <a:xfrm>
            <a:off x="1849532" y="1760538"/>
            <a:ext cx="5448453" cy="4119562"/>
          </a:xfrm>
          <a:prstGeom prst="rect">
            <a:avLst/>
          </a:prstGeom>
        </p:spPr>
      </p:pic>
    </p:spTree>
    <p:extLst>
      <p:ext uri="{BB962C8B-B14F-4D97-AF65-F5344CB8AC3E}">
        <p14:creationId xmlns:p14="http://schemas.microsoft.com/office/powerpoint/2010/main" val="2899208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6" fill="hold"/>
                                        <p:tgtEl>
                                          <p:spTgt spid="4"/>
                                        </p:tgtEl>
                                      </p:cBhvr>
                                    </p:cmd>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md type="call" cmd="stop">
                                      <p:cBhvr>
                                        <p:cTn id="14" dur="1">
                                          <p:stCondLst>
                                            <p:cond delay="499"/>
                                          </p:stCondLst>
                                        </p:cTn>
                                        <p:tgtEl>
                                          <p:spTgt spid="4"/>
                                        </p:tgtEl>
                                      </p:cBhvr>
                                    </p:cmd>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video>
              <p:cMediaNode vol="80000">
                <p:cTn id="23"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ort_segm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40" y="3824010"/>
            <a:ext cx="7046916" cy="1242019"/>
          </a:xfrm>
          <a:prstGeom prst="rect">
            <a:avLst/>
          </a:prstGeom>
        </p:spPr>
      </p:pic>
      <p:sp>
        <p:nvSpPr>
          <p:cNvPr id="2" name="Title 1"/>
          <p:cNvSpPr>
            <a:spLocks noGrp="1"/>
          </p:cNvSpPr>
          <p:nvPr>
            <p:ph type="title"/>
          </p:nvPr>
        </p:nvSpPr>
        <p:spPr/>
        <p:txBody>
          <a:bodyPr/>
          <a:lstStyle/>
          <a:p>
            <a:r>
              <a:rPr lang="en-US" dirty="0"/>
              <a:t>Build Plate Adhesion</a:t>
            </a:r>
          </a:p>
        </p:txBody>
      </p:sp>
      <p:sp>
        <p:nvSpPr>
          <p:cNvPr id="8" name="TextBox 7"/>
          <p:cNvSpPr txBox="1"/>
          <p:nvPr/>
        </p:nvSpPr>
        <p:spPr>
          <a:xfrm>
            <a:off x="3498730" y="4379653"/>
            <a:ext cx="2146541" cy="584776"/>
          </a:xfrm>
          <a:prstGeom prst="rect">
            <a:avLst/>
          </a:prstGeom>
          <a:noFill/>
        </p:spPr>
        <p:txBody>
          <a:bodyPr wrap="none" rtlCol="0">
            <a:spAutoFit/>
          </a:bodyPr>
          <a:lstStyle/>
          <a:p>
            <a:r>
              <a:rPr lang="en-US" sz="3200" dirty="0" smtClean="0"/>
              <a:t>Build Plate</a:t>
            </a:r>
            <a:endParaRPr lang="en-US" sz="3200" dirty="0"/>
          </a:p>
        </p:txBody>
      </p:sp>
    </p:spTree>
    <p:extLst>
      <p:ext uri="{BB962C8B-B14F-4D97-AF65-F5344CB8AC3E}">
        <p14:creationId xmlns:p14="http://schemas.microsoft.com/office/powerpoint/2010/main" val="22299284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hermal_f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41" y="2590800"/>
            <a:ext cx="7046918" cy="2475230"/>
          </a:xfrm>
          <a:prstGeom prst="rect">
            <a:avLst/>
          </a:prstGeom>
        </p:spPr>
      </p:pic>
      <p:sp>
        <p:nvSpPr>
          <p:cNvPr id="2" name="Title 1"/>
          <p:cNvSpPr>
            <a:spLocks noGrp="1"/>
          </p:cNvSpPr>
          <p:nvPr>
            <p:ph type="title"/>
          </p:nvPr>
        </p:nvSpPr>
        <p:spPr/>
        <p:txBody>
          <a:bodyPr/>
          <a:lstStyle/>
          <a:p>
            <a:r>
              <a:rPr lang="en-US" dirty="0"/>
              <a:t>Build Plate Adhesion</a:t>
            </a:r>
          </a:p>
        </p:txBody>
      </p:sp>
      <p:sp>
        <p:nvSpPr>
          <p:cNvPr id="8" name="TextBox 7"/>
          <p:cNvSpPr txBox="1"/>
          <p:nvPr/>
        </p:nvSpPr>
        <p:spPr>
          <a:xfrm>
            <a:off x="3498730" y="4379653"/>
            <a:ext cx="2146541" cy="584776"/>
          </a:xfrm>
          <a:prstGeom prst="rect">
            <a:avLst/>
          </a:prstGeom>
          <a:noFill/>
        </p:spPr>
        <p:txBody>
          <a:bodyPr wrap="none" rtlCol="0">
            <a:spAutoFit/>
          </a:bodyPr>
          <a:lstStyle/>
          <a:p>
            <a:r>
              <a:rPr lang="en-US" sz="3200" dirty="0" smtClean="0"/>
              <a:t>Build Plate</a:t>
            </a:r>
            <a:endParaRPr lang="en-US" sz="3200" dirty="0"/>
          </a:p>
        </p:txBody>
      </p:sp>
    </p:spTree>
    <p:extLst>
      <p:ext uri="{BB962C8B-B14F-4D97-AF65-F5344CB8AC3E}">
        <p14:creationId xmlns:p14="http://schemas.microsoft.com/office/powerpoint/2010/main" val="222992846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Plate Adhesion</a:t>
            </a:r>
          </a:p>
        </p:txBody>
      </p:sp>
      <p:sp>
        <p:nvSpPr>
          <p:cNvPr id="5" name="TextBox 4"/>
          <p:cNvSpPr txBox="1"/>
          <p:nvPr/>
        </p:nvSpPr>
        <p:spPr>
          <a:xfrm>
            <a:off x="1155701" y="5041900"/>
            <a:ext cx="7035799" cy="830997"/>
          </a:xfrm>
          <a:prstGeom prst="rect">
            <a:avLst/>
          </a:prstGeom>
          <a:noFill/>
        </p:spPr>
        <p:txBody>
          <a:bodyPr wrap="square" rtlCol="0">
            <a:spAutoFit/>
          </a:bodyPr>
          <a:lstStyle/>
          <a:p>
            <a:r>
              <a:rPr lang="en-US" sz="2400" dirty="0" smtClean="0">
                <a:solidFill>
                  <a:srgbClr val="3366FF"/>
                </a:solidFill>
              </a:rPr>
              <a:t>Z-homing</a:t>
            </a:r>
            <a:r>
              <a:rPr lang="en-US" sz="2400" dirty="0" smtClean="0"/>
              <a:t>: Process by which we determine the distance between the extruder and the build plate</a:t>
            </a:r>
            <a:endParaRPr lang="en-US" sz="2400" dirty="0"/>
          </a:p>
        </p:txBody>
      </p:sp>
      <p:grpSp>
        <p:nvGrpSpPr>
          <p:cNvPr id="4" name="Group 3"/>
          <p:cNvGrpSpPr/>
          <p:nvPr/>
        </p:nvGrpSpPr>
        <p:grpSpPr>
          <a:xfrm>
            <a:off x="2311400" y="2311400"/>
            <a:ext cx="4521200" cy="2235200"/>
            <a:chOff x="2540000" y="2717800"/>
            <a:chExt cx="4521200" cy="2235200"/>
          </a:xfrm>
        </p:grpSpPr>
        <p:pic>
          <p:nvPicPr>
            <p:cNvPr id="3" name="Picture 2" descr="raft_base.png"/>
            <p:cNvPicPr>
              <a:picLocks noChangeAspect="1"/>
            </p:cNvPicPr>
            <p:nvPr/>
          </p:nvPicPr>
          <p:blipFill rotWithShape="1">
            <a:blip r:embed="rId3">
              <a:extLst>
                <a:ext uri="{28A0092B-C50C-407E-A947-70E740481C1C}">
                  <a14:useLocalDpi xmlns:a14="http://schemas.microsoft.com/office/drawing/2010/main" val="0"/>
                </a:ext>
              </a:extLst>
            </a:blip>
            <a:srcRect r="50625"/>
            <a:stretch/>
          </p:blipFill>
          <p:spPr>
            <a:xfrm>
              <a:off x="2540000" y="2717800"/>
              <a:ext cx="2006600" cy="2032000"/>
            </a:xfrm>
            <a:prstGeom prst="rect">
              <a:avLst/>
            </a:prstGeom>
          </p:spPr>
        </p:pic>
        <p:pic>
          <p:nvPicPr>
            <p:cNvPr id="6" name="Picture 5" descr="raft_base.png"/>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5029200" y="2921000"/>
              <a:ext cx="2032000" cy="2032000"/>
            </a:xfrm>
            <a:prstGeom prst="rect">
              <a:avLst/>
            </a:prstGeom>
          </p:spPr>
        </p:pic>
      </p:grpSp>
    </p:spTree>
    <p:extLst>
      <p:ext uri="{BB962C8B-B14F-4D97-AF65-F5344CB8AC3E}">
        <p14:creationId xmlns:p14="http://schemas.microsoft.com/office/powerpoint/2010/main" val="37089962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Concept To Practice: Rafts</a:t>
            </a:r>
            <a:endParaRPr lang="en-US" dirty="0">
              <a:ea typeface="+mj-ea"/>
            </a:endParaRPr>
          </a:p>
        </p:txBody>
      </p:sp>
      <p:pic>
        <p:nvPicPr>
          <p:cNvPr id="145410" name="Picture 2" descr="photo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32025" y="1790700"/>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Box 2"/>
          <p:cNvSpPr txBox="1">
            <a:spLocks noChangeArrowheads="1"/>
          </p:cNvSpPr>
          <p:nvPr/>
        </p:nvSpPr>
        <p:spPr bwMode="auto">
          <a:xfrm>
            <a:off x="1219200" y="5411788"/>
            <a:ext cx="6969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First raft layer comprised of thick filaments for easy removal, and widely spaced with short runs to prevent warping</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3" descr="photo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09800" y="1781175"/>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Concept To Practice: Rafts</a:t>
            </a:r>
            <a:endParaRPr lang="en-US" dirty="0">
              <a:ea typeface="+mj-ea"/>
            </a:endParaRPr>
          </a:p>
        </p:txBody>
      </p:sp>
      <p:sp>
        <p:nvSpPr>
          <p:cNvPr id="147459" name="TextBox 3"/>
          <p:cNvSpPr txBox="1">
            <a:spLocks noChangeArrowheads="1"/>
          </p:cNvSpPr>
          <p:nvPr/>
        </p:nvSpPr>
        <p:spPr bwMode="auto">
          <a:xfrm>
            <a:off x="2432050" y="5411788"/>
            <a:ext cx="4279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dirty="0" smtClean="0"/>
              <a:t>2 sparse layers followed by 2 solid layers complete the raft</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photo 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209800" y="1781175"/>
            <a:ext cx="4681538"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Concept To Practice: </a:t>
            </a:r>
            <a:r>
              <a:rPr lang="en-US" dirty="0" smtClean="0"/>
              <a:t>Rafts</a:t>
            </a:r>
            <a:endParaRPr lang="en-US" dirty="0">
              <a:ea typeface="+mj-ea"/>
            </a:endParaRPr>
          </a:p>
        </p:txBody>
      </p:sp>
      <p:sp>
        <p:nvSpPr>
          <p:cNvPr id="149507" name="TextBox 3"/>
          <p:cNvSpPr txBox="1">
            <a:spLocks noChangeArrowheads="1"/>
          </p:cNvSpPr>
          <p:nvPr/>
        </p:nvSpPr>
        <p:spPr bwMode="auto">
          <a:xfrm>
            <a:off x="1307307" y="5411788"/>
            <a:ext cx="6529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dirty="0"/>
              <a:t>First layer of object is </a:t>
            </a:r>
            <a:r>
              <a:rPr lang="en-US" sz="2000" dirty="0" smtClean="0"/>
              <a:t>extruded onto </a:t>
            </a:r>
            <a:r>
              <a:rPr lang="en-US" sz="2000" dirty="0"/>
              <a:t>raft </a:t>
            </a:r>
            <a:r>
              <a:rPr lang="en-US" sz="2000" dirty="0" smtClean="0"/>
              <a:t>with additional cooling to </a:t>
            </a:r>
            <a:r>
              <a:rPr lang="en-US" sz="2000" dirty="0"/>
              <a:t>reduce bonding between raft and object</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3" name="Picture 2" descr="noWarping3.JPG"/>
          <p:cNvPicPr>
            <a:picLocks noChangeAspect="1"/>
          </p:cNvPicPr>
          <p:nvPr/>
        </p:nvPicPr>
        <p:blipFill rotWithShape="1">
          <a:blip r:embed="rId2">
            <a:extLst>
              <a:ext uri="{28A0092B-C50C-407E-A947-70E740481C1C}">
                <a14:useLocalDpi xmlns:a14="http://schemas.microsoft.com/office/drawing/2010/main" val="0"/>
              </a:ext>
            </a:extLst>
          </a:blip>
          <a:srcRect l="30836" t="22964" r="18750" b="30766"/>
          <a:stretch/>
        </p:blipFill>
        <p:spPr>
          <a:xfrm rot="10800000">
            <a:off x="3741012" y="2882900"/>
            <a:ext cx="4704488" cy="3238500"/>
          </a:xfrm>
          <a:prstGeom prst="rect">
            <a:avLst/>
          </a:prstGeom>
        </p:spPr>
      </p:pic>
      <p:pic>
        <p:nvPicPr>
          <p:cNvPr id="4" name="Picture 3" descr="warping2.JPG"/>
          <p:cNvPicPr>
            <a:picLocks noChangeAspect="1"/>
          </p:cNvPicPr>
          <p:nvPr/>
        </p:nvPicPr>
        <p:blipFill rotWithShape="1">
          <a:blip r:embed="rId3">
            <a:extLst>
              <a:ext uri="{28A0092B-C50C-407E-A947-70E740481C1C}">
                <a14:useLocalDpi xmlns:a14="http://schemas.microsoft.com/office/drawing/2010/main" val="0"/>
              </a:ext>
            </a:extLst>
          </a:blip>
          <a:srcRect l="21944" t="33638" r="20215" b="13079"/>
          <a:stretch/>
        </p:blipFill>
        <p:spPr>
          <a:xfrm rot="10800000">
            <a:off x="685798" y="1663700"/>
            <a:ext cx="2812516" cy="1943100"/>
          </a:xfrm>
          <a:prstGeom prst="rect">
            <a:avLst/>
          </a:prstGeom>
        </p:spPr>
      </p:pic>
      <p:sp>
        <p:nvSpPr>
          <p:cNvPr id="5" name="TextBox 4"/>
          <p:cNvSpPr txBox="1"/>
          <p:nvPr/>
        </p:nvSpPr>
        <p:spPr>
          <a:xfrm>
            <a:off x="4743593" y="2387600"/>
            <a:ext cx="2699327" cy="461665"/>
          </a:xfrm>
          <a:prstGeom prst="rect">
            <a:avLst/>
          </a:prstGeom>
          <a:noFill/>
        </p:spPr>
        <p:txBody>
          <a:bodyPr wrap="none" rtlCol="0">
            <a:spAutoFit/>
          </a:bodyPr>
          <a:lstStyle/>
          <a:p>
            <a:r>
              <a:rPr lang="en-US" sz="2400" dirty="0" smtClean="0"/>
              <a:t>Printed with a Raft</a:t>
            </a:r>
            <a:endParaRPr lang="en-US" sz="2400" dirty="0"/>
          </a:p>
        </p:txBody>
      </p:sp>
    </p:spTree>
    <p:extLst>
      <p:ext uri="{BB962C8B-B14F-4D97-AF65-F5344CB8AC3E}">
        <p14:creationId xmlns:p14="http://schemas.microsoft.com/office/powerpoint/2010/main" val="291417051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Configurable Rafts</a:t>
            </a:r>
            <a:endParaRPr lang="en-US" dirty="0">
              <a:ea typeface="+mj-ea"/>
            </a:endParaRPr>
          </a:p>
        </p:txBody>
      </p:sp>
      <p:sp>
        <p:nvSpPr>
          <p:cNvPr id="5" name="Content Placeholder 2"/>
          <p:cNvSpPr txBox="1">
            <a:spLocks/>
          </p:cNvSpPr>
          <p:nvPr/>
        </p:nvSpPr>
        <p:spPr>
          <a:xfrm>
            <a:off x="1377950" y="1527175"/>
            <a:ext cx="6388100" cy="3810000"/>
          </a:xfrm>
          <a:prstGeom prst="rect">
            <a:avLst/>
          </a:prstGeom>
        </p:spPr>
        <p:txBody>
          <a:bodyPr/>
          <a:lstStyle>
            <a:lvl1pPr marL="228600" indent="-228600" algn="l" defTabSz="457200" rtl="0" eaLnBrk="1" latinLnBrk="0" hangingPunct="1">
              <a:spcBef>
                <a:spcPts val="600"/>
              </a:spcBef>
              <a:buSzPct val="90000"/>
              <a:buFont typeface="Arial"/>
              <a:buChar char="•"/>
              <a:defRPr sz="2000" b="0" i="0" kern="1200">
                <a:solidFill>
                  <a:schemeClr val="tx1"/>
                </a:solidFill>
                <a:latin typeface="+mn-lt"/>
                <a:ea typeface="+mn-ea"/>
                <a:cs typeface="Helvetica"/>
              </a:defRPr>
            </a:lvl1pPr>
            <a:lvl2pPr marL="457200" indent="-228600" algn="l" defTabSz="457200" rtl="0" eaLnBrk="1" latinLnBrk="0" hangingPunct="1">
              <a:spcBef>
                <a:spcPts val="600"/>
              </a:spcBef>
              <a:buSzPct val="90000"/>
              <a:buFont typeface="Arial"/>
              <a:buChar char="•"/>
              <a:defRPr sz="1800" b="0" i="0" kern="1200" baseline="0">
                <a:solidFill>
                  <a:schemeClr val="tx1"/>
                </a:solidFill>
                <a:latin typeface="+mn-lt"/>
                <a:ea typeface="+mn-ea"/>
                <a:cs typeface="Helvetica"/>
              </a:defRPr>
            </a:lvl2pPr>
            <a:lvl3pPr marL="685800" indent="-228600" algn="l" defTabSz="457200" rtl="0" eaLnBrk="1" latinLnBrk="0" hangingPunct="1">
              <a:spcBef>
                <a:spcPts val="600"/>
              </a:spcBef>
              <a:buSzPct val="90000"/>
              <a:buFont typeface="Arial"/>
              <a:buChar char="•"/>
              <a:defRPr sz="1600" b="0" i="0" kern="1200" baseline="0">
                <a:solidFill>
                  <a:schemeClr val="tx1"/>
                </a:solidFill>
                <a:latin typeface="+mn-lt"/>
                <a:ea typeface="+mn-ea"/>
                <a:cs typeface="Helvetica"/>
              </a:defRPr>
            </a:lvl3pPr>
            <a:lvl4pPr marL="914400" indent="-228600" algn="l" defTabSz="457200" rtl="0" eaLnBrk="1" latinLnBrk="0" hangingPunct="1">
              <a:spcBef>
                <a:spcPts val="600"/>
              </a:spcBef>
              <a:buSzPct val="90000"/>
              <a:buFont typeface="Arial"/>
              <a:buChar char="•"/>
              <a:defRPr sz="1400" b="0" i="0" kern="1200" baseline="0">
                <a:solidFill>
                  <a:schemeClr val="tx1"/>
                </a:solidFill>
                <a:latin typeface="+mn-lt"/>
                <a:ea typeface="+mn-ea"/>
                <a:cs typeface="Helvetica"/>
              </a:defRPr>
            </a:lvl4pPr>
            <a:lvl5pPr marL="1143000" indent="-228600" algn="l" defTabSz="457200" rtl="0" eaLnBrk="1" latinLnBrk="0" hangingPunct="1">
              <a:spcBef>
                <a:spcPts val="600"/>
              </a:spcBef>
              <a:buSzPct val="90000"/>
              <a:buFont typeface="Arial"/>
              <a:buChar char="•"/>
              <a:defRPr sz="1400" b="0" i="0" kern="1200" baseline="0">
                <a:solidFill>
                  <a:schemeClr val="tx1"/>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800" dirty="0" smtClean="0"/>
              <a:t>Raft layers</a:t>
            </a:r>
          </a:p>
          <a:p>
            <a:pPr lvl="1" fontAlgn="auto">
              <a:spcAft>
                <a:spcPts val="0"/>
              </a:spcAft>
              <a:defRPr/>
            </a:pPr>
            <a:r>
              <a:rPr lang="en-US" sz="2400" dirty="0" smtClean="0"/>
              <a:t>Base (zigzag)</a:t>
            </a:r>
          </a:p>
          <a:p>
            <a:pPr lvl="1" fontAlgn="auto">
              <a:spcAft>
                <a:spcPts val="0"/>
              </a:spcAft>
              <a:defRPr/>
            </a:pPr>
            <a:r>
              <a:rPr lang="en-US" sz="2400" dirty="0" smtClean="0"/>
              <a:t>Interface</a:t>
            </a:r>
          </a:p>
          <a:p>
            <a:pPr lvl="1" fontAlgn="auto">
              <a:spcAft>
                <a:spcPts val="0"/>
              </a:spcAft>
              <a:defRPr/>
            </a:pPr>
            <a:r>
              <a:rPr lang="en-US" sz="2400" dirty="0" smtClean="0"/>
              <a:t>Surface</a:t>
            </a:r>
          </a:p>
          <a:p>
            <a:pPr lvl="1" fontAlgn="auto">
              <a:spcAft>
                <a:spcPts val="0"/>
              </a:spcAft>
              <a:defRPr/>
            </a:pPr>
            <a:endParaRPr lang="en-US" sz="800" dirty="0" smtClean="0"/>
          </a:p>
          <a:p>
            <a:pPr fontAlgn="auto">
              <a:spcAft>
                <a:spcPts val="0"/>
              </a:spcAft>
              <a:defRPr/>
            </a:pPr>
            <a:r>
              <a:rPr lang="en-US" sz="2800" dirty="0" smtClean="0"/>
              <a:t>Configurable settings for each</a:t>
            </a:r>
          </a:p>
          <a:p>
            <a:pPr lvl="1" fontAlgn="auto">
              <a:spcAft>
                <a:spcPts val="0"/>
              </a:spcAft>
              <a:defRPr/>
            </a:pPr>
            <a:r>
              <a:rPr lang="en-US" sz="2400" dirty="0" smtClean="0"/>
              <a:t>Number of layers</a:t>
            </a:r>
          </a:p>
          <a:p>
            <a:pPr lvl="1" fontAlgn="auto">
              <a:spcAft>
                <a:spcPts val="0"/>
              </a:spcAft>
              <a:defRPr/>
            </a:pPr>
            <a:r>
              <a:rPr lang="en-US" sz="2400" dirty="0" smtClean="0"/>
              <a:t>Density</a:t>
            </a:r>
          </a:p>
          <a:p>
            <a:pPr lvl="1" fontAlgn="auto">
              <a:spcAft>
                <a:spcPts val="0"/>
              </a:spcAft>
              <a:defRPr/>
            </a:pPr>
            <a:r>
              <a:rPr lang="en-US" sz="2400" dirty="0" smtClean="0"/>
              <a:t>Orientation</a:t>
            </a:r>
          </a:p>
          <a:p>
            <a:pPr lvl="1" fontAlgn="auto">
              <a:spcAft>
                <a:spcPts val="0"/>
              </a:spcAft>
              <a:defRPr/>
            </a:pPr>
            <a:r>
              <a:rPr lang="en-US" sz="2400" dirty="0" smtClean="0"/>
              <a:t>Thickness</a:t>
            </a:r>
          </a:p>
          <a:p>
            <a:pPr lvl="1" fontAlgn="auto">
              <a:spcAft>
                <a:spcPts val="0"/>
              </a:spcAft>
              <a:defRPr/>
            </a:pPr>
            <a:r>
              <a:rPr lang="en-US" sz="2400" dirty="0" smtClean="0"/>
              <a:t>Size </a:t>
            </a:r>
            <a:r>
              <a:rPr lang="en-US" sz="2400" dirty="0"/>
              <a:t>and spacing of </a:t>
            </a:r>
            <a:r>
              <a:rPr lang="en-US" sz="2400" dirty="0" smtClean="0"/>
              <a:t>zigzag (base only)</a:t>
            </a:r>
            <a:endParaRPr lang="en-US" sz="2400" dirty="0"/>
          </a:p>
          <a:p>
            <a:pPr marL="0" indent="0" fontAlgn="auto">
              <a:spcAft>
                <a:spcPts val="0"/>
              </a:spcAft>
              <a:buFont typeface="Arial"/>
              <a:buNone/>
              <a:defRPr/>
            </a:pP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3" descr="graph_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94211"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8" descr="graph_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96259"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9" descr="graph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98307"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0" descr="graph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6888" y="1601788"/>
            <a:ext cx="2338387"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Path Ordering: Shells</a:t>
            </a:r>
            <a:endParaRPr lang="en-US" dirty="0">
              <a:ea typeface="+mj-ea"/>
            </a:endParaRPr>
          </a:p>
        </p:txBody>
      </p:sp>
      <p:pic>
        <p:nvPicPr>
          <p:cNvPr id="100355" name="Picture 3" descr="p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309813"/>
            <a:ext cx="37449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MakerBo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kerBo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42910</TotalTime>
  <Words>3408</Words>
  <Application>Microsoft Macintosh PowerPoint</Application>
  <PresentationFormat>On-screen Show (4:3)</PresentationFormat>
  <Paragraphs>379</Paragraphs>
  <Slides>57</Slides>
  <Notes>56</Notes>
  <HiddenSlides>0</HiddenSlides>
  <MMClips>2</MMClips>
  <ScaleCrop>false</ScaleCrop>
  <HeadingPairs>
    <vt:vector size="4" baseType="variant">
      <vt:variant>
        <vt:lpstr>Theme</vt:lpstr>
      </vt:variant>
      <vt:variant>
        <vt:i4>2</vt:i4>
      </vt:variant>
      <vt:variant>
        <vt:lpstr>Slide Titles</vt:lpstr>
      </vt:variant>
      <vt:variant>
        <vt:i4>57</vt:i4>
      </vt:variant>
    </vt:vector>
  </HeadingPairs>
  <TitlesOfParts>
    <vt:vector size="59" baseType="lpstr">
      <vt:lpstr>MakerBot Master</vt:lpstr>
      <vt:lpstr>1_MakerBot Master</vt:lpstr>
      <vt:lpstr>Path Ordering</vt:lpstr>
      <vt:lpstr>Path Ordering Heuristics</vt:lpstr>
      <vt:lpstr>Path Ordering</vt:lpstr>
      <vt:lpstr>Path Ordering</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Shells</vt:lpstr>
      <vt:lpstr>Path Ordering: Infill</vt:lpstr>
      <vt:lpstr>Path Ordering: Infill</vt:lpstr>
      <vt:lpstr>Path Ordering: Infill</vt:lpstr>
      <vt:lpstr>Path Ordering: Infill</vt:lpstr>
      <vt:lpstr>Path Ordering: Infill</vt:lpstr>
      <vt:lpstr>Path Ordering: Infill</vt:lpstr>
      <vt:lpstr>Path Ordering: Infill</vt:lpstr>
      <vt:lpstr>Path Ordering: Infill</vt:lpstr>
      <vt:lpstr>Path Ordering: Infill</vt:lpstr>
      <vt:lpstr>Path Ordering: Infill</vt:lpstr>
      <vt:lpstr>Path Ordering: Infill</vt:lpstr>
      <vt:lpstr>Path Ordering: Infill</vt:lpstr>
      <vt:lpstr>Path Ordering: Infill</vt:lpstr>
      <vt:lpstr>Putting it All together</vt:lpstr>
      <vt:lpstr>Factors Affecting Print time</vt:lpstr>
      <vt:lpstr>Print Speed Heuristics</vt:lpstr>
      <vt:lpstr>Print Times</vt:lpstr>
      <vt:lpstr>Reducing Print TIme</vt:lpstr>
      <vt:lpstr>100 Micron prints</vt:lpstr>
      <vt:lpstr>Thick Fill</vt:lpstr>
      <vt:lpstr>Build Plate Adhesion</vt:lpstr>
      <vt:lpstr>Build Plate Adhesion</vt:lpstr>
      <vt:lpstr>Build Plate Adhesion: Goals</vt:lpstr>
      <vt:lpstr>Build Plate Adhesion</vt:lpstr>
      <vt:lpstr>Build Plate Adhesion</vt:lpstr>
      <vt:lpstr>Build Plate Adhesion</vt:lpstr>
      <vt:lpstr>Build Plate Adhesion</vt:lpstr>
      <vt:lpstr>Build Plate Adhesion</vt:lpstr>
      <vt:lpstr>Build Plate Adhesion</vt:lpstr>
      <vt:lpstr>Build Plate Adhesion</vt:lpstr>
      <vt:lpstr>Concept To Practice: Rafts</vt:lpstr>
      <vt:lpstr>Concept To Practice: Rafts</vt:lpstr>
      <vt:lpstr>Concept To Practice: Rafts</vt:lpstr>
      <vt:lpstr>Results</vt:lpstr>
      <vt:lpstr>Configurable Rafts</vt:lpstr>
    </vt:vector>
  </TitlesOfParts>
  <Company>Conde Nast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Hoover</dc:creator>
  <cp:lastModifiedBy>Quynh</cp:lastModifiedBy>
  <cp:revision>1009</cp:revision>
  <cp:lastPrinted>2015-06-30T16:35:16Z</cp:lastPrinted>
  <dcterms:created xsi:type="dcterms:W3CDTF">2013-04-11T22:31:30Z</dcterms:created>
  <dcterms:modified xsi:type="dcterms:W3CDTF">2015-08-04T22:13:13Z</dcterms:modified>
</cp:coreProperties>
</file>