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27" r:id="rId2"/>
    <p:sldId id="333" r:id="rId3"/>
    <p:sldId id="371" r:id="rId4"/>
    <p:sldId id="281" r:id="rId5"/>
    <p:sldId id="282" r:id="rId6"/>
    <p:sldId id="283" r:id="rId7"/>
    <p:sldId id="372" r:id="rId8"/>
    <p:sldId id="334" r:id="rId9"/>
    <p:sldId id="285" r:id="rId10"/>
    <p:sldId id="350" r:id="rId11"/>
    <p:sldId id="326" r:id="rId12"/>
    <p:sldId id="324" r:id="rId13"/>
    <p:sldId id="407" r:id="rId14"/>
    <p:sldId id="325" r:id="rId15"/>
    <p:sldId id="303" r:id="rId16"/>
    <p:sldId id="287" r:id="rId17"/>
    <p:sldId id="291" r:id="rId18"/>
    <p:sldId id="296" r:id="rId19"/>
    <p:sldId id="417" r:id="rId20"/>
    <p:sldId id="416" r:id="rId21"/>
    <p:sldId id="424" r:id="rId22"/>
    <p:sldId id="418" r:id="rId23"/>
    <p:sldId id="419" r:id="rId24"/>
    <p:sldId id="420" r:id="rId25"/>
    <p:sldId id="421" r:id="rId26"/>
    <p:sldId id="422" r:id="rId27"/>
    <p:sldId id="423" r:id="rId28"/>
    <p:sldId id="425" r:id="rId29"/>
    <p:sldId id="393" r:id="rId30"/>
    <p:sldId id="426" r:id="rId31"/>
    <p:sldId id="351" r:id="rId32"/>
    <p:sldId id="304" r:id="rId33"/>
    <p:sldId id="401" r:id="rId34"/>
    <p:sldId id="410" r:id="rId35"/>
    <p:sldId id="342" r:id="rId36"/>
    <p:sldId id="344" r:id="rId37"/>
    <p:sldId id="343" r:id="rId38"/>
    <p:sldId id="300" r:id="rId39"/>
    <p:sldId id="413"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ide" initials="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8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67933" autoAdjust="0"/>
  </p:normalViewPr>
  <p:slideViewPr>
    <p:cSldViewPr>
      <p:cViewPr varScale="1">
        <p:scale>
          <a:sx n="116" d="100"/>
          <a:sy n="116" d="100"/>
        </p:scale>
        <p:origin x="-4704" y="-9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4698"/>
    </p:cViewPr>
  </p:sorterViewPr>
  <p:notesViewPr>
    <p:cSldViewPr>
      <p:cViewPr varScale="1">
        <p:scale>
          <a:sx n="105" d="100"/>
          <a:sy n="105" d="100"/>
        </p:scale>
        <p:origin x="-34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D4AD97-D9CE-4283-A914-57CD4625DBC1}" type="datetimeFigureOut">
              <a:rPr lang="en-US" smtClean="0"/>
              <a:t>2015-08-17</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8D35F5-A801-4A53-B25F-0F4597A75582}" type="slidenum">
              <a:rPr lang="en-US" smtClean="0"/>
              <a:t>‹#›</a:t>
            </a:fld>
            <a:endParaRPr lang="en-US"/>
          </a:p>
        </p:txBody>
      </p:sp>
    </p:spTree>
    <p:extLst>
      <p:ext uri="{BB962C8B-B14F-4D97-AF65-F5344CB8AC3E}">
        <p14:creationId xmlns:p14="http://schemas.microsoft.com/office/powerpoint/2010/main" val="3808421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3C5324-F763-49E6-A544-61792DFD2C8C}" type="datetimeFigureOut">
              <a:rPr lang="en-US" smtClean="0"/>
              <a:t>2015-08-17</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7D1E4D-7886-4486-A7A1-D9B22DD0FA22}" type="slidenum">
              <a:rPr lang="fr-FR" smtClean="0"/>
              <a:t>‹#›</a:t>
            </a:fld>
            <a:endParaRPr lang="fr-FR"/>
          </a:p>
        </p:txBody>
      </p:sp>
    </p:spTree>
    <p:extLst>
      <p:ext uri="{BB962C8B-B14F-4D97-AF65-F5344CB8AC3E}">
        <p14:creationId xmlns:p14="http://schemas.microsoft.com/office/powerpoint/2010/main" val="3865735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In this part of the course we are going to focus on multi-material filament printers.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instance, this printer, the </a:t>
            </a:r>
            <a:r>
              <a:rPr lang="en-US" dirty="0" err="1" smtClean="0"/>
              <a:t>Makerbot</a:t>
            </a:r>
            <a:r>
              <a:rPr lang="en-US" baseline="0" dirty="0" smtClean="0"/>
              <a:t> Replicator 1, features two different extruders.</a:t>
            </a:r>
            <a:endParaRPr lang="en-US" dirty="0" smtClean="0"/>
          </a:p>
          <a:p>
            <a:endParaRPr lang="en-US" dirty="0" smtClean="0"/>
          </a:p>
          <a:p>
            <a:r>
              <a:rPr lang="en-US" dirty="0" smtClean="0"/>
              <a:t>Most</a:t>
            </a:r>
            <a:r>
              <a:rPr lang="en-US" baseline="0" dirty="0" smtClean="0"/>
              <a:t> of the ideas I present here originate from our 2014 publication ‘Clean Color’ </a:t>
            </a:r>
            <a:endParaRPr lang="en-US" dirty="0" smtClean="0"/>
          </a:p>
          <a:p>
            <a:r>
              <a:rPr lang="en-US" baseline="0" dirty="0" smtClean="0"/>
              <a:t>http://webloria.loria.fr/~jhergel/cleanColor.pdf</a:t>
            </a:r>
          </a:p>
          <a:p>
            <a:endParaRPr lang="en-US"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a:t>
            </a:fld>
            <a:endParaRPr lang="fr-FR"/>
          </a:p>
        </p:txBody>
      </p:sp>
    </p:spTree>
    <p:extLst>
      <p:ext uri="{BB962C8B-B14F-4D97-AF65-F5344CB8AC3E}">
        <p14:creationId xmlns:p14="http://schemas.microsoft.com/office/powerpoint/2010/main" val="201410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baseline="0" dirty="0" smtClean="0"/>
              <a:t>Here is a picture taken during a dual printing session, just to show how significant oozing can be.</a:t>
            </a:r>
          </a:p>
          <a:p>
            <a:r>
              <a:rPr lang="en-US" baseline="0" dirty="0" smtClean="0"/>
              <a:t>Several millimeters of plastic are dangling from the extruder after only a few seconds.</a:t>
            </a:r>
            <a:endParaRPr lang="fr-FR" baseline="0"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10</a:t>
            </a:fld>
            <a:endParaRPr lang="fr-FR"/>
          </a:p>
        </p:txBody>
      </p:sp>
    </p:spTree>
    <p:extLst>
      <p:ext uri="{BB962C8B-B14F-4D97-AF65-F5344CB8AC3E}">
        <p14:creationId xmlns:p14="http://schemas.microsoft.com/office/powerpoint/2010/main" val="30424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The result are all these little blobs of plastic that are deposited</a:t>
            </a:r>
            <a:r>
              <a:rPr lang="en-US" baseline="0" dirty="0" smtClean="0"/>
              <a:t> on the other color. These cannot be trivially cleared since the materials mix when they are fused together.</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11</a:t>
            </a:fld>
            <a:endParaRPr lang="fr-FR"/>
          </a:p>
        </p:txBody>
      </p:sp>
    </p:spTree>
    <p:extLst>
      <p:ext uri="{BB962C8B-B14F-4D97-AF65-F5344CB8AC3E}">
        <p14:creationId xmlns:p14="http://schemas.microsoft.com/office/powerpoint/2010/main" val="113284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There are in fact two distinct cases where oozing is problematic.</a:t>
            </a:r>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12</a:t>
            </a:fld>
            <a:endParaRPr lang="fr-FR"/>
          </a:p>
        </p:txBody>
      </p:sp>
    </p:spTree>
    <p:extLst>
      <p:ext uri="{BB962C8B-B14F-4D97-AF65-F5344CB8AC3E}">
        <p14:creationId xmlns:p14="http://schemas.microsoft.com/office/powerpoint/2010/main" val="2036974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noProof="0" dirty="0" smtClean="0"/>
              <a:t>The first case is during print moves, when one</a:t>
            </a:r>
            <a:r>
              <a:rPr lang="en-US" baseline="0" noProof="0" dirty="0" smtClean="0"/>
              <a:t> extruder (red) prints and the other (blue) crosses the just printed path. This leaves a blob of plastic. It is a difficult case because we cannot really change the way the carriage moves: it has to deposit plastic along the red path.</a:t>
            </a:r>
          </a:p>
          <a:p>
            <a:endParaRPr lang="en-US" baseline="0" noProof="0"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13</a:t>
            </a:fld>
            <a:endParaRPr lang="fr-FR"/>
          </a:p>
        </p:txBody>
      </p:sp>
    </p:spTree>
    <p:extLst>
      <p:ext uri="{BB962C8B-B14F-4D97-AF65-F5344CB8AC3E}">
        <p14:creationId xmlns:p14="http://schemas.microsoft.com/office/powerpoint/2010/main" val="2036974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A second case is</a:t>
            </a:r>
            <a:r>
              <a:rPr lang="en-US" baseline="0" dirty="0" smtClean="0"/>
              <a:t> during travel moves: here we cross the blue part to reach the red part, but the red extruder is likely to deposit plastic along the blue perimeter. The case is slightly easier, since we can change the way the carriage travels. </a:t>
            </a:r>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14</a:t>
            </a:fld>
            <a:endParaRPr lang="fr-FR"/>
          </a:p>
        </p:txBody>
      </p:sp>
    </p:spTree>
    <p:extLst>
      <p:ext uri="{BB962C8B-B14F-4D97-AF65-F5344CB8AC3E}">
        <p14:creationId xmlns:p14="http://schemas.microsoft.com/office/powerpoint/2010/main" val="203697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We will further consider holes and zippers, and how to reduce their effect.</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15</a:t>
            </a:fld>
            <a:endParaRPr lang="fr-FR"/>
          </a:p>
        </p:txBody>
      </p:sp>
    </p:spTree>
    <p:extLst>
      <p:ext uri="{BB962C8B-B14F-4D97-AF65-F5344CB8AC3E}">
        <p14:creationId xmlns:p14="http://schemas.microsoft.com/office/powerpoint/2010/main" val="192332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Ok, let’s have a closer look at what we can do to reduce such problems,</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16</a:t>
            </a:fld>
            <a:endParaRPr lang="fr-FR"/>
          </a:p>
        </p:txBody>
      </p:sp>
    </p:spTree>
    <p:extLst>
      <p:ext uri="{BB962C8B-B14F-4D97-AF65-F5344CB8AC3E}">
        <p14:creationId xmlns:p14="http://schemas.microsoft.com/office/powerpoint/2010/main" val="2931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The idea is similar to the oozing</a:t>
            </a:r>
            <a:r>
              <a:rPr lang="en-US" baseline="0" dirty="0" smtClean="0"/>
              <a:t> walls discussed earlier. We want to catch ooze before it reaches the surface. For this, we print a </a:t>
            </a:r>
            <a:r>
              <a:rPr lang="en-US" baseline="0" dirty="0" smtClean="0"/>
              <a:t>shield surrounding </a:t>
            </a:r>
            <a:r>
              <a:rPr lang="en-US" baseline="0" dirty="0" smtClean="0"/>
              <a:t>the shape. This </a:t>
            </a:r>
            <a:r>
              <a:rPr lang="en-US" baseline="0" dirty="0" smtClean="0"/>
              <a:t>shield will </a:t>
            </a:r>
            <a:r>
              <a:rPr lang="en-US" baseline="0" dirty="0" smtClean="0"/>
              <a:t>catch ooze just before the surface.</a:t>
            </a:r>
          </a:p>
          <a:p>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17</a:t>
            </a:fld>
            <a:endParaRPr lang="fr-FR"/>
          </a:p>
        </p:txBody>
      </p:sp>
    </p:spTree>
    <p:extLst>
      <p:ext uri="{BB962C8B-B14F-4D97-AF65-F5344CB8AC3E}">
        <p14:creationId xmlns:p14="http://schemas.microsoft.com/office/powerpoint/2010/main" val="1848254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Here you can see </a:t>
            </a:r>
            <a:r>
              <a:rPr lang="en-US" dirty="0" smtClean="0"/>
              <a:t>vertical</a:t>
            </a:r>
            <a:r>
              <a:rPr lang="en-US" baseline="0" dirty="0" smtClean="0"/>
              <a:t> walls protecting the print.</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18</a:t>
            </a:fld>
            <a:endParaRPr lang="fr-FR"/>
          </a:p>
        </p:txBody>
      </p:sp>
    </p:spTree>
    <p:extLst>
      <p:ext uri="{BB962C8B-B14F-4D97-AF65-F5344CB8AC3E}">
        <p14:creationId xmlns:p14="http://schemas.microsoft.com/office/powerpoint/2010/main" val="166924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other examples of shields or walls</a:t>
            </a:r>
            <a:r>
              <a:rPr lang="en-US" baseline="0" dirty="0" smtClean="0"/>
              <a:t> protecting a print.</a:t>
            </a:r>
            <a:endParaRPr lang="fr-FR" dirty="0"/>
          </a:p>
        </p:txBody>
      </p:sp>
      <p:sp>
        <p:nvSpPr>
          <p:cNvPr id="4" name="Slide Number Placeholder 3"/>
          <p:cNvSpPr>
            <a:spLocks noGrp="1"/>
          </p:cNvSpPr>
          <p:nvPr>
            <p:ph type="sldNum" sz="quarter" idx="10"/>
          </p:nvPr>
        </p:nvSpPr>
        <p:spPr/>
        <p:txBody>
          <a:bodyPr/>
          <a:lstStyle/>
          <a:p>
            <a:fld id="{A47D1E4D-7886-4486-A7A1-D9B22DD0FA22}" type="slidenum">
              <a:rPr lang="fr-FR" smtClean="0"/>
              <a:t>19</a:t>
            </a:fld>
            <a:endParaRPr lang="fr-FR"/>
          </a:p>
        </p:txBody>
      </p:sp>
    </p:spTree>
    <p:extLst>
      <p:ext uri="{BB962C8B-B14F-4D97-AF65-F5344CB8AC3E}">
        <p14:creationId xmlns:p14="http://schemas.microsoft.com/office/powerpoint/2010/main" val="121580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The extruders are mounted on a single carriage,</a:t>
            </a:r>
            <a:r>
              <a:rPr lang="en-US" baseline="0" dirty="0" smtClean="0"/>
              <a:t> and two different plastic filaments can be used on the same print.</a:t>
            </a:r>
          </a:p>
          <a:p>
            <a:endParaRPr lang="en-US" baseline="0" dirty="0" smtClean="0"/>
          </a:p>
          <a:p>
            <a:r>
              <a:rPr lang="en-US" baseline="0" dirty="0" smtClean="0"/>
              <a:t>You can use different colors, or different plastics such as rigid / soft materials.</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a:t>
            </a:fld>
            <a:endParaRPr lang="fr-FR"/>
          </a:p>
        </p:txBody>
      </p:sp>
    </p:spTree>
    <p:extLst>
      <p:ext uri="{BB962C8B-B14F-4D97-AF65-F5344CB8AC3E}">
        <p14:creationId xmlns:p14="http://schemas.microsoft.com/office/powerpoint/2010/main" val="3680784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more advanced shapes that can protect</a:t>
            </a:r>
            <a:r>
              <a:rPr lang="en-US" baseline="0" dirty="0" smtClean="0"/>
              <a:t> the print while staying close to the fabricated object.</a:t>
            </a:r>
            <a:endParaRPr lang="fr-FR" dirty="0"/>
          </a:p>
        </p:txBody>
      </p:sp>
      <p:sp>
        <p:nvSpPr>
          <p:cNvPr id="4" name="Slide Number Placeholder 3"/>
          <p:cNvSpPr>
            <a:spLocks noGrp="1"/>
          </p:cNvSpPr>
          <p:nvPr>
            <p:ph type="sldNum" sz="quarter" idx="10"/>
          </p:nvPr>
        </p:nvSpPr>
        <p:spPr/>
        <p:txBody>
          <a:bodyPr/>
          <a:lstStyle/>
          <a:p>
            <a:fld id="{A47D1E4D-7886-4486-A7A1-D9B22DD0FA22}" type="slidenum">
              <a:rPr lang="fr-FR" smtClean="0"/>
              <a:t>20</a:t>
            </a:fld>
            <a:endParaRPr lang="fr-FR"/>
          </a:p>
        </p:txBody>
      </p:sp>
    </p:spTree>
    <p:extLst>
      <p:ext uri="{BB962C8B-B14F-4D97-AF65-F5344CB8AC3E}">
        <p14:creationId xmlns:p14="http://schemas.microsoft.com/office/powerpoint/2010/main" val="1412000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Ok, let’s have a closer look at what we can do to reduce such problems,</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21</a:t>
            </a:fld>
            <a:endParaRPr lang="fr-FR"/>
          </a:p>
        </p:txBody>
      </p:sp>
    </p:spTree>
    <p:extLst>
      <p:ext uri="{BB962C8B-B14F-4D97-AF65-F5344CB8AC3E}">
        <p14:creationId xmlns:p14="http://schemas.microsoft.com/office/powerpoint/2010/main" val="2931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baseline="0" dirty="0" smtClean="0"/>
              <a:t>We observed that a simple change of orientation – azimuth angle -- can greatly improve quality. </a:t>
            </a:r>
          </a:p>
          <a:p>
            <a:endParaRPr lang="en-US" baseline="0" dirty="0" smtClean="0"/>
          </a:p>
          <a:p>
            <a:r>
              <a:rPr lang="en-US" baseline="0" dirty="0" smtClean="0"/>
              <a:t>When the blue extruder prints, the red extruder will move for some time just above the blue region. This is the effect we want to minimize.</a:t>
            </a:r>
          </a:p>
          <a:p>
            <a:endParaRPr lang="fr-FR" baseline="0"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22</a:t>
            </a:fld>
            <a:endParaRPr lang="fr-FR"/>
          </a:p>
        </p:txBody>
      </p:sp>
    </p:spTree>
    <p:extLst>
      <p:ext uri="{BB962C8B-B14F-4D97-AF65-F5344CB8AC3E}">
        <p14:creationId xmlns:p14="http://schemas.microsoft.com/office/powerpoint/2010/main" val="1272723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We can easily compute the region spanned by the red</a:t>
            </a:r>
            <a:r>
              <a:rPr lang="en-US" baseline="0" dirty="0" smtClean="0"/>
              <a:t> extruder when the blue prints.</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23</a:t>
            </a:fld>
            <a:endParaRPr lang="fr-FR"/>
          </a:p>
        </p:txBody>
      </p:sp>
    </p:spTree>
    <p:extLst>
      <p:ext uri="{BB962C8B-B14F-4D97-AF65-F5344CB8AC3E}">
        <p14:creationId xmlns:p14="http://schemas.microsoft.com/office/powerpoint/2010/main" val="3207413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baseline="0" dirty="0" smtClean="0"/>
              <a:t>Our goal is to minimize the overlap region.</a:t>
            </a:r>
            <a:endParaRPr lang="fr-FR" baseline="0"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24</a:t>
            </a:fld>
            <a:endParaRPr lang="fr-FR"/>
          </a:p>
        </p:txBody>
      </p:sp>
    </p:spTree>
    <p:extLst>
      <p:ext uri="{BB962C8B-B14F-4D97-AF65-F5344CB8AC3E}">
        <p14:creationId xmlns:p14="http://schemas.microsoft.com/office/powerpoint/2010/main" val="3207413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One</a:t>
            </a:r>
            <a:r>
              <a:rPr lang="en-US" baseline="0" dirty="0" smtClean="0"/>
              <a:t> simple way to do that is to change the orientation of the print!</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25</a:t>
            </a:fld>
            <a:endParaRPr lang="fr-FR"/>
          </a:p>
        </p:txBody>
      </p:sp>
    </p:spTree>
    <p:extLst>
      <p:ext uri="{BB962C8B-B14F-4D97-AF65-F5344CB8AC3E}">
        <p14:creationId xmlns:p14="http://schemas.microsoft.com/office/powerpoint/2010/main" val="320741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Across all slices, this overlap region turns</a:t>
            </a:r>
            <a:r>
              <a:rPr lang="en-US" baseline="0" dirty="0" smtClean="0"/>
              <a:t> into a volume. We can compute this volume by fast </a:t>
            </a:r>
            <a:r>
              <a:rPr lang="en-US" baseline="0" dirty="0" err="1" smtClean="0"/>
              <a:t>boolean</a:t>
            </a:r>
            <a:r>
              <a:rPr lang="en-US" baseline="0" dirty="0" smtClean="0"/>
              <a:t> intersections between the object, and a translation of the object. </a:t>
            </a:r>
            <a:r>
              <a:rPr lang="en-US" dirty="0" smtClean="0"/>
              <a:t>As we will later see, our software is able to perform such operations very rapidly.</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26</a:t>
            </a:fld>
            <a:endParaRPr lang="fr-FR"/>
          </a:p>
        </p:txBody>
      </p:sp>
    </p:spTree>
    <p:extLst>
      <p:ext uri="{BB962C8B-B14F-4D97-AF65-F5344CB8AC3E}">
        <p14:creationId xmlns:p14="http://schemas.microsoft.com/office/powerpoint/2010/main" val="1360717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Here you can see on the left</a:t>
            </a:r>
            <a:r>
              <a:rPr lang="en-US" baseline="0" dirty="0" smtClean="0"/>
              <a:t> the overlap region in green before optimization, and after optimization. This alone greatly reduces the chance of oozing.</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27</a:t>
            </a:fld>
            <a:endParaRPr lang="fr-FR"/>
          </a:p>
        </p:txBody>
      </p:sp>
    </p:spTree>
    <p:extLst>
      <p:ext uri="{BB962C8B-B14F-4D97-AF65-F5344CB8AC3E}">
        <p14:creationId xmlns:p14="http://schemas.microsoft.com/office/powerpoint/2010/main" val="3613349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Ok, let’s have a closer look at what we can do to reduce such problems,</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28</a:t>
            </a:fld>
            <a:endParaRPr lang="fr-FR"/>
          </a:p>
        </p:txBody>
      </p:sp>
    </p:spTree>
    <p:extLst>
      <p:ext uri="{BB962C8B-B14F-4D97-AF65-F5344CB8AC3E}">
        <p14:creationId xmlns:p14="http://schemas.microsoft.com/office/powerpoint/2010/main" val="29319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Zippers mostly occur</a:t>
            </a:r>
            <a:r>
              <a:rPr lang="en-US" baseline="0" dirty="0" smtClean="0"/>
              <a:t> along perimeters, which are – in our software – always cycles.</a:t>
            </a:r>
          </a:p>
          <a:p>
            <a:r>
              <a:rPr lang="en-US" baseline="0" dirty="0" smtClean="0"/>
              <a:t>Therefore we can freely choose the start/end point for printing a perimeter.</a:t>
            </a:r>
          </a:p>
          <a:p>
            <a:r>
              <a:rPr lang="en-US" baseline="0" dirty="0" smtClean="0"/>
              <a:t>We can thus hope to </a:t>
            </a:r>
            <a:r>
              <a:rPr lang="en-US" i="1" baseline="0" dirty="0" smtClean="0"/>
              <a:t>hide </a:t>
            </a:r>
            <a:r>
              <a:rPr lang="en-US" i="0" baseline="0" dirty="0" smtClean="0"/>
              <a:t>the zippers in less visible regions of the print.</a:t>
            </a:r>
            <a:endParaRPr lang="fr-FR" i="1"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29</a:t>
            </a:fld>
            <a:endParaRPr lang="fr-FR"/>
          </a:p>
        </p:txBody>
      </p:sp>
    </p:spTree>
    <p:extLst>
      <p:ext uri="{BB962C8B-B14F-4D97-AF65-F5344CB8AC3E}">
        <p14:creationId xmlns:p14="http://schemas.microsoft.com/office/powerpoint/2010/main" val="333497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In this presentation we will use these symbols to represent</a:t>
            </a:r>
            <a:r>
              <a:rPr lang="en-US" baseline="0" dirty="0" smtClean="0"/>
              <a:t> the carriage and the extruders</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a:t>
            </a:fld>
            <a:endParaRPr lang="fr-FR"/>
          </a:p>
        </p:txBody>
      </p:sp>
    </p:spTree>
    <p:extLst>
      <p:ext uri="{BB962C8B-B14F-4D97-AF65-F5344CB8AC3E}">
        <p14:creationId xmlns:p14="http://schemas.microsoft.com/office/powerpoint/2010/main" val="908413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Zippers mostly occur</a:t>
            </a:r>
            <a:r>
              <a:rPr lang="en-US" baseline="0" dirty="0" smtClean="0"/>
              <a:t> along perimeters, which are – in our software – always cycles.</a:t>
            </a:r>
          </a:p>
          <a:p>
            <a:r>
              <a:rPr lang="en-US" baseline="0" dirty="0" smtClean="0"/>
              <a:t>Therefore we can freely choose the start/end point for printing a perimeter.</a:t>
            </a:r>
          </a:p>
          <a:p>
            <a:r>
              <a:rPr lang="en-US" baseline="0" dirty="0" smtClean="0"/>
              <a:t>We can thus hope to </a:t>
            </a:r>
            <a:r>
              <a:rPr lang="en-US" i="1" baseline="0" dirty="0" smtClean="0"/>
              <a:t>hide </a:t>
            </a:r>
            <a:r>
              <a:rPr lang="en-US" i="0" baseline="0" dirty="0" smtClean="0"/>
              <a:t>the zippers in less visible regions of the print.</a:t>
            </a:r>
            <a:endParaRPr lang="fr-FR" i="1"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30</a:t>
            </a:fld>
            <a:endParaRPr lang="fr-FR"/>
          </a:p>
        </p:txBody>
      </p:sp>
    </p:spTree>
    <p:extLst>
      <p:ext uri="{BB962C8B-B14F-4D97-AF65-F5344CB8AC3E}">
        <p14:creationId xmlns:p14="http://schemas.microsoft.com/office/powerpoint/2010/main" val="1616595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This computes a map along</a:t>
            </a:r>
            <a:r>
              <a:rPr lang="en-US" baseline="0" dirty="0" smtClean="0"/>
              <a:t> the surface which is darker when it is less visible and brighter otherwise. This correspond to how many viewpoints can actually see each surface points. We can compute this quickly on modern GPUs.</a:t>
            </a:r>
          </a:p>
          <a:p>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31</a:t>
            </a:fld>
            <a:endParaRPr lang="fr-FR"/>
          </a:p>
        </p:txBody>
      </p:sp>
    </p:spTree>
    <p:extLst>
      <p:ext uri="{BB962C8B-B14F-4D97-AF65-F5344CB8AC3E}">
        <p14:creationId xmlns:p14="http://schemas.microsoft.com/office/powerpoint/2010/main" val="418826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Here are some results, note the significant improvement. These</a:t>
            </a:r>
            <a:r>
              <a:rPr lang="en-US" baseline="0" dirty="0" smtClean="0"/>
              <a:t> objects have not been cleaned in any way.</a:t>
            </a:r>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32</a:t>
            </a:fld>
            <a:endParaRPr lang="fr-FR"/>
          </a:p>
        </p:txBody>
      </p:sp>
    </p:spTree>
    <p:extLst>
      <p:ext uri="{BB962C8B-B14F-4D97-AF65-F5344CB8AC3E}">
        <p14:creationId xmlns:p14="http://schemas.microsoft.com/office/powerpoint/2010/main" val="1476192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A comparison using the various ingredients.</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Attribution:</a:t>
            </a:r>
            <a:endParaRPr lang="en-US" dirty="0" smtClean="0"/>
          </a:p>
          <a:p>
            <a:r>
              <a:rPr lang="en-US" baseline="0" dirty="0" smtClean="0"/>
              <a:t>http://</a:t>
            </a:r>
            <a:r>
              <a:rPr lang="en-US" baseline="0" dirty="0" err="1" smtClean="0"/>
              <a:t>www.thingiverse.com</a:t>
            </a:r>
            <a:r>
              <a:rPr lang="en-US" baseline="0" dirty="0" smtClean="0"/>
              <a:t>/thing:</a:t>
            </a:r>
            <a:r>
              <a:rPr lang="fr-FR" sz="1200" dirty="0" smtClean="0"/>
              <a:t>26417</a:t>
            </a:r>
          </a:p>
          <a:p>
            <a:r>
              <a:rPr lang="fr-FR" baseline="0" dirty="0" smtClean="0"/>
              <a:t>http://</a:t>
            </a:r>
            <a:r>
              <a:rPr lang="fr-FR" baseline="0" dirty="0" err="1" smtClean="0"/>
              <a:t>www.thingiverse.com</a:t>
            </a:r>
            <a:r>
              <a:rPr lang="fr-FR" baseline="0" dirty="0" smtClean="0"/>
              <a:t>/</a:t>
            </a:r>
            <a:r>
              <a:rPr lang="fr-FR" baseline="0" dirty="0" err="1" smtClean="0"/>
              <a:t>Bob_East</a:t>
            </a:r>
            <a:r>
              <a:rPr lang="fr-FR" baseline="0" dirty="0" smtClean="0"/>
              <a:t>/about</a:t>
            </a:r>
            <a:endParaRPr lang="en-US" baseline="0" dirty="0" smtClean="0"/>
          </a:p>
          <a:p>
            <a:r>
              <a:rPr lang="en-US" dirty="0" smtClean="0"/>
              <a:t>http://</a:t>
            </a:r>
            <a:r>
              <a:rPr lang="en-US" dirty="0" err="1" smtClean="0"/>
              <a:t>creativecommons.org</a:t>
            </a:r>
            <a:r>
              <a:rPr lang="en-US" dirty="0" smtClean="0"/>
              <a:t>/licenses/by-</a:t>
            </a:r>
            <a:r>
              <a:rPr lang="en-US" dirty="0" err="1" smtClean="0"/>
              <a:t>nc</a:t>
            </a:r>
            <a:r>
              <a:rPr lang="en-US" dirty="0" smtClean="0"/>
              <a:t>-</a:t>
            </a:r>
            <a:r>
              <a:rPr lang="en-US" dirty="0" err="1" smtClean="0"/>
              <a:t>sa</a:t>
            </a:r>
            <a:r>
              <a:rPr lang="en-US" dirty="0" smtClean="0"/>
              <a:t>/3.0/</a:t>
            </a:r>
          </a:p>
          <a:p>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33</a:t>
            </a:fld>
            <a:endParaRPr lang="fr-FR"/>
          </a:p>
        </p:txBody>
      </p:sp>
    </p:spTree>
    <p:extLst>
      <p:ext uri="{BB962C8B-B14F-4D97-AF65-F5344CB8AC3E}">
        <p14:creationId xmlns:p14="http://schemas.microsoft.com/office/powerpoint/2010/main" val="595128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The earth model was quite bad.</a:t>
            </a:r>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34</a:t>
            </a:fld>
            <a:endParaRPr lang="fr-FR"/>
          </a:p>
        </p:txBody>
      </p:sp>
    </p:spTree>
    <p:extLst>
      <p:ext uri="{BB962C8B-B14F-4D97-AF65-F5344CB8AC3E}">
        <p14:creationId xmlns:p14="http://schemas.microsoft.com/office/powerpoint/2010/main" val="175907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Here is our result.</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35</a:t>
            </a:fld>
            <a:endParaRPr lang="fr-FR"/>
          </a:p>
        </p:txBody>
      </p:sp>
    </p:spTree>
    <p:extLst>
      <p:ext uri="{BB962C8B-B14F-4D97-AF65-F5344CB8AC3E}">
        <p14:creationId xmlns:p14="http://schemas.microsoft.com/office/powerpoint/2010/main" val="897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Another view.</a:t>
            </a:r>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36</a:t>
            </a:fld>
            <a:endParaRPr lang="fr-FR"/>
          </a:p>
        </p:txBody>
      </p:sp>
    </p:spTree>
    <p:extLst>
      <p:ext uri="{BB962C8B-B14F-4D97-AF65-F5344CB8AC3E}">
        <p14:creationId xmlns:p14="http://schemas.microsoft.com/office/powerpoint/2010/main" val="1998283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And another view.</a:t>
            </a:r>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37</a:t>
            </a:fld>
            <a:endParaRPr lang="fr-FR"/>
          </a:p>
        </p:txBody>
      </p:sp>
    </p:spTree>
    <p:extLst>
      <p:ext uri="{BB962C8B-B14F-4D97-AF65-F5344CB8AC3E}">
        <p14:creationId xmlns:p14="http://schemas.microsoft.com/office/powerpoint/2010/main" val="1223927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Our approach also removes</a:t>
            </a:r>
            <a:r>
              <a:rPr lang="en-US" baseline="0" dirty="0" smtClean="0"/>
              <a:t> most zippers – in fact they are not removed but hidden from view. This greatly improves the finish of shiny surfaces.</a:t>
            </a:r>
          </a:p>
          <a:p>
            <a:endParaRPr lang="fr-FR"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38</a:t>
            </a:fld>
            <a:endParaRPr lang="fr-FR"/>
          </a:p>
        </p:txBody>
      </p:sp>
    </p:spTree>
    <p:extLst>
      <p:ext uri="{BB962C8B-B14F-4D97-AF65-F5344CB8AC3E}">
        <p14:creationId xmlns:p14="http://schemas.microsoft.com/office/powerpoint/2010/main" val="3689856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So far we only looked at printing one color or the other. There are ways to mix the two colors!</a:t>
            </a:r>
          </a:p>
          <a:p>
            <a:endParaRPr lang="en-US" dirty="0" smtClean="0"/>
          </a:p>
          <a:p>
            <a:r>
              <a:rPr lang="en-US" dirty="0" smtClean="0"/>
              <a:t>Reiner and colleagues presented a very interesting</a:t>
            </a:r>
            <a:r>
              <a:rPr lang="en-US" baseline="0" dirty="0" smtClean="0"/>
              <a:t> approach were dithering is used to bring one color visually in front of the other.</a:t>
            </a:r>
          </a:p>
          <a:p>
            <a:r>
              <a:rPr lang="fr-FR" dirty="0" smtClean="0"/>
              <a:t>https://cg.ivd.kit.edu/publications/2014/DCM/DualColorMixing.pdf</a:t>
            </a:r>
          </a:p>
          <a:p>
            <a:endParaRPr lang="en-US" dirty="0" smtClean="0"/>
          </a:p>
          <a:p>
            <a:r>
              <a:rPr lang="en-US" dirty="0" smtClean="0"/>
              <a:t>We also experimented</a:t>
            </a:r>
            <a:r>
              <a:rPr lang="en-US" baseline="0" dirty="0" smtClean="0"/>
              <a:t> with a mixed layering approach, were the plastic flow is modified to deposit each layer twice, in proportions such that the total amount of plastic matches what’s normally required. By carefully calibrating the printer color gradients can be obtained, as shown here.</a:t>
            </a:r>
          </a:p>
          <a:p>
            <a:endParaRPr lang="en-US" baseline="0"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39</a:t>
            </a:fld>
            <a:endParaRPr lang="fr-FR"/>
          </a:p>
        </p:txBody>
      </p:sp>
    </p:spTree>
    <p:extLst>
      <p:ext uri="{BB962C8B-B14F-4D97-AF65-F5344CB8AC3E}">
        <p14:creationId xmlns:p14="http://schemas.microsoft.com/office/powerpoint/2010/main" val="414132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Let’s see how the slicer is going to deal with dual extrusion. We will be using </a:t>
            </a:r>
            <a:r>
              <a:rPr lang="en-US" dirty="0" err="1" smtClean="0"/>
              <a:t>IceSL</a:t>
            </a:r>
            <a:r>
              <a:rPr lang="en-US" dirty="0" smtClean="0"/>
              <a:t> in this case.</a:t>
            </a:r>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4</a:t>
            </a:fld>
            <a:endParaRPr lang="fr-FR"/>
          </a:p>
        </p:txBody>
      </p:sp>
    </p:spTree>
    <p:extLst>
      <p:ext uri="{BB962C8B-B14F-4D97-AF65-F5344CB8AC3E}">
        <p14:creationId xmlns:p14="http://schemas.microsoft.com/office/powerpoint/2010/main" val="423738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The slicer will generate two sets</a:t>
            </a:r>
            <a:r>
              <a:rPr lang="en-US" baseline="0" dirty="0" smtClean="0"/>
              <a:t> of toolpaths in each slice, one for each material. </a:t>
            </a:r>
          </a:p>
          <a:p>
            <a:endParaRPr lang="en-US" baseline="0" dirty="0" smtClean="0"/>
          </a:p>
          <a:p>
            <a:r>
              <a:rPr lang="en-US" baseline="0" dirty="0" smtClean="0"/>
              <a:t>Of course there are challenges! For instance, the ordering and the way the carriage travels will be even more important than when printing with a single material.</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5</a:t>
            </a:fld>
            <a:endParaRPr lang="fr-FR"/>
          </a:p>
        </p:txBody>
      </p:sp>
    </p:spTree>
    <p:extLst>
      <p:ext uri="{BB962C8B-B14F-4D97-AF65-F5344CB8AC3E}">
        <p14:creationId xmlns:p14="http://schemas.microsoft.com/office/powerpoint/2010/main" val="229594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baseline="0" noProof="0" dirty="0" smtClean="0">
                <a:solidFill>
                  <a:schemeClr val="tx1"/>
                </a:solidFill>
              </a:rPr>
              <a:t>Indeed, several defects can occur without special considerations.</a:t>
            </a:r>
          </a:p>
          <a:p>
            <a:endParaRPr lang="en-US" baseline="0" noProof="0" dirty="0" smtClean="0">
              <a:solidFill>
                <a:schemeClr val="tx1"/>
              </a:solidFill>
            </a:endParaRPr>
          </a:p>
          <a:p>
            <a:r>
              <a:rPr lang="en-US" baseline="0" noProof="0" dirty="0" smtClean="0">
                <a:solidFill>
                  <a:schemeClr val="tx1"/>
                </a:solidFill>
              </a:rPr>
              <a:t>The main issue is oozing, which we have already mentioned earlier. When an extruder stops printing, the melted plastic inside leaks out. In single material prints the effect is relatively limited. With dual printing, one extruder might be idle for several seconds, and oozing can be very significant.</a:t>
            </a:r>
          </a:p>
          <a:p>
            <a:endParaRPr lang="en-US" baseline="0" noProof="0" dirty="0" smtClean="0">
              <a:solidFill>
                <a:schemeClr val="tx1"/>
              </a:solidFill>
            </a:endParaRPr>
          </a:p>
          <a:p>
            <a:r>
              <a:rPr lang="en-US" baseline="0" dirty="0" smtClean="0"/>
              <a:t>Attribution:</a:t>
            </a:r>
          </a:p>
          <a:p>
            <a:r>
              <a:rPr lang="en-US" baseline="0" dirty="0" smtClean="0"/>
              <a:t>http://</a:t>
            </a:r>
            <a:r>
              <a:rPr lang="en-US" baseline="0" dirty="0" err="1" smtClean="0"/>
              <a:t>www.thingiverse.com</a:t>
            </a:r>
            <a:r>
              <a:rPr lang="en-US" baseline="0" dirty="0" smtClean="0"/>
              <a:t>/thing:</a:t>
            </a:r>
            <a:r>
              <a:rPr lang="fr-FR" sz="1200" dirty="0" smtClean="0"/>
              <a:t>11660</a:t>
            </a:r>
          </a:p>
          <a:p>
            <a:r>
              <a:rPr lang="fr-FR" baseline="0" dirty="0" smtClean="0"/>
              <a:t>http://</a:t>
            </a:r>
            <a:r>
              <a:rPr lang="fr-FR" baseline="0" dirty="0" err="1" smtClean="0"/>
              <a:t>www.thingiverse.com</a:t>
            </a:r>
            <a:r>
              <a:rPr lang="fr-FR" baseline="0" dirty="0" smtClean="0"/>
              <a:t>/m6mafia/about</a:t>
            </a:r>
            <a:endParaRPr lang="en-US" baseline="0" dirty="0" smtClean="0"/>
          </a:p>
          <a:p>
            <a:r>
              <a:rPr lang="en-US" baseline="0" noProof="0" dirty="0" smtClean="0">
                <a:solidFill>
                  <a:schemeClr val="tx1"/>
                </a:solidFill>
              </a:rPr>
              <a:t>http://</a:t>
            </a:r>
            <a:r>
              <a:rPr lang="en-US" baseline="0" noProof="0" dirty="0" err="1" smtClean="0">
                <a:solidFill>
                  <a:schemeClr val="tx1"/>
                </a:solidFill>
              </a:rPr>
              <a:t>www.gnu.org</a:t>
            </a:r>
            <a:r>
              <a:rPr lang="en-US" baseline="0" noProof="0" dirty="0" smtClean="0">
                <a:solidFill>
                  <a:schemeClr val="tx1"/>
                </a:solidFill>
              </a:rPr>
              <a:t>/licenses/gpl-2.0.html</a:t>
            </a:r>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6</a:t>
            </a:fld>
            <a:endParaRPr lang="fr-FR"/>
          </a:p>
        </p:txBody>
      </p:sp>
    </p:spTree>
    <p:extLst>
      <p:ext uri="{BB962C8B-B14F-4D97-AF65-F5344CB8AC3E}">
        <p14:creationId xmlns:p14="http://schemas.microsoft.com/office/powerpoint/2010/main" val="4300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Besides oozing, another defect</a:t>
            </a:r>
            <a:r>
              <a:rPr lang="en-US" baseline="0" dirty="0" smtClean="0"/>
              <a:t> that appears on both single and dual prints are zippers. These occur when the extruder stops printing a perimeter. Very careful calibration can limit these, but they can be seen on most printed parts.</a:t>
            </a:r>
          </a:p>
          <a:p>
            <a:endParaRPr lang="en-US" dirty="0" smtClean="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7</a:t>
            </a:fld>
            <a:endParaRPr lang="fr-FR"/>
          </a:p>
        </p:txBody>
      </p:sp>
    </p:spTree>
    <p:extLst>
      <p:ext uri="{BB962C8B-B14F-4D97-AF65-F5344CB8AC3E}">
        <p14:creationId xmlns:p14="http://schemas.microsoft.com/office/powerpoint/2010/main" val="387319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One last issue are holes: these appear because the plastic that oozed from the extruder is now missing! So when the extruder restarts,</a:t>
            </a:r>
            <a:r>
              <a:rPr lang="en-US" baseline="0" dirty="0" smtClean="0"/>
              <a:t> the plastic is not deposited as expected.</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8</a:t>
            </a:fld>
            <a:endParaRPr lang="fr-FR"/>
          </a:p>
        </p:txBody>
      </p:sp>
    </p:spTree>
    <p:extLst>
      <p:ext uri="{BB962C8B-B14F-4D97-AF65-F5344CB8AC3E}">
        <p14:creationId xmlns:p14="http://schemas.microsoft.com/office/powerpoint/2010/main" val="3701007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smtClean="0"/>
              <a:t>Let’s now have a closer look at the defects, before we explain what can be done in more details</a:t>
            </a:r>
          </a:p>
          <a:p>
            <a:endParaRPr lang="en-US" dirty="0"/>
          </a:p>
        </p:txBody>
      </p:sp>
      <p:sp>
        <p:nvSpPr>
          <p:cNvPr id="4" name="Espace réservé du numéro de diapositive 3"/>
          <p:cNvSpPr>
            <a:spLocks noGrp="1"/>
          </p:cNvSpPr>
          <p:nvPr>
            <p:ph type="sldNum" sz="quarter" idx="10"/>
          </p:nvPr>
        </p:nvSpPr>
        <p:spPr/>
        <p:txBody>
          <a:bodyPr/>
          <a:lstStyle/>
          <a:p>
            <a:fld id="{A47D1E4D-7886-4486-A7A1-D9B22DD0FA22}" type="slidenum">
              <a:rPr lang="fr-FR" smtClean="0"/>
              <a:t>9</a:t>
            </a:fld>
            <a:endParaRPr lang="fr-FR"/>
          </a:p>
        </p:txBody>
      </p:sp>
    </p:spTree>
    <p:extLst>
      <p:ext uri="{BB962C8B-B14F-4D97-AF65-F5344CB8AC3E}">
        <p14:creationId xmlns:p14="http://schemas.microsoft.com/office/powerpoint/2010/main" val="178433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C60783-83B7-4C12-8B76-6D7CF38D095B}" type="slidenum">
              <a:rPr lang="fr-FR" smtClean="0"/>
              <a:t>‹#›</a:t>
            </a:fld>
            <a:endParaRPr lang="fr-FR"/>
          </a:p>
        </p:txBody>
      </p:sp>
      <p:sp>
        <p:nvSpPr>
          <p:cNvPr id="7" name="Espace réservé de la date 6"/>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881177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C60783-83B7-4C12-8B76-6D7CF38D095B}" type="slidenum">
              <a:rPr lang="fr-FR" smtClean="0"/>
              <a:t>‹#›</a:t>
            </a:fld>
            <a:endParaRPr lang="fr-FR"/>
          </a:p>
        </p:txBody>
      </p:sp>
      <p:sp>
        <p:nvSpPr>
          <p:cNvPr id="8" name="Espace réservé de la date 7"/>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657561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60783-83B7-4C12-8B76-6D7CF38D095B}" type="slidenum">
              <a:rPr lang="fr-FR" smtClean="0"/>
              <a:t>‹#›</a:t>
            </a:fld>
            <a:endParaRPr lang="fr-FR"/>
          </a:p>
        </p:txBody>
      </p:sp>
      <p:sp>
        <p:nvSpPr>
          <p:cNvPr id="7" name="Espace réservé de la date 6"/>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CC BY-NC-ND – sylvain.lefebvre@inria.fr</a:t>
            </a:r>
            <a:endParaRPr lang="en-US"/>
          </a:p>
        </p:txBody>
      </p:sp>
    </p:spTree>
    <p:extLst>
      <p:ext uri="{BB962C8B-B14F-4D97-AF65-F5344CB8AC3E}">
        <p14:creationId xmlns:p14="http://schemas.microsoft.com/office/powerpoint/2010/main" val="2159975108"/>
      </p:ext>
    </p:extLst>
  </p:cSld>
  <p:clrMap bg1="lt1" tx1="dk1" bg2="lt2" tx2="dk2" accent1="accent1" accent2="accent2" accent3="accent3" accent4="accent4" accent5="accent5" accent6="accent6" hlink="hlink" folHlink="folHlink"/>
  <p:sldLayoutIdLst>
    <p:sldLayoutId id="2147483650" r:id="rId1"/>
    <p:sldLayoutId id="2147483652"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creativecommons.org/licenses/by-nc-sa/3.0/" TargetMode="External"/><Relationship Id="rId4" Type="http://schemas.openxmlformats.org/officeDocument/2006/relationships/hyperlink" Target="http://creative-tools.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creativecommons.org/licenses/by-nc-sa/3.0/" TargetMode="External"/><Relationship Id="rId5" Type="http://schemas.openxmlformats.org/officeDocument/2006/relationships/hyperlink" Target="http://creative-tools.com/"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creativecommons.org/licenses/by-nc-sa/3.0/"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creativecommons.org/licenses/by-nc-sa/3.0/"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creativecommons.org/licenses/by-nc-sa/3.0/"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creativecommons.org/licenses/by-sa/3.0/" TargetMode="External"/><Relationship Id="rId4" Type="http://schemas.openxmlformats.org/officeDocument/2006/relationships/hyperlink" Target="http://www.thingiverse.com/MBCook/abou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creativecommons.org/licenses/by-nc-sa/3.0/" TargetMode="External"/><Relationship Id="rId4" Type="http://schemas.openxmlformats.org/officeDocument/2006/relationships/hyperlink" Target="http://creative-tools.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creativecommons.org/licenses/by-sa/3.0/" TargetMode="External"/><Relationship Id="rId4" Type="http://schemas.openxmlformats.org/officeDocument/2006/relationships/hyperlink" Target="http://www.thingiverse.com/Bob_East/abou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www.gnu.org/licenses/gpl-2.0.html" TargetMode="External"/><Relationship Id="rId4" Type="http://schemas.openxmlformats.org/officeDocument/2006/relationships/hyperlink" Target="http://www.thingiverse.com/m6mafia/abou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www.gnu.org/licenses/gpl-2.0.html" TargetMode="External"/><Relationship Id="rId4" Type="http://schemas.openxmlformats.org/officeDocument/2006/relationships/hyperlink" Target="http://www.thingiverse.com/m6mafia/abou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www.gnu.org/licenses/gpl-2.0.html" TargetMode="External"/><Relationship Id="rId4" Type="http://schemas.openxmlformats.org/officeDocument/2006/relationships/hyperlink" Target="http://www.thingiverse.com/m6mafia/abou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www.gnu.org/licenses/gpl-2.0.html" TargetMode="External"/><Relationship Id="rId4" Type="http://schemas.openxmlformats.org/officeDocument/2006/relationships/hyperlink" Target="http://www.thingiverse.com/m6mafia/abou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http://creativecommons.org/licenses/by-sa/3.0/" TargetMode="External"/><Relationship Id="rId4" Type="http://schemas.openxmlformats.org/officeDocument/2006/relationships/hyperlink" Target="http://www.thingiverse.com/MBCook/abou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creativecommons.org/licenses/by-nc-sa/3.0/" TargetMode="External"/><Relationship Id="rId4" Type="http://schemas.openxmlformats.org/officeDocument/2006/relationships/hyperlink" Target="http://creative-tool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creativecommons.org/licenses/by-nc-sa/3.0/" TargetMode="External"/><Relationship Id="rId4" Type="http://schemas.openxmlformats.org/officeDocument/2006/relationships/hyperlink" Target="http://creative-tool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www.gnu.org/licenses/gpl-2.0.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thingiverse.com/m6mafia/about"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gnu.org/licenses/gpl-2.0.html" TargetMode="External"/><Relationship Id="rId5" Type="http://schemas.openxmlformats.org/officeDocument/2006/relationships/hyperlink" Target="http://www.thingiverse.com/m6mafia/about"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creativecommons.org/licenses/by-nc-sa/3.0/" TargetMode="External"/><Relationship Id="rId4" Type="http://schemas.openxmlformats.org/officeDocument/2006/relationships/hyperlink" Target="http://creative-tools.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Dual extrusion for Multi-</a:t>
            </a:r>
            <a:r>
              <a:rPr lang="fr-FR" dirty="0" err="1" smtClean="0"/>
              <a:t>material</a:t>
            </a:r>
            <a:endParaRPr lang="en-GB" dirty="0"/>
          </a:p>
        </p:txBody>
      </p:sp>
      <p:pic>
        <p:nvPicPr>
          <p:cNvPr id="3074" name="Picture 2" descr="C:\Users\jean\Dropbox\TalkEG\AliceTalk2\figures\MakerBot-Replic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827" y="1484785"/>
            <a:ext cx="7026349" cy="468623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a:xfrm>
            <a:off x="8077200" y="6356351"/>
            <a:ext cx="2133600" cy="365125"/>
          </a:xfrm>
        </p:spPr>
        <p:txBody>
          <a:bodyPr/>
          <a:lstStyle/>
          <a:p>
            <a:fld id="{A1C60783-83B7-4C12-8B76-6D7CF38D095B}" type="slidenum">
              <a:rPr lang="fr-FR" smtClean="0"/>
              <a:t>1</a:t>
            </a:fld>
            <a:endParaRPr lang="fr-FR" dirty="0"/>
          </a:p>
        </p:txBody>
      </p:sp>
      <p:sp>
        <p:nvSpPr>
          <p:cNvPr id="5" name="Espace réservé de la date 4"/>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1817313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Analysis</a:t>
            </a:r>
            <a:r>
              <a:rPr lang="fr-FR" dirty="0" smtClean="0"/>
              <a:t>: </a:t>
            </a:r>
            <a:r>
              <a:rPr lang="fr-FR" dirty="0" err="1" smtClean="0"/>
              <a:t>Oozing</a:t>
            </a:r>
            <a:endParaRPr lang="en-GB" dirty="0"/>
          </a:p>
        </p:txBody>
      </p:sp>
      <p:pic>
        <p:nvPicPr>
          <p:cNvPr id="5123" name="Picture 3" descr="C:\Users\jean\Dropbox\TalkEG\AliceTalk2\figures\oozingPri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596" y="1196752"/>
            <a:ext cx="7272808" cy="501674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A1C60783-83B7-4C12-8B76-6D7CF38D095B}" type="slidenum">
              <a:rPr lang="fr-FR" smtClean="0"/>
              <a:t>10</a:t>
            </a:fld>
            <a:endParaRPr lang="fr-F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1457995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70" b="2780"/>
          <a:stretch/>
        </p:blipFill>
        <p:spPr bwMode="auto">
          <a:xfrm>
            <a:off x="3761432" y="1524676"/>
            <a:ext cx="4381105" cy="413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dirty="0" err="1" smtClean="0"/>
              <a:t>Analysis</a:t>
            </a:r>
            <a:r>
              <a:rPr lang="fr-FR" dirty="0" smtClean="0"/>
              <a:t>: </a:t>
            </a:r>
            <a:r>
              <a:rPr lang="fr-FR" dirty="0" err="1" smtClean="0"/>
              <a:t>Oozing</a:t>
            </a:r>
            <a:endParaRPr lang="en-GB" dirty="0"/>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11</a:t>
            </a:fld>
            <a:endParaRPr lang="fr-FR"/>
          </a:p>
        </p:txBody>
      </p:sp>
      <p:cxnSp>
        <p:nvCxnSpPr>
          <p:cNvPr id="5" name="Connecteur droit avec flèche 4"/>
          <p:cNvCxnSpPr/>
          <p:nvPr/>
        </p:nvCxnSpPr>
        <p:spPr>
          <a:xfrm flipV="1">
            <a:off x="2999656" y="4725145"/>
            <a:ext cx="1512168" cy="92865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6"/>
          <p:cNvSpPr txBox="1">
            <a:spLocks noChangeArrowheads="1"/>
          </p:cNvSpPr>
          <p:nvPr/>
        </p:nvSpPr>
        <p:spPr bwMode="auto">
          <a:xfrm>
            <a:off x="1919536" y="6093297"/>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a:t>#3DBenchy </a:t>
            </a:r>
            <a:r>
              <a:rPr lang="en-US" sz="1200" dirty="0"/>
              <a:t>(</a:t>
            </a:r>
            <a:r>
              <a:rPr lang="fr-FR" sz="1200" dirty="0">
                <a:hlinkClick r:id="rId4"/>
              </a:rPr>
              <a:t>Creative-Tools.com</a:t>
            </a:r>
            <a:r>
              <a:rPr lang="en-US" sz="1200" dirty="0"/>
              <a:t>) / </a:t>
            </a:r>
            <a:r>
              <a:rPr lang="en-US" sz="1200" dirty="0">
                <a:hlinkClick r:id="rId5"/>
              </a:rPr>
              <a:t>CC BY-ND 4.0</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35936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Analysis</a:t>
            </a:r>
            <a:r>
              <a:rPr lang="en-US" dirty="0" smtClean="0"/>
              <a:t>: Oozing</a:t>
            </a:r>
            <a:endParaRPr lang="en-US" dirty="0"/>
          </a:p>
        </p:txBody>
      </p:sp>
      <p:sp>
        <p:nvSpPr>
          <p:cNvPr id="4" name="Espace réservé du contenu 3"/>
          <p:cNvSpPr>
            <a:spLocks noGrp="1"/>
          </p:cNvSpPr>
          <p:nvPr>
            <p:ph sz="half" idx="1"/>
          </p:nvPr>
        </p:nvSpPr>
        <p:spPr>
          <a:xfrm>
            <a:off x="1981200" y="1600201"/>
            <a:ext cx="4038600" cy="748680"/>
          </a:xfrm>
        </p:spPr>
        <p:txBody>
          <a:bodyPr/>
          <a:lstStyle/>
          <a:p>
            <a:r>
              <a:rPr lang="fr-FR" dirty="0" smtClean="0"/>
              <a:t>Case A</a:t>
            </a:r>
          </a:p>
        </p:txBody>
      </p:sp>
      <p:sp>
        <p:nvSpPr>
          <p:cNvPr id="5" name="Espace réservé du contenu 4"/>
          <p:cNvSpPr>
            <a:spLocks noGrp="1"/>
          </p:cNvSpPr>
          <p:nvPr>
            <p:ph sz="half" idx="2"/>
          </p:nvPr>
        </p:nvSpPr>
        <p:spPr>
          <a:xfrm>
            <a:off x="6172200" y="1600201"/>
            <a:ext cx="4038600" cy="532656"/>
          </a:xfrm>
          <a:ln>
            <a:noFill/>
          </a:ln>
        </p:spPr>
        <p:txBody>
          <a:bodyPr/>
          <a:lstStyle/>
          <a:p>
            <a:r>
              <a:rPr lang="fr-FR" dirty="0" smtClean="0"/>
              <a:t>Case B</a:t>
            </a:r>
          </a:p>
        </p:txBody>
      </p:sp>
      <p:sp>
        <p:nvSpPr>
          <p:cNvPr id="42" name="Espace réservé du contenu 4"/>
          <p:cNvSpPr txBox="1">
            <a:spLocks/>
          </p:cNvSpPr>
          <p:nvPr/>
        </p:nvSpPr>
        <p:spPr>
          <a:xfrm>
            <a:off x="6172200" y="1600201"/>
            <a:ext cx="4038600" cy="5326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fr-FR" dirty="0"/>
              <a:t>Case B</a:t>
            </a:r>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12</a:t>
            </a:fld>
            <a:endParaRPr lang="fr-FR"/>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042857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Analysis</a:t>
            </a:r>
            <a:r>
              <a:rPr lang="en-US" dirty="0" smtClean="0"/>
              <a:t>: Oozing</a:t>
            </a:r>
            <a:endParaRPr lang="en-US" dirty="0"/>
          </a:p>
        </p:txBody>
      </p:sp>
      <p:sp>
        <p:nvSpPr>
          <p:cNvPr id="4" name="Espace réservé du contenu 3"/>
          <p:cNvSpPr>
            <a:spLocks noGrp="1"/>
          </p:cNvSpPr>
          <p:nvPr>
            <p:ph sz="half" idx="1"/>
          </p:nvPr>
        </p:nvSpPr>
        <p:spPr>
          <a:xfrm>
            <a:off x="1981200" y="1600201"/>
            <a:ext cx="4038600" cy="748680"/>
          </a:xfrm>
        </p:spPr>
        <p:txBody>
          <a:bodyPr/>
          <a:lstStyle/>
          <a:p>
            <a:r>
              <a:rPr lang="fr-FR" dirty="0" smtClean="0"/>
              <a:t>Case A</a:t>
            </a:r>
          </a:p>
        </p:txBody>
      </p:sp>
      <p:sp>
        <p:nvSpPr>
          <p:cNvPr id="5" name="Espace réservé du contenu 4"/>
          <p:cNvSpPr>
            <a:spLocks noGrp="1"/>
          </p:cNvSpPr>
          <p:nvPr>
            <p:ph sz="half" idx="2"/>
          </p:nvPr>
        </p:nvSpPr>
        <p:spPr>
          <a:xfrm>
            <a:off x="6172200" y="1600201"/>
            <a:ext cx="4038600" cy="532656"/>
          </a:xfrm>
          <a:ln>
            <a:noFill/>
          </a:ln>
        </p:spPr>
        <p:txBody>
          <a:bodyPr/>
          <a:lstStyle/>
          <a:p>
            <a:r>
              <a:rPr lang="fr-FR" dirty="0" smtClean="0"/>
              <a:t>Case B</a:t>
            </a:r>
          </a:p>
        </p:txBody>
      </p:sp>
      <p:sp>
        <p:nvSpPr>
          <p:cNvPr id="42" name="Espace réservé du contenu 4"/>
          <p:cNvSpPr txBox="1">
            <a:spLocks/>
          </p:cNvSpPr>
          <p:nvPr/>
        </p:nvSpPr>
        <p:spPr>
          <a:xfrm>
            <a:off x="6172200" y="1600201"/>
            <a:ext cx="4038600" cy="5326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fr-FR" dirty="0"/>
              <a:t>Case B</a:t>
            </a:r>
          </a:p>
        </p:txBody>
      </p:sp>
      <p:sp>
        <p:nvSpPr>
          <p:cNvPr id="21" name="Ellipse 20"/>
          <p:cNvSpPr/>
          <p:nvPr/>
        </p:nvSpPr>
        <p:spPr>
          <a:xfrm>
            <a:off x="2504520" y="3429000"/>
            <a:ext cx="2232248" cy="936104"/>
          </a:xfrm>
          <a:prstGeom prst="ellips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2" name="Ellipse 21"/>
          <p:cNvSpPr/>
          <p:nvPr/>
        </p:nvSpPr>
        <p:spPr>
          <a:xfrm>
            <a:off x="2504520" y="3429000"/>
            <a:ext cx="2232248" cy="936104"/>
          </a:xfrm>
          <a:prstGeom prst="ellipse">
            <a:avLst/>
          </a:prstGeom>
          <a:noFill/>
          <a:ln w="7620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pSp>
        <p:nvGrpSpPr>
          <p:cNvPr id="23" name="Groupe 22"/>
          <p:cNvGrpSpPr/>
          <p:nvPr/>
        </p:nvGrpSpPr>
        <p:grpSpPr>
          <a:xfrm>
            <a:off x="2396680" y="2489404"/>
            <a:ext cx="1389936" cy="919916"/>
            <a:chOff x="3501723" y="2636912"/>
            <a:chExt cx="1922882" cy="1391456"/>
          </a:xfrm>
        </p:grpSpPr>
        <p:sp>
          <p:nvSpPr>
            <p:cNvPr id="24" name="Triangle isocèle 23"/>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5" name="Triangle isocèle 24"/>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7" name="Rectangle 26"/>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28" name="Étoile à 5 branches 12"/>
          <p:cNvSpPr/>
          <p:nvPr/>
        </p:nvSpPr>
        <p:spPr>
          <a:xfrm>
            <a:off x="3107865" y="3148389"/>
            <a:ext cx="460120" cy="521862"/>
          </a:xfrm>
          <a:custGeom>
            <a:avLst/>
            <a:gdLst>
              <a:gd name="connsiteX0" fmla="*/ 0 w 431772"/>
              <a:gd name="connsiteY0" fmla="*/ 192532 h 504056"/>
              <a:gd name="connsiteX1" fmla="*/ 164923 w 431772"/>
              <a:gd name="connsiteY1" fmla="*/ 192533 h 504056"/>
              <a:gd name="connsiteX2" fmla="*/ 215886 w 431772"/>
              <a:gd name="connsiteY2" fmla="*/ 0 h 504056"/>
              <a:gd name="connsiteX3" fmla="*/ 266849 w 431772"/>
              <a:gd name="connsiteY3" fmla="*/ 192533 h 504056"/>
              <a:gd name="connsiteX4" fmla="*/ 431772 w 431772"/>
              <a:gd name="connsiteY4" fmla="*/ 192532 h 504056"/>
              <a:gd name="connsiteX5" fmla="*/ 298346 w 431772"/>
              <a:gd name="connsiteY5" fmla="*/ 311522 h 504056"/>
              <a:gd name="connsiteX6" fmla="*/ 349311 w 431772"/>
              <a:gd name="connsiteY6" fmla="*/ 504055 h 504056"/>
              <a:gd name="connsiteX7" fmla="*/ 215886 w 431772"/>
              <a:gd name="connsiteY7" fmla="*/ 385062 h 504056"/>
              <a:gd name="connsiteX8" fmla="*/ 82461 w 431772"/>
              <a:gd name="connsiteY8" fmla="*/ 504055 h 504056"/>
              <a:gd name="connsiteX9" fmla="*/ 133426 w 431772"/>
              <a:gd name="connsiteY9" fmla="*/ 311522 h 504056"/>
              <a:gd name="connsiteX10" fmla="*/ 0 w 431772"/>
              <a:gd name="connsiteY10" fmla="*/ 192532 h 504056"/>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144565 w 442911"/>
              <a:gd name="connsiteY9" fmla="*/ 3115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52685 w 460120"/>
              <a:gd name="connsiteY6" fmla="*/ 5040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20" h="521862">
                <a:moveTo>
                  <a:pt x="140174" y="278932"/>
                </a:moveTo>
                <a:cubicBezTo>
                  <a:pt x="125548" y="233332"/>
                  <a:pt x="204523" y="230933"/>
                  <a:pt x="96297" y="142133"/>
                </a:cubicBezTo>
                <a:cubicBezTo>
                  <a:pt x="216485" y="145155"/>
                  <a:pt x="178272" y="47378"/>
                  <a:pt x="219260" y="0"/>
                </a:cubicBezTo>
                <a:cubicBezTo>
                  <a:pt x="322648" y="78578"/>
                  <a:pt x="253235" y="128355"/>
                  <a:pt x="270223" y="192533"/>
                </a:cubicBezTo>
                <a:cubicBezTo>
                  <a:pt x="325197" y="192533"/>
                  <a:pt x="214572" y="336532"/>
                  <a:pt x="435146" y="192532"/>
                </a:cubicBezTo>
                <a:cubicBezTo>
                  <a:pt x="443471" y="248995"/>
                  <a:pt x="300595" y="262259"/>
                  <a:pt x="460120" y="361922"/>
                </a:cubicBezTo>
                <a:cubicBezTo>
                  <a:pt x="309108" y="330100"/>
                  <a:pt x="338097" y="334277"/>
                  <a:pt x="302285" y="381655"/>
                </a:cubicBezTo>
                <a:cubicBezTo>
                  <a:pt x="257810" y="387591"/>
                  <a:pt x="220535" y="415126"/>
                  <a:pt x="219260" y="521862"/>
                </a:cubicBezTo>
                <a:lnTo>
                  <a:pt x="208235" y="439255"/>
                </a:lnTo>
                <a:cubicBezTo>
                  <a:pt x="210823" y="341477"/>
                  <a:pt x="148612" y="344500"/>
                  <a:pt x="0" y="426722"/>
                </a:cubicBezTo>
                <a:cubicBezTo>
                  <a:pt x="1125" y="348659"/>
                  <a:pt x="139049" y="356995"/>
                  <a:pt x="140174" y="278932"/>
                </a:cubicBezTo>
                <a:close/>
              </a:path>
            </a:pathLst>
          </a:cu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2465342" y="3397069"/>
            <a:ext cx="182880" cy="243840"/>
          </a:xfrm>
          <a:custGeom>
            <a:avLst/>
            <a:gdLst>
              <a:gd name="connsiteX0" fmla="*/ 113212 w 182880"/>
              <a:gd name="connsiteY0" fmla="*/ 0 h 243840"/>
              <a:gd name="connsiteX1" fmla="*/ 104503 w 182880"/>
              <a:gd name="connsiteY1" fmla="*/ 43542 h 243840"/>
              <a:gd name="connsiteX2" fmla="*/ 156754 w 182880"/>
              <a:gd name="connsiteY2" fmla="*/ 78377 h 243840"/>
              <a:gd name="connsiteX3" fmla="*/ 182880 w 182880"/>
              <a:gd name="connsiteY3" fmla="*/ 95794 h 243840"/>
              <a:gd name="connsiteX4" fmla="*/ 174172 w 182880"/>
              <a:gd name="connsiteY4" fmla="*/ 121920 h 243840"/>
              <a:gd name="connsiteX5" fmla="*/ 139337 w 182880"/>
              <a:gd name="connsiteY5" fmla="*/ 130628 h 243840"/>
              <a:gd name="connsiteX6" fmla="*/ 95794 w 182880"/>
              <a:gd name="connsiteY6" fmla="*/ 148045 h 243840"/>
              <a:gd name="connsiteX7" fmla="*/ 60960 w 182880"/>
              <a:gd name="connsiteY7" fmla="*/ 156754 h 243840"/>
              <a:gd name="connsiteX8" fmla="*/ 26126 w 182880"/>
              <a:gd name="connsiteY8" fmla="*/ 174171 h 243840"/>
              <a:gd name="connsiteX9" fmla="*/ 0 w 182880"/>
              <a:gd name="connsiteY9" fmla="*/ 182880 h 243840"/>
              <a:gd name="connsiteX10" fmla="*/ 52252 w 182880"/>
              <a:gd name="connsiteY10" fmla="*/ 217714 h 243840"/>
              <a:gd name="connsiteX11" fmla="*/ 78377 w 182880"/>
              <a:gd name="connsiteY11" fmla="*/ 226422 h 243840"/>
              <a:gd name="connsiteX12" fmla="*/ 87086 w 182880"/>
              <a:gd name="connsiteY12" fmla="*/ 243840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 h="243840">
                <a:moveTo>
                  <a:pt x="113212" y="0"/>
                </a:moveTo>
                <a:cubicBezTo>
                  <a:pt x="110309" y="14514"/>
                  <a:pt x="97315" y="30603"/>
                  <a:pt x="104503" y="43542"/>
                </a:cubicBezTo>
                <a:cubicBezTo>
                  <a:pt x="114669" y="61841"/>
                  <a:pt x="139337" y="66765"/>
                  <a:pt x="156754" y="78377"/>
                </a:cubicBezTo>
                <a:lnTo>
                  <a:pt x="182880" y="95794"/>
                </a:lnTo>
                <a:cubicBezTo>
                  <a:pt x="179977" y="104503"/>
                  <a:pt x="181340" y="116186"/>
                  <a:pt x="174172" y="121920"/>
                </a:cubicBezTo>
                <a:cubicBezTo>
                  <a:pt x="164826" y="129397"/>
                  <a:pt x="150692" y="126843"/>
                  <a:pt x="139337" y="130628"/>
                </a:cubicBezTo>
                <a:cubicBezTo>
                  <a:pt x="124507" y="135571"/>
                  <a:pt x="110624" y="143102"/>
                  <a:pt x="95794" y="148045"/>
                </a:cubicBezTo>
                <a:cubicBezTo>
                  <a:pt x="84439" y="151830"/>
                  <a:pt x="72167" y="152551"/>
                  <a:pt x="60960" y="156754"/>
                </a:cubicBezTo>
                <a:cubicBezTo>
                  <a:pt x="48805" y="161312"/>
                  <a:pt x="38058" y="169057"/>
                  <a:pt x="26126" y="174171"/>
                </a:cubicBezTo>
                <a:cubicBezTo>
                  <a:pt x="17688" y="177787"/>
                  <a:pt x="8709" y="179977"/>
                  <a:pt x="0" y="182880"/>
                </a:cubicBezTo>
                <a:cubicBezTo>
                  <a:pt x="17417" y="194491"/>
                  <a:pt x="32393" y="211095"/>
                  <a:pt x="52252" y="217714"/>
                </a:cubicBezTo>
                <a:cubicBezTo>
                  <a:pt x="60960" y="220617"/>
                  <a:pt x="71034" y="220914"/>
                  <a:pt x="78377" y="226422"/>
                </a:cubicBezTo>
                <a:cubicBezTo>
                  <a:pt x="83570" y="230317"/>
                  <a:pt x="84183" y="238034"/>
                  <a:pt x="87086" y="2438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13</a:t>
            </a:fld>
            <a:endParaRPr lang="fr-FR"/>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5532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278 -4.6136E-6 C 0.07014 -4.6136E-6 0.12534 0.03101 0.12534 0.06919 C 0.12534 0.10759 0.07014 0.13906 0.00278 0.13906 C -0.06528 0.13906 -0.11979 0.10759 -0.11979 0.06919 C -0.11979 0.03101 -0.06528 -4.6136E-6 0.00278 -4.6136E-6 Z " pathEditMode="relative" rAng="0" ptsTypes="fffff">
                                      <p:cBhvr>
                                        <p:cTn id="6" dur="5000" fill="hold"/>
                                        <p:tgtEl>
                                          <p:spTgt spid="23"/>
                                        </p:tgtEl>
                                        <p:attrNameLst>
                                          <p:attrName>ppt_x</p:attrName>
                                          <p:attrName>ppt_y</p:attrName>
                                        </p:attrNameLst>
                                      </p:cBhvr>
                                      <p:rCtr x="0" y="6941"/>
                                    </p:animMotion>
                                  </p:childTnLst>
                                </p:cTn>
                              </p:par>
                              <p:par>
                                <p:cTn id="7" presetID="21" presetClass="entr" presetSubtype="1"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heel(1)">
                                      <p:cBhvr>
                                        <p:cTn id="9" dur="5000"/>
                                        <p:tgtEl>
                                          <p:spTgt spid="22"/>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 presetClass="entr" presetSubtype="0" fill="hold" grpId="0" nodeType="withEffect">
                                  <p:stCondLst>
                                    <p:cond delay="50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Analysis</a:t>
            </a:r>
            <a:r>
              <a:rPr lang="en-US" dirty="0" smtClean="0"/>
              <a:t>: Oozing</a:t>
            </a:r>
            <a:endParaRPr lang="en-US" dirty="0"/>
          </a:p>
        </p:txBody>
      </p:sp>
      <p:sp>
        <p:nvSpPr>
          <p:cNvPr id="4" name="Espace réservé du contenu 3"/>
          <p:cNvSpPr>
            <a:spLocks noGrp="1"/>
          </p:cNvSpPr>
          <p:nvPr>
            <p:ph sz="half" idx="1"/>
          </p:nvPr>
        </p:nvSpPr>
        <p:spPr>
          <a:xfrm>
            <a:off x="1981200" y="1600201"/>
            <a:ext cx="4038600" cy="748680"/>
          </a:xfrm>
        </p:spPr>
        <p:txBody>
          <a:bodyPr/>
          <a:lstStyle/>
          <a:p>
            <a:r>
              <a:rPr lang="fr-FR" dirty="0" smtClean="0"/>
              <a:t>Case A</a:t>
            </a:r>
          </a:p>
        </p:txBody>
      </p:sp>
      <p:sp>
        <p:nvSpPr>
          <p:cNvPr id="5" name="Espace réservé du contenu 4"/>
          <p:cNvSpPr>
            <a:spLocks noGrp="1"/>
          </p:cNvSpPr>
          <p:nvPr>
            <p:ph sz="half" idx="2"/>
          </p:nvPr>
        </p:nvSpPr>
        <p:spPr>
          <a:xfrm>
            <a:off x="6172200" y="1600201"/>
            <a:ext cx="4038600" cy="532656"/>
          </a:xfrm>
          <a:ln>
            <a:noFill/>
          </a:ln>
        </p:spPr>
        <p:txBody>
          <a:bodyPr/>
          <a:lstStyle/>
          <a:p>
            <a:r>
              <a:rPr lang="fr-FR" dirty="0" smtClean="0"/>
              <a:t>Case B</a:t>
            </a:r>
          </a:p>
        </p:txBody>
      </p:sp>
      <p:sp>
        <p:nvSpPr>
          <p:cNvPr id="42" name="Espace réservé du contenu 4"/>
          <p:cNvSpPr txBox="1">
            <a:spLocks/>
          </p:cNvSpPr>
          <p:nvPr/>
        </p:nvSpPr>
        <p:spPr>
          <a:xfrm>
            <a:off x="6172200" y="1600201"/>
            <a:ext cx="4038600" cy="5326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fr-FR" dirty="0"/>
              <a:t>Case B</a:t>
            </a:r>
          </a:p>
        </p:txBody>
      </p:sp>
      <p:sp>
        <p:nvSpPr>
          <p:cNvPr id="25" name="Ellipse 24"/>
          <p:cNvSpPr/>
          <p:nvPr/>
        </p:nvSpPr>
        <p:spPr>
          <a:xfrm>
            <a:off x="9136608" y="3122223"/>
            <a:ext cx="936104" cy="936104"/>
          </a:xfrm>
          <a:prstGeom prst="ellipse">
            <a:avLst/>
          </a:prstGeom>
          <a:noFill/>
          <a:ln w="7620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6" name="Ellipse 25"/>
          <p:cNvSpPr/>
          <p:nvPr/>
        </p:nvSpPr>
        <p:spPr>
          <a:xfrm>
            <a:off x="7782736" y="3122223"/>
            <a:ext cx="936104" cy="936104"/>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p:cNvGrpSpPr/>
          <p:nvPr/>
        </p:nvGrpSpPr>
        <p:grpSpPr>
          <a:xfrm>
            <a:off x="6130099" y="2693711"/>
            <a:ext cx="1389936" cy="919916"/>
            <a:chOff x="3501723" y="2636912"/>
            <a:chExt cx="1922882" cy="1391456"/>
          </a:xfrm>
        </p:grpSpPr>
        <p:sp>
          <p:nvSpPr>
            <p:cNvPr id="28" name="Triangle isocèle 27"/>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9" name="Triangle isocèle 28"/>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1" name="Rectangle 30"/>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32" name="Étoile à 5 branches 12"/>
          <p:cNvSpPr/>
          <p:nvPr/>
        </p:nvSpPr>
        <p:spPr>
          <a:xfrm>
            <a:off x="7563476" y="3255924"/>
            <a:ext cx="460120" cy="521862"/>
          </a:xfrm>
          <a:custGeom>
            <a:avLst/>
            <a:gdLst>
              <a:gd name="connsiteX0" fmla="*/ 0 w 431772"/>
              <a:gd name="connsiteY0" fmla="*/ 192532 h 504056"/>
              <a:gd name="connsiteX1" fmla="*/ 164923 w 431772"/>
              <a:gd name="connsiteY1" fmla="*/ 192533 h 504056"/>
              <a:gd name="connsiteX2" fmla="*/ 215886 w 431772"/>
              <a:gd name="connsiteY2" fmla="*/ 0 h 504056"/>
              <a:gd name="connsiteX3" fmla="*/ 266849 w 431772"/>
              <a:gd name="connsiteY3" fmla="*/ 192533 h 504056"/>
              <a:gd name="connsiteX4" fmla="*/ 431772 w 431772"/>
              <a:gd name="connsiteY4" fmla="*/ 192532 h 504056"/>
              <a:gd name="connsiteX5" fmla="*/ 298346 w 431772"/>
              <a:gd name="connsiteY5" fmla="*/ 311522 h 504056"/>
              <a:gd name="connsiteX6" fmla="*/ 349311 w 431772"/>
              <a:gd name="connsiteY6" fmla="*/ 504055 h 504056"/>
              <a:gd name="connsiteX7" fmla="*/ 215886 w 431772"/>
              <a:gd name="connsiteY7" fmla="*/ 385062 h 504056"/>
              <a:gd name="connsiteX8" fmla="*/ 82461 w 431772"/>
              <a:gd name="connsiteY8" fmla="*/ 504055 h 504056"/>
              <a:gd name="connsiteX9" fmla="*/ 133426 w 431772"/>
              <a:gd name="connsiteY9" fmla="*/ 311522 h 504056"/>
              <a:gd name="connsiteX10" fmla="*/ 0 w 431772"/>
              <a:gd name="connsiteY10" fmla="*/ 192532 h 504056"/>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144565 w 442911"/>
              <a:gd name="connsiteY9" fmla="*/ 3115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52685 w 460120"/>
              <a:gd name="connsiteY6" fmla="*/ 5040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20" h="521862">
                <a:moveTo>
                  <a:pt x="140174" y="278932"/>
                </a:moveTo>
                <a:cubicBezTo>
                  <a:pt x="125548" y="233332"/>
                  <a:pt x="204523" y="230933"/>
                  <a:pt x="96297" y="142133"/>
                </a:cubicBezTo>
                <a:cubicBezTo>
                  <a:pt x="216485" y="145155"/>
                  <a:pt x="178272" y="47378"/>
                  <a:pt x="219260" y="0"/>
                </a:cubicBezTo>
                <a:cubicBezTo>
                  <a:pt x="322648" y="78578"/>
                  <a:pt x="253235" y="128355"/>
                  <a:pt x="270223" y="192533"/>
                </a:cubicBezTo>
                <a:cubicBezTo>
                  <a:pt x="325197" y="192533"/>
                  <a:pt x="214572" y="336532"/>
                  <a:pt x="435146" y="192532"/>
                </a:cubicBezTo>
                <a:cubicBezTo>
                  <a:pt x="443471" y="248995"/>
                  <a:pt x="300595" y="262259"/>
                  <a:pt x="460120" y="361922"/>
                </a:cubicBezTo>
                <a:cubicBezTo>
                  <a:pt x="309108" y="330100"/>
                  <a:pt x="338097" y="334277"/>
                  <a:pt x="302285" y="381655"/>
                </a:cubicBezTo>
                <a:cubicBezTo>
                  <a:pt x="257810" y="387591"/>
                  <a:pt x="220535" y="415126"/>
                  <a:pt x="219260" y="521862"/>
                </a:cubicBezTo>
                <a:lnTo>
                  <a:pt x="208235" y="439255"/>
                </a:lnTo>
                <a:cubicBezTo>
                  <a:pt x="210823" y="341477"/>
                  <a:pt x="148612" y="344500"/>
                  <a:pt x="0" y="426722"/>
                </a:cubicBezTo>
                <a:cubicBezTo>
                  <a:pt x="1125" y="348659"/>
                  <a:pt x="139049" y="356995"/>
                  <a:pt x="140174" y="278932"/>
                </a:cubicBezTo>
                <a:close/>
              </a:path>
            </a:pathLst>
          </a:custGeom>
          <a:solidFill>
            <a:schemeClr val="bg1">
              <a:lumMod val="8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cxnSp>
        <p:nvCxnSpPr>
          <p:cNvPr id="34" name="Connecteur droit avec flèche 33"/>
          <p:cNvCxnSpPr>
            <a:stCxn id="28" idx="0"/>
            <a:endCxn id="25" idx="2"/>
          </p:cNvCxnSpPr>
          <p:nvPr/>
        </p:nvCxnSpPr>
        <p:spPr>
          <a:xfrm flipV="1">
            <a:off x="7337860" y="3590275"/>
            <a:ext cx="1798749" cy="23352"/>
          </a:xfrm>
          <a:prstGeom prst="straightConnector1">
            <a:avLst/>
          </a:prstGeom>
          <a:ln>
            <a:prstDash val="dash"/>
            <a:tailEnd type="arrow"/>
          </a:ln>
        </p:spPr>
        <p:style>
          <a:lnRef idx="1">
            <a:schemeClr val="dk1"/>
          </a:lnRef>
          <a:fillRef idx="0">
            <a:schemeClr val="dk1"/>
          </a:fillRef>
          <a:effectRef idx="0">
            <a:schemeClr val="dk1"/>
          </a:effectRef>
          <a:fontRef idx="minor">
            <a:schemeClr val="tx1"/>
          </a:fontRef>
        </p:style>
      </p:cxnSp>
      <p:sp>
        <p:nvSpPr>
          <p:cNvPr id="16" name="Forme libre 15"/>
          <p:cNvSpPr/>
          <p:nvPr/>
        </p:nvSpPr>
        <p:spPr>
          <a:xfrm>
            <a:off x="7224194" y="3600927"/>
            <a:ext cx="182880" cy="243840"/>
          </a:xfrm>
          <a:custGeom>
            <a:avLst/>
            <a:gdLst>
              <a:gd name="connsiteX0" fmla="*/ 113212 w 182880"/>
              <a:gd name="connsiteY0" fmla="*/ 0 h 243840"/>
              <a:gd name="connsiteX1" fmla="*/ 104503 w 182880"/>
              <a:gd name="connsiteY1" fmla="*/ 43542 h 243840"/>
              <a:gd name="connsiteX2" fmla="*/ 156754 w 182880"/>
              <a:gd name="connsiteY2" fmla="*/ 78377 h 243840"/>
              <a:gd name="connsiteX3" fmla="*/ 182880 w 182880"/>
              <a:gd name="connsiteY3" fmla="*/ 95794 h 243840"/>
              <a:gd name="connsiteX4" fmla="*/ 174172 w 182880"/>
              <a:gd name="connsiteY4" fmla="*/ 121920 h 243840"/>
              <a:gd name="connsiteX5" fmla="*/ 139337 w 182880"/>
              <a:gd name="connsiteY5" fmla="*/ 130628 h 243840"/>
              <a:gd name="connsiteX6" fmla="*/ 95794 w 182880"/>
              <a:gd name="connsiteY6" fmla="*/ 148045 h 243840"/>
              <a:gd name="connsiteX7" fmla="*/ 60960 w 182880"/>
              <a:gd name="connsiteY7" fmla="*/ 156754 h 243840"/>
              <a:gd name="connsiteX8" fmla="*/ 26126 w 182880"/>
              <a:gd name="connsiteY8" fmla="*/ 174171 h 243840"/>
              <a:gd name="connsiteX9" fmla="*/ 0 w 182880"/>
              <a:gd name="connsiteY9" fmla="*/ 182880 h 243840"/>
              <a:gd name="connsiteX10" fmla="*/ 52252 w 182880"/>
              <a:gd name="connsiteY10" fmla="*/ 217714 h 243840"/>
              <a:gd name="connsiteX11" fmla="*/ 78377 w 182880"/>
              <a:gd name="connsiteY11" fmla="*/ 226422 h 243840"/>
              <a:gd name="connsiteX12" fmla="*/ 87086 w 182880"/>
              <a:gd name="connsiteY12" fmla="*/ 243840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 h="243840">
                <a:moveTo>
                  <a:pt x="113212" y="0"/>
                </a:moveTo>
                <a:cubicBezTo>
                  <a:pt x="110309" y="14514"/>
                  <a:pt x="97315" y="30603"/>
                  <a:pt x="104503" y="43542"/>
                </a:cubicBezTo>
                <a:cubicBezTo>
                  <a:pt x="114669" y="61841"/>
                  <a:pt x="139337" y="66765"/>
                  <a:pt x="156754" y="78377"/>
                </a:cubicBezTo>
                <a:lnTo>
                  <a:pt x="182880" y="95794"/>
                </a:lnTo>
                <a:cubicBezTo>
                  <a:pt x="179977" y="104503"/>
                  <a:pt x="181340" y="116186"/>
                  <a:pt x="174172" y="121920"/>
                </a:cubicBezTo>
                <a:cubicBezTo>
                  <a:pt x="164826" y="129397"/>
                  <a:pt x="150692" y="126843"/>
                  <a:pt x="139337" y="130628"/>
                </a:cubicBezTo>
                <a:cubicBezTo>
                  <a:pt x="124507" y="135571"/>
                  <a:pt x="110624" y="143102"/>
                  <a:pt x="95794" y="148045"/>
                </a:cubicBezTo>
                <a:cubicBezTo>
                  <a:pt x="84439" y="151830"/>
                  <a:pt x="72167" y="152551"/>
                  <a:pt x="60960" y="156754"/>
                </a:cubicBezTo>
                <a:cubicBezTo>
                  <a:pt x="48805" y="161312"/>
                  <a:pt x="38058" y="169057"/>
                  <a:pt x="26126" y="174171"/>
                </a:cubicBezTo>
                <a:cubicBezTo>
                  <a:pt x="17688" y="177787"/>
                  <a:pt x="8709" y="179977"/>
                  <a:pt x="0" y="182880"/>
                </a:cubicBezTo>
                <a:cubicBezTo>
                  <a:pt x="17417" y="194491"/>
                  <a:pt x="32393" y="211095"/>
                  <a:pt x="52252" y="217714"/>
                </a:cubicBezTo>
                <a:cubicBezTo>
                  <a:pt x="60960" y="220617"/>
                  <a:pt x="71034" y="220914"/>
                  <a:pt x="78377" y="226422"/>
                </a:cubicBezTo>
                <a:cubicBezTo>
                  <a:pt x="83570" y="230317"/>
                  <a:pt x="84183" y="238034"/>
                  <a:pt x="87086" y="243840"/>
                </a:cubicBezTo>
              </a:path>
            </a:pathLst>
          </a:custGeom>
          <a:ln>
            <a:solidFill>
              <a:schemeClr val="bg1">
                <a:lumMod val="75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14</a:t>
            </a:fld>
            <a:endParaRPr lang="fr-FR"/>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428551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1.38889E-6 3.79454E-6 L 0.05347 -0.0007 " pathEditMode="relative" rAng="0" ptsTypes="AA">
                                      <p:cBhvr>
                                        <p:cTn id="6" dur="500" fill="hold"/>
                                        <p:tgtEl>
                                          <p:spTgt spid="27"/>
                                        </p:tgtEl>
                                        <p:attrNameLst>
                                          <p:attrName>ppt_x</p:attrName>
                                          <p:attrName>ppt_y</p:attrName>
                                        </p:attrNameLst>
                                      </p:cBhvr>
                                      <p:rCtr x="2674" y="-46"/>
                                    </p:animMotion>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fill="hold" nodeType="clickEffect">
                                  <p:stCondLst>
                                    <p:cond delay="0"/>
                                  </p:stCondLst>
                                  <p:childTnLst>
                                    <p:animMotion origin="layout" path="M 0.05347 -0.0007 L 0.19531 -0.00602 " pathEditMode="relative" rAng="0" ptsTypes="AA">
                                      <p:cBhvr>
                                        <p:cTn id="15" dur="1000" fill="hold"/>
                                        <p:tgtEl>
                                          <p:spTgt spid="27"/>
                                        </p:tgtEl>
                                        <p:attrNameLst>
                                          <p:attrName>ppt_x</p:attrName>
                                          <p:attrName>ppt_y</p:attrName>
                                        </p:attrNameLst>
                                      </p:cBhvr>
                                      <p:rCtr x="70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Analysis</a:t>
            </a:r>
            <a:r>
              <a:rPr lang="fr-FR" dirty="0" smtClean="0"/>
              <a:t>: </a:t>
            </a:r>
            <a:r>
              <a:rPr lang="fr-FR" dirty="0" err="1" smtClean="0"/>
              <a:t>Holes</a:t>
            </a:r>
            <a:r>
              <a:rPr lang="fr-FR" dirty="0" smtClean="0"/>
              <a:t> And </a:t>
            </a:r>
            <a:r>
              <a:rPr lang="fr-FR" dirty="0" err="1" smtClean="0"/>
              <a:t>Zippers</a:t>
            </a:r>
            <a:endParaRPr lang="fr-FR" dirty="0"/>
          </a:p>
        </p:txBody>
      </p:sp>
      <p:sp>
        <p:nvSpPr>
          <p:cNvPr id="3" name="Espace réservé du contenu 2"/>
          <p:cNvSpPr>
            <a:spLocks noGrp="1"/>
          </p:cNvSpPr>
          <p:nvPr>
            <p:ph sz="half" idx="1"/>
          </p:nvPr>
        </p:nvSpPr>
        <p:spPr/>
        <p:txBody>
          <a:bodyPr/>
          <a:lstStyle/>
          <a:p>
            <a:r>
              <a:rPr lang="fr-FR" dirty="0" err="1" smtClean="0"/>
              <a:t>Holes</a:t>
            </a:r>
            <a:endParaRPr lang="fr-FR" dirty="0" smtClean="0"/>
          </a:p>
          <a:p>
            <a:pPr lvl="1"/>
            <a:r>
              <a:rPr lang="fr-FR" dirty="0" err="1" smtClean="0"/>
              <a:t>Consequence</a:t>
            </a:r>
            <a:r>
              <a:rPr lang="fr-FR" dirty="0" smtClean="0"/>
              <a:t> of </a:t>
            </a:r>
            <a:r>
              <a:rPr lang="fr-FR" dirty="0" err="1" smtClean="0"/>
              <a:t>Oozing</a:t>
            </a:r>
            <a:endParaRPr lang="fr-FR" dirty="0" smtClean="0"/>
          </a:p>
        </p:txBody>
      </p:sp>
      <p:sp>
        <p:nvSpPr>
          <p:cNvPr id="4" name="Espace réservé du contenu 3"/>
          <p:cNvSpPr>
            <a:spLocks noGrp="1"/>
          </p:cNvSpPr>
          <p:nvPr>
            <p:ph sz="half" idx="2"/>
          </p:nvPr>
        </p:nvSpPr>
        <p:spPr/>
        <p:txBody>
          <a:bodyPr/>
          <a:lstStyle/>
          <a:p>
            <a:r>
              <a:rPr lang="fr-FR" dirty="0" err="1" smtClean="0"/>
              <a:t>Zippers</a:t>
            </a:r>
            <a:endParaRPr lang="fr-FR" dirty="0" smtClean="0"/>
          </a:p>
          <a:p>
            <a:pPr lvl="1"/>
            <a:r>
              <a:rPr lang="fr-FR" dirty="0" err="1" smtClean="0"/>
              <a:t>When</a:t>
            </a:r>
            <a:r>
              <a:rPr lang="fr-FR" dirty="0" smtClean="0"/>
              <a:t> extruder </a:t>
            </a:r>
            <a:r>
              <a:rPr lang="fr-FR" dirty="0" err="1" smtClean="0"/>
              <a:t>starts</a:t>
            </a:r>
            <a:endParaRPr lang="fr-FR" dirty="0"/>
          </a:p>
        </p:txBody>
      </p:sp>
      <p:pic>
        <p:nvPicPr>
          <p:cNvPr id="7171" name="Picture 3" descr="C:\Users\jean\Dropbox\RapportPres\Artefa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3" y="2953911"/>
            <a:ext cx="3322905" cy="339198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A1C60783-83B7-4C12-8B76-6D7CF38D095B}" type="slidenum">
              <a:rPr lang="fr-FR" smtClean="0"/>
              <a:t>15</a:t>
            </a:fld>
            <a:endParaRPr lang="fr-FR"/>
          </a:p>
        </p:txBody>
      </p:sp>
      <p:pic>
        <p:nvPicPr>
          <p:cNvPr id="10" name="Image 9"/>
          <p:cNvPicPr>
            <a:picLocks noChangeAspect="1"/>
          </p:cNvPicPr>
          <p:nvPr/>
        </p:nvPicPr>
        <p:blipFill rotWithShape="1">
          <a:blip r:embed="rId4"/>
          <a:srcRect l="25026" t="27544" r="18016" b="10321"/>
          <a:stretch/>
        </p:blipFill>
        <p:spPr>
          <a:xfrm>
            <a:off x="2153488" y="2953911"/>
            <a:ext cx="4158536" cy="3402440"/>
          </a:xfrm>
          <a:prstGeom prst="rect">
            <a:avLst/>
          </a:prstGeom>
        </p:spPr>
      </p:pic>
      <p:cxnSp>
        <p:nvCxnSpPr>
          <p:cNvPr id="11" name="Connecteur droit avec flèche 10"/>
          <p:cNvCxnSpPr/>
          <p:nvPr/>
        </p:nvCxnSpPr>
        <p:spPr>
          <a:xfrm>
            <a:off x="1812096" y="2996952"/>
            <a:ext cx="2160240" cy="13345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041158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2321" y="1998365"/>
            <a:ext cx="9144000"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re 1"/>
          <p:cNvSpPr>
            <a:spLocks noGrp="1"/>
          </p:cNvSpPr>
          <p:nvPr>
            <p:ph type="title"/>
          </p:nvPr>
        </p:nvSpPr>
        <p:spPr/>
        <p:txBody>
          <a:bodyPr/>
          <a:lstStyle/>
          <a:p>
            <a:r>
              <a:rPr lang="en-US" dirty="0" smtClean="0"/>
              <a:t>Reducing these issues</a:t>
            </a:r>
            <a:endParaRPr lang="en-US" dirty="0"/>
          </a:p>
        </p:txBody>
      </p:sp>
      <p:sp>
        <p:nvSpPr>
          <p:cNvPr id="3" name="Espace réservé du contenu 2"/>
          <p:cNvSpPr>
            <a:spLocks noGrp="1"/>
          </p:cNvSpPr>
          <p:nvPr>
            <p:ph idx="1"/>
          </p:nvPr>
        </p:nvSpPr>
        <p:spPr>
          <a:xfrm>
            <a:off x="1981200" y="2143398"/>
            <a:ext cx="8229600" cy="3733875"/>
          </a:xfrm>
        </p:spPr>
        <p:txBody>
          <a:bodyPr/>
          <a:lstStyle/>
          <a:p>
            <a:r>
              <a:rPr lang="en-US" dirty="0" smtClean="0"/>
              <a:t>Ooze shields</a:t>
            </a:r>
            <a:endParaRPr lang="en-US" dirty="0"/>
          </a:p>
          <a:p>
            <a:endParaRPr lang="en-US" dirty="0" smtClean="0"/>
          </a:p>
          <a:p>
            <a:r>
              <a:rPr lang="en-US" dirty="0"/>
              <a:t>Azimuth Optimization</a:t>
            </a:r>
          </a:p>
          <a:p>
            <a:endParaRPr lang="en-US" dirty="0" smtClean="0"/>
          </a:p>
          <a:p>
            <a:r>
              <a:rPr lang="en-US" dirty="0" smtClean="0"/>
              <a:t>Hiding zippers</a:t>
            </a:r>
          </a:p>
        </p:txBody>
      </p:sp>
      <p:sp>
        <p:nvSpPr>
          <p:cNvPr id="5" name="Espace réservé du numéro de diapositive 4"/>
          <p:cNvSpPr>
            <a:spLocks noGrp="1"/>
          </p:cNvSpPr>
          <p:nvPr>
            <p:ph type="sldNum" sz="quarter" idx="12"/>
          </p:nvPr>
        </p:nvSpPr>
        <p:spPr/>
        <p:txBody>
          <a:bodyPr/>
          <a:lstStyle/>
          <a:p>
            <a:fld id="{A1C60783-83B7-4C12-8B76-6D7CF38D095B}" type="slidenum">
              <a:rPr lang="fr-FR" smtClean="0"/>
              <a:t>16</a:t>
            </a:fld>
            <a:endParaRPr lang="fr-F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05485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e 12"/>
          <p:cNvSpPr/>
          <p:nvPr/>
        </p:nvSpPr>
        <p:spPr>
          <a:xfrm>
            <a:off x="4459615" y="4695871"/>
            <a:ext cx="2664296" cy="1296144"/>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re 1"/>
          <p:cNvSpPr>
            <a:spLocks noGrp="1"/>
          </p:cNvSpPr>
          <p:nvPr>
            <p:ph type="title"/>
          </p:nvPr>
        </p:nvSpPr>
        <p:spPr/>
        <p:txBody>
          <a:bodyPr/>
          <a:lstStyle/>
          <a:p>
            <a:r>
              <a:rPr lang="fr-FR" dirty="0" err="1" smtClean="0"/>
              <a:t>Ooze</a:t>
            </a:r>
            <a:r>
              <a:rPr lang="fr-FR" dirty="0" smtClean="0"/>
              <a:t> </a:t>
            </a:r>
            <a:r>
              <a:rPr lang="fr-FR" dirty="0" err="1" smtClean="0"/>
              <a:t>Shield</a:t>
            </a:r>
            <a:endParaRPr lang="fr-FR" dirty="0"/>
          </a:p>
        </p:txBody>
      </p:sp>
      <p:sp>
        <p:nvSpPr>
          <p:cNvPr id="3" name="Espace réservé du contenu 2"/>
          <p:cNvSpPr>
            <a:spLocks noGrp="1"/>
          </p:cNvSpPr>
          <p:nvPr>
            <p:ph idx="1"/>
          </p:nvPr>
        </p:nvSpPr>
        <p:spPr/>
        <p:txBody>
          <a:bodyPr/>
          <a:lstStyle/>
          <a:p>
            <a:r>
              <a:rPr lang="fr-FR" dirty="0" smtClean="0"/>
              <a:t>Catch </a:t>
            </a:r>
            <a:r>
              <a:rPr lang="fr-FR" dirty="0" err="1" smtClean="0"/>
              <a:t>ooze</a:t>
            </a:r>
            <a:r>
              <a:rPr lang="fr-FR" dirty="0" smtClean="0"/>
              <a:t> </a:t>
            </a:r>
            <a:r>
              <a:rPr lang="fr-FR" dirty="0" err="1" smtClean="0"/>
              <a:t>before</a:t>
            </a:r>
            <a:r>
              <a:rPr lang="fr-FR" dirty="0" smtClean="0"/>
              <a:t> extruder crosses the </a:t>
            </a:r>
            <a:r>
              <a:rPr lang="fr-FR" dirty="0" err="1" smtClean="0"/>
              <a:t>object</a:t>
            </a:r>
            <a:endParaRPr lang="fr-FR" dirty="0" smtClean="0"/>
          </a:p>
          <a:p>
            <a:r>
              <a:rPr lang="fr-FR" dirty="0" smtClean="0"/>
              <a:t>As close as possible </a:t>
            </a:r>
            <a:r>
              <a:rPr lang="fr-FR" dirty="0" err="1" smtClean="0"/>
              <a:t>from</a:t>
            </a:r>
            <a:r>
              <a:rPr lang="fr-FR" dirty="0" smtClean="0"/>
              <a:t> </a:t>
            </a:r>
            <a:r>
              <a:rPr lang="fr-FR" dirty="0"/>
              <a:t>the </a:t>
            </a:r>
            <a:r>
              <a:rPr lang="fr-FR" dirty="0" err="1" smtClean="0"/>
              <a:t>object</a:t>
            </a:r>
            <a:endParaRPr lang="fr-FR" dirty="0" smtClean="0"/>
          </a:p>
          <a:p>
            <a:r>
              <a:rPr lang="fr-FR" dirty="0" err="1" smtClean="0"/>
              <a:t>Built</a:t>
            </a:r>
            <a:r>
              <a:rPr lang="fr-FR" dirty="0" smtClean="0"/>
              <a:t> layer by layer </a:t>
            </a:r>
            <a:r>
              <a:rPr lang="fr-FR" dirty="0" err="1" smtClean="0"/>
              <a:t>during</a:t>
            </a:r>
            <a:r>
              <a:rPr lang="fr-FR" dirty="0" smtClean="0"/>
              <a:t> the </a:t>
            </a:r>
            <a:r>
              <a:rPr lang="fr-FR" dirty="0" err="1" smtClean="0"/>
              <a:t>print</a:t>
            </a:r>
            <a:endParaRPr lang="fr-FR" dirty="0"/>
          </a:p>
        </p:txBody>
      </p:sp>
      <p:sp>
        <p:nvSpPr>
          <p:cNvPr id="4" name="Ellipse 3"/>
          <p:cNvSpPr/>
          <p:nvPr/>
        </p:nvSpPr>
        <p:spPr>
          <a:xfrm>
            <a:off x="4675639" y="4848089"/>
            <a:ext cx="2232248" cy="936104"/>
          </a:xfrm>
          <a:prstGeom prst="ellipse">
            <a:avLst/>
          </a:prstGeom>
          <a:solidFill>
            <a:schemeClr val="bg1">
              <a:lumMod val="7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grpSp>
        <p:nvGrpSpPr>
          <p:cNvPr id="6" name="Groupe 5"/>
          <p:cNvGrpSpPr/>
          <p:nvPr/>
        </p:nvGrpSpPr>
        <p:grpSpPr>
          <a:xfrm>
            <a:off x="4567799" y="3908493"/>
            <a:ext cx="1389936" cy="919916"/>
            <a:chOff x="3501723" y="2636912"/>
            <a:chExt cx="1922882" cy="1391456"/>
          </a:xfrm>
        </p:grpSpPr>
        <p:sp>
          <p:nvSpPr>
            <p:cNvPr id="7" name="Triangle isocèle 6"/>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 name="Triangle isocèle 7"/>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11" name="Étoile à 5 branches 12"/>
          <p:cNvSpPr/>
          <p:nvPr/>
        </p:nvSpPr>
        <p:spPr>
          <a:xfrm>
            <a:off x="4932152" y="4434940"/>
            <a:ext cx="460120" cy="521862"/>
          </a:xfrm>
          <a:custGeom>
            <a:avLst/>
            <a:gdLst>
              <a:gd name="connsiteX0" fmla="*/ 0 w 431772"/>
              <a:gd name="connsiteY0" fmla="*/ 192532 h 504056"/>
              <a:gd name="connsiteX1" fmla="*/ 164923 w 431772"/>
              <a:gd name="connsiteY1" fmla="*/ 192533 h 504056"/>
              <a:gd name="connsiteX2" fmla="*/ 215886 w 431772"/>
              <a:gd name="connsiteY2" fmla="*/ 0 h 504056"/>
              <a:gd name="connsiteX3" fmla="*/ 266849 w 431772"/>
              <a:gd name="connsiteY3" fmla="*/ 192533 h 504056"/>
              <a:gd name="connsiteX4" fmla="*/ 431772 w 431772"/>
              <a:gd name="connsiteY4" fmla="*/ 192532 h 504056"/>
              <a:gd name="connsiteX5" fmla="*/ 298346 w 431772"/>
              <a:gd name="connsiteY5" fmla="*/ 311522 h 504056"/>
              <a:gd name="connsiteX6" fmla="*/ 349311 w 431772"/>
              <a:gd name="connsiteY6" fmla="*/ 504055 h 504056"/>
              <a:gd name="connsiteX7" fmla="*/ 215886 w 431772"/>
              <a:gd name="connsiteY7" fmla="*/ 385062 h 504056"/>
              <a:gd name="connsiteX8" fmla="*/ 82461 w 431772"/>
              <a:gd name="connsiteY8" fmla="*/ 504055 h 504056"/>
              <a:gd name="connsiteX9" fmla="*/ 133426 w 431772"/>
              <a:gd name="connsiteY9" fmla="*/ 311522 h 504056"/>
              <a:gd name="connsiteX10" fmla="*/ 0 w 431772"/>
              <a:gd name="connsiteY10" fmla="*/ 192532 h 504056"/>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144565 w 442911"/>
              <a:gd name="connsiteY9" fmla="*/ 3115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52685 w 460120"/>
              <a:gd name="connsiteY6" fmla="*/ 5040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20" h="521862">
                <a:moveTo>
                  <a:pt x="140174" y="278932"/>
                </a:moveTo>
                <a:cubicBezTo>
                  <a:pt x="125548" y="233332"/>
                  <a:pt x="204523" y="230933"/>
                  <a:pt x="96297" y="142133"/>
                </a:cubicBezTo>
                <a:cubicBezTo>
                  <a:pt x="216485" y="145155"/>
                  <a:pt x="178272" y="47378"/>
                  <a:pt x="219260" y="0"/>
                </a:cubicBezTo>
                <a:cubicBezTo>
                  <a:pt x="322648" y="78578"/>
                  <a:pt x="253235" y="128355"/>
                  <a:pt x="270223" y="192533"/>
                </a:cubicBezTo>
                <a:cubicBezTo>
                  <a:pt x="325197" y="192533"/>
                  <a:pt x="214572" y="336532"/>
                  <a:pt x="435146" y="192532"/>
                </a:cubicBezTo>
                <a:cubicBezTo>
                  <a:pt x="443471" y="248995"/>
                  <a:pt x="300595" y="262259"/>
                  <a:pt x="460120" y="361922"/>
                </a:cubicBezTo>
                <a:cubicBezTo>
                  <a:pt x="309108" y="330100"/>
                  <a:pt x="338097" y="334277"/>
                  <a:pt x="302285" y="381655"/>
                </a:cubicBezTo>
                <a:cubicBezTo>
                  <a:pt x="257810" y="387591"/>
                  <a:pt x="220535" y="415126"/>
                  <a:pt x="219260" y="521862"/>
                </a:cubicBezTo>
                <a:lnTo>
                  <a:pt x="208235" y="439255"/>
                </a:lnTo>
                <a:cubicBezTo>
                  <a:pt x="210823" y="341477"/>
                  <a:pt x="148612" y="344500"/>
                  <a:pt x="0" y="426722"/>
                </a:cubicBezTo>
                <a:cubicBezTo>
                  <a:pt x="1125" y="348659"/>
                  <a:pt x="139049" y="356995"/>
                  <a:pt x="140174" y="278932"/>
                </a:cubicBezTo>
                <a:close/>
              </a:path>
            </a:pathLst>
          </a:cu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11"/>
          <p:cNvSpPr>
            <a:spLocks noGrp="1"/>
          </p:cNvSpPr>
          <p:nvPr>
            <p:ph type="sldNum" sz="quarter" idx="12"/>
          </p:nvPr>
        </p:nvSpPr>
        <p:spPr/>
        <p:txBody>
          <a:bodyPr/>
          <a:lstStyle/>
          <a:p>
            <a:fld id="{A1C60783-83B7-4C12-8B76-6D7CF38D095B}" type="slidenum">
              <a:rPr lang="fr-FR" smtClean="0"/>
              <a:t>17</a:t>
            </a:fld>
            <a:endParaRPr lang="fr-FR"/>
          </a:p>
        </p:txBody>
      </p:sp>
      <p:sp>
        <p:nvSpPr>
          <p:cNvPr id="5" name="Espace réservé de la date 4"/>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12608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278 -4.6136E-6 C 0.07014 -4.6136E-6 0.12534 0.03101 0.12534 0.06919 C 0.12534 0.10759 0.07014 0.13906 0.00278 0.13906 C -0.06528 0.13906 -0.11979 0.10759 -0.11979 0.06919 C -0.11979 0.03101 -0.06528 -4.6136E-6 0.00278 -4.6136E-6 Z " pathEditMode="relative" rAng="0" ptsTypes="fffff">
                                      <p:cBhvr>
                                        <p:cTn id="6" dur="5000" fill="hold"/>
                                        <p:tgtEl>
                                          <p:spTgt spid="6"/>
                                        </p:tgtEl>
                                        <p:attrNameLst>
                                          <p:attrName>ppt_x</p:attrName>
                                          <p:attrName>ppt_y</p:attrName>
                                        </p:attrNameLst>
                                      </p:cBhvr>
                                      <p:rCtr x="0" y="6941"/>
                                    </p:animMotion>
                                  </p:childTnLst>
                                </p:cTn>
                              </p:par>
                              <p:par>
                                <p:cTn id="7" presetID="1" presetClass="entr" presetSubtype="0" fill="hold" grpId="0" nodeType="withEffect">
                                  <p:stCondLst>
                                    <p:cond delay="10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Vertical </a:t>
            </a:r>
            <a:r>
              <a:rPr lang="fr-FR" dirty="0" err="1" smtClean="0"/>
              <a:t>rampart</a:t>
            </a:r>
            <a:endParaRPr lang="fr-FR" dirty="0"/>
          </a:p>
        </p:txBody>
      </p:sp>
      <p:pic>
        <p:nvPicPr>
          <p:cNvPr id="3074" name="Picture 2" descr="C:\Users\Jean\Dropbox\TalkEG\AliceTalk2\figures\4con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746" y="2276872"/>
            <a:ext cx="4174178" cy="31683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ean\Dropbox\TalkEG\AliceTalk2\figures\4ConesRam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276872"/>
            <a:ext cx="4247037"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A1C60783-83B7-4C12-8B76-6D7CF38D095B}" type="slidenum">
              <a:rPr lang="fr-FR" smtClean="0"/>
              <a:t>18</a:t>
            </a:fld>
            <a:endParaRPr lang="fr-FR"/>
          </a:p>
        </p:txBody>
      </p:sp>
      <p:sp>
        <p:nvSpPr>
          <p:cNvPr id="4" name="ZoneTexte 3"/>
          <p:cNvSpPr txBox="1"/>
          <p:nvPr/>
        </p:nvSpPr>
        <p:spPr>
          <a:xfrm>
            <a:off x="7959898" y="5445225"/>
            <a:ext cx="1664495" cy="461665"/>
          </a:xfrm>
          <a:prstGeom prst="rect">
            <a:avLst/>
          </a:prstGeom>
          <a:noFill/>
        </p:spPr>
        <p:txBody>
          <a:bodyPr wrap="none" rtlCol="0">
            <a:spAutoFit/>
          </a:bodyPr>
          <a:lstStyle/>
          <a:p>
            <a:r>
              <a:rPr lang="en-US" sz="2400" dirty="0"/>
              <a:t>Wiped ooze</a:t>
            </a:r>
          </a:p>
        </p:txBody>
      </p:sp>
      <p:sp>
        <p:nvSpPr>
          <p:cNvPr id="5" name="Espace réservé de la date 4"/>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656055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Wipe walls / towers</a:t>
            </a:r>
            <a:endParaRPr lang="fr-FR" dirty="0"/>
          </a:p>
        </p:txBody>
      </p:sp>
      <p:sp>
        <p:nvSpPr>
          <p:cNvPr id="4" name="Slide Number Placeholder 3"/>
          <p:cNvSpPr>
            <a:spLocks noGrp="1"/>
          </p:cNvSpPr>
          <p:nvPr>
            <p:ph type="sldNum" sz="quarter" idx="12"/>
          </p:nvPr>
        </p:nvSpPr>
        <p:spPr/>
        <p:txBody>
          <a:bodyPr/>
          <a:lstStyle/>
          <a:p>
            <a:fld id="{A1C60783-83B7-4C12-8B76-6D7CF38D095B}" type="slidenum">
              <a:rPr lang="fr-FR" smtClean="0"/>
              <a:t>19</a:t>
            </a:fld>
            <a:endParaRPr lang="fr-FR"/>
          </a:p>
        </p:txBody>
      </p:sp>
      <p:pic>
        <p:nvPicPr>
          <p:cNvPr id="6146" name="Picture 2" descr="nooverhangs.PNG"/>
          <p:cNvPicPr>
            <a:picLocks noChangeAspect="1" noChangeArrowheads="1"/>
          </p:cNvPicPr>
          <p:nvPr/>
        </p:nvPicPr>
        <p:blipFill rotWithShape="1">
          <a:blip r:embed="rId3">
            <a:extLst>
              <a:ext uri="{28A0092B-C50C-407E-A947-70E740481C1C}">
                <a14:useLocalDpi xmlns:a14="http://schemas.microsoft.com/office/drawing/2010/main" val="0"/>
              </a:ext>
            </a:extLst>
          </a:blip>
          <a:srcRect l="11847" r="13679"/>
          <a:stretch/>
        </p:blipFill>
        <p:spPr bwMode="auto">
          <a:xfrm>
            <a:off x="2351584" y="2167456"/>
            <a:ext cx="3528392" cy="3168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79577" y="5361079"/>
            <a:ext cx="2721707" cy="553998"/>
          </a:xfrm>
          <a:prstGeom prst="rect">
            <a:avLst/>
          </a:prstGeom>
          <a:noFill/>
        </p:spPr>
        <p:txBody>
          <a:bodyPr wrap="none" rtlCol="0">
            <a:spAutoFit/>
          </a:bodyPr>
          <a:lstStyle/>
          <a:p>
            <a:r>
              <a:rPr lang="fr-FR" dirty="0" err="1"/>
              <a:t>MakerBot</a:t>
            </a:r>
            <a:r>
              <a:rPr lang="fr-FR" dirty="0"/>
              <a:t> extrusion </a:t>
            </a:r>
            <a:r>
              <a:rPr lang="fr-FR" dirty="0" err="1"/>
              <a:t>guards</a:t>
            </a:r>
            <a:endParaRPr lang="fr-FR" dirty="0"/>
          </a:p>
          <a:p>
            <a:r>
              <a:rPr lang="en-US" sz="1200" dirty="0"/>
              <a:t>[</a:t>
            </a:r>
            <a:r>
              <a:rPr lang="en-US" sz="1200" dirty="0" err="1"/>
              <a:t>HilbertCube</a:t>
            </a:r>
            <a:r>
              <a:rPr lang="en-US" sz="1200" dirty="0"/>
              <a:t> (</a:t>
            </a:r>
            <a:r>
              <a:rPr lang="en-US" sz="1200" dirty="0" err="1"/>
              <a:t>tbuser</a:t>
            </a:r>
            <a:r>
              <a:rPr lang="en-US" sz="1200" dirty="0"/>
              <a:t>) / </a:t>
            </a:r>
            <a:r>
              <a:rPr lang="en-US" sz="1200" u="sng" dirty="0">
                <a:solidFill>
                  <a:srgbClr val="0070C0"/>
                </a:solidFill>
              </a:rPr>
              <a:t>CC BY-SA 3.0</a:t>
            </a:r>
            <a:r>
              <a:rPr lang="en-US" sz="1200" dirty="0"/>
              <a:t>]</a:t>
            </a:r>
            <a:endParaRPr lang="fr-FR" sz="12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335" y="1417639"/>
            <a:ext cx="3290317" cy="39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6"/>
          <p:cNvSpPr txBox="1">
            <a:spLocks noChangeArrowheads="1"/>
          </p:cNvSpPr>
          <p:nvPr/>
        </p:nvSpPr>
        <p:spPr bwMode="auto">
          <a:xfrm>
            <a:off x="6625283" y="5382463"/>
            <a:ext cx="40324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800" dirty="0" err="1">
                <a:latin typeface="+mn-lt"/>
                <a:ea typeface="+mn-ea"/>
                <a:cs typeface="+mn-cs"/>
              </a:rPr>
              <a:t>IceSL</a:t>
            </a:r>
            <a:r>
              <a:rPr lang="en-US" sz="1800" dirty="0">
                <a:latin typeface="+mn-lt"/>
                <a:ea typeface="+mn-ea"/>
                <a:cs typeface="+mn-cs"/>
              </a:rPr>
              <a:t> prime tower</a:t>
            </a:r>
          </a:p>
          <a:p>
            <a:pPr eaLnBrk="1" hangingPunct="1"/>
            <a:r>
              <a:rPr lang="en-US" sz="1200" dirty="0">
                <a:latin typeface="+mn-lt"/>
              </a:rPr>
              <a:t>[</a:t>
            </a:r>
            <a:r>
              <a:rPr lang="fr-FR" sz="1200" dirty="0">
                <a:latin typeface="+mn-lt"/>
              </a:rPr>
              <a:t>#3DBenchy </a:t>
            </a:r>
            <a:r>
              <a:rPr lang="en-US" sz="1200" dirty="0">
                <a:latin typeface="+mn-lt"/>
              </a:rPr>
              <a:t>(</a:t>
            </a:r>
            <a:r>
              <a:rPr lang="fr-FR" sz="1200" dirty="0">
                <a:latin typeface="+mn-lt"/>
                <a:hlinkClick r:id="rId5"/>
              </a:rPr>
              <a:t>Creative-Tools.com</a:t>
            </a:r>
            <a:r>
              <a:rPr lang="en-US" sz="1200" dirty="0">
                <a:latin typeface="+mn-lt"/>
              </a:rPr>
              <a:t>) / </a:t>
            </a:r>
            <a:r>
              <a:rPr lang="en-US" sz="1200" dirty="0">
                <a:latin typeface="+mn-lt"/>
                <a:hlinkClick r:id="rId6"/>
              </a:rPr>
              <a:t>CC BY-ND 4.0</a:t>
            </a:r>
            <a:r>
              <a:rPr lang="en-US" sz="1200" dirty="0">
                <a:latin typeface="+mn-lt"/>
              </a:rPr>
              <a:t>]</a:t>
            </a:r>
          </a:p>
        </p:txBody>
      </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275416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332656"/>
            <a:ext cx="8229600" cy="1143000"/>
          </a:xfrm>
        </p:spPr>
        <p:txBody>
          <a:bodyPr/>
          <a:lstStyle/>
          <a:p>
            <a:r>
              <a:rPr lang="fr-FR" dirty="0" smtClean="0"/>
              <a:t>Dual extrusion</a:t>
            </a:r>
            <a:endParaRPr lang="en-GB" dirty="0"/>
          </a:p>
        </p:txBody>
      </p:sp>
      <p:pic>
        <p:nvPicPr>
          <p:cNvPr id="1026" name="Picture 2" descr="C:\Users\jean\Dropbox\TalkEG\AliceTalk2\figures\re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615976"/>
            <a:ext cx="6264696" cy="469852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avec flèche 12"/>
          <p:cNvCxnSpPr/>
          <p:nvPr/>
        </p:nvCxnSpPr>
        <p:spPr>
          <a:xfrm flipH="1" flipV="1">
            <a:off x="5807968" y="1772816"/>
            <a:ext cx="2592288" cy="720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Connecteur droit avec flèche 14"/>
          <p:cNvCxnSpPr/>
          <p:nvPr/>
        </p:nvCxnSpPr>
        <p:spPr>
          <a:xfrm flipH="1" flipV="1">
            <a:off x="5375920" y="2348880"/>
            <a:ext cx="3024336" cy="720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Connecteur droit avec flèche 16"/>
          <p:cNvCxnSpPr/>
          <p:nvPr/>
        </p:nvCxnSpPr>
        <p:spPr>
          <a:xfrm flipH="1" flipV="1">
            <a:off x="4727848" y="2420888"/>
            <a:ext cx="3672408" cy="64807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2" name="ZoneTexte 21"/>
          <p:cNvSpPr txBox="1"/>
          <p:nvPr/>
        </p:nvSpPr>
        <p:spPr>
          <a:xfrm>
            <a:off x="8544272" y="1700808"/>
            <a:ext cx="1800200" cy="369332"/>
          </a:xfrm>
          <a:prstGeom prst="rect">
            <a:avLst/>
          </a:prstGeom>
          <a:noFill/>
        </p:spPr>
        <p:txBody>
          <a:bodyPr wrap="square" rtlCol="0">
            <a:spAutoFit/>
          </a:bodyPr>
          <a:lstStyle/>
          <a:p>
            <a:r>
              <a:rPr lang="fr-FR" dirty="0" err="1"/>
              <a:t>Carriage</a:t>
            </a:r>
            <a:endParaRPr lang="en-GB" dirty="0"/>
          </a:p>
        </p:txBody>
      </p:sp>
      <p:sp>
        <p:nvSpPr>
          <p:cNvPr id="24" name="ZoneTexte 23"/>
          <p:cNvSpPr txBox="1"/>
          <p:nvPr/>
        </p:nvSpPr>
        <p:spPr>
          <a:xfrm>
            <a:off x="8616280" y="2200218"/>
            <a:ext cx="1800200" cy="369332"/>
          </a:xfrm>
          <a:prstGeom prst="rect">
            <a:avLst/>
          </a:prstGeom>
          <a:noFill/>
        </p:spPr>
        <p:txBody>
          <a:bodyPr wrap="square" rtlCol="0">
            <a:spAutoFit/>
          </a:bodyPr>
          <a:lstStyle/>
          <a:p>
            <a:r>
              <a:rPr lang="fr-FR" dirty="0"/>
              <a:t>Right Extruder</a:t>
            </a:r>
            <a:endParaRPr lang="en-GB" dirty="0"/>
          </a:p>
        </p:txBody>
      </p:sp>
      <p:sp>
        <p:nvSpPr>
          <p:cNvPr id="25" name="ZoneTexte 24"/>
          <p:cNvSpPr txBox="1"/>
          <p:nvPr/>
        </p:nvSpPr>
        <p:spPr>
          <a:xfrm>
            <a:off x="8640189" y="2884294"/>
            <a:ext cx="1800200" cy="369332"/>
          </a:xfrm>
          <a:prstGeom prst="rect">
            <a:avLst/>
          </a:prstGeom>
          <a:noFill/>
        </p:spPr>
        <p:txBody>
          <a:bodyPr wrap="square" rtlCol="0">
            <a:spAutoFit/>
          </a:bodyPr>
          <a:lstStyle/>
          <a:p>
            <a:r>
              <a:rPr lang="fr-FR" dirty="0" err="1"/>
              <a:t>Left</a:t>
            </a:r>
            <a:r>
              <a:rPr lang="fr-FR" dirty="0"/>
              <a:t> Extruder</a:t>
            </a:r>
            <a:endParaRPr lang="en-GB" dirty="0"/>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2</a:t>
            </a:fld>
            <a:endParaRPr lang="fr-F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064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Ooze</a:t>
            </a:r>
            <a:r>
              <a:rPr lang="fr-FR" dirty="0"/>
              <a:t> </a:t>
            </a:r>
            <a:r>
              <a:rPr lang="fr-FR" dirty="0" err="1" smtClean="0"/>
              <a:t>shields</a:t>
            </a:r>
            <a:endParaRPr lang="fr-FR" dirty="0"/>
          </a:p>
        </p:txBody>
      </p:sp>
      <p:sp>
        <p:nvSpPr>
          <p:cNvPr id="3" name="Espace réservé du contenu 2"/>
          <p:cNvSpPr>
            <a:spLocks noGrp="1"/>
          </p:cNvSpPr>
          <p:nvPr>
            <p:ph idx="1"/>
          </p:nvPr>
        </p:nvSpPr>
        <p:spPr>
          <a:xfrm>
            <a:off x="1981200" y="1600200"/>
            <a:ext cx="8867328" cy="4925144"/>
          </a:xfrm>
        </p:spPr>
        <p:txBody>
          <a:bodyPr>
            <a:normAutofit fontScale="92500" lnSpcReduction="20000"/>
          </a:bodyPr>
          <a:lstStyle/>
          <a:p>
            <a:r>
              <a:rPr lang="en-US" dirty="0" err="1" smtClean="0"/>
              <a:t>Cura</a:t>
            </a:r>
            <a:r>
              <a:rPr lang="en-US" dirty="0" smtClean="0"/>
              <a:t> / </a:t>
            </a:r>
            <a:r>
              <a:rPr lang="en-US" dirty="0" err="1" smtClean="0"/>
              <a:t>IceSL</a:t>
            </a:r>
            <a:r>
              <a:rPr lang="en-US" dirty="0" smtClean="0"/>
              <a:t> ooze shields</a:t>
            </a:r>
          </a:p>
          <a:p>
            <a:endParaRPr lang="en-US" dirty="0" smtClean="0"/>
          </a:p>
          <a:p>
            <a:endParaRPr lang="en-US" dirty="0" smtClean="0"/>
          </a:p>
          <a:p>
            <a:endParaRPr lang="en-US" dirty="0" smtClean="0"/>
          </a:p>
          <a:p>
            <a:endParaRPr lang="en-US" dirty="0" smtClean="0"/>
          </a:p>
          <a:p>
            <a:endParaRPr lang="en-US" dirty="0"/>
          </a:p>
          <a:p>
            <a:endParaRPr lang="en-US" dirty="0"/>
          </a:p>
          <a:p>
            <a:r>
              <a:rPr lang="en-US" dirty="0" smtClean="0"/>
              <a:t>Learn more:</a:t>
            </a:r>
          </a:p>
          <a:p>
            <a:endParaRPr lang="en-US" sz="1000" b="1" dirty="0"/>
          </a:p>
          <a:p>
            <a:pPr marL="0" indent="0">
              <a:buNone/>
            </a:pPr>
            <a:r>
              <a:rPr lang="en-US" b="1" dirty="0" smtClean="0"/>
              <a:t>Tight </a:t>
            </a:r>
            <a:r>
              <a:rPr lang="en-US" b="1" dirty="0"/>
              <a:t>printable enclosures for additive manufacturing</a:t>
            </a:r>
          </a:p>
          <a:p>
            <a:pPr marL="0" indent="0">
              <a:buNone/>
            </a:pPr>
            <a:r>
              <a:rPr lang="en-US" dirty="0"/>
              <a:t>S. </a:t>
            </a:r>
            <a:r>
              <a:rPr lang="en-US" dirty="0" err="1"/>
              <a:t>Hornus</a:t>
            </a:r>
            <a:r>
              <a:rPr lang="en-US" dirty="0"/>
              <a:t>, S. Lefebvre, J. Dumas, F. </a:t>
            </a:r>
            <a:r>
              <a:rPr lang="en-US" dirty="0" err="1"/>
              <a:t>Claux</a:t>
            </a:r>
            <a:endParaRPr lang="en-US" dirty="0"/>
          </a:p>
          <a:p>
            <a:endParaRPr lang="fr-FR"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20</a:t>
            </a:fld>
            <a:endParaRPr lang="fr-FR"/>
          </a:p>
        </p:txBody>
      </p:sp>
      <p:grpSp>
        <p:nvGrpSpPr>
          <p:cNvPr id="5" name="Group 4"/>
          <p:cNvGrpSpPr/>
          <p:nvPr/>
        </p:nvGrpSpPr>
        <p:grpSpPr>
          <a:xfrm>
            <a:off x="4655840" y="2204865"/>
            <a:ext cx="5688632" cy="2618717"/>
            <a:chOff x="3563888" y="1988840"/>
            <a:chExt cx="6126732" cy="2820393"/>
          </a:xfrm>
        </p:grpSpPr>
        <p:pic>
          <p:nvPicPr>
            <p:cNvPr id="3074" name="Picture 2" descr="D:\NO_BACKUP\Dropbox\Camera Uploads\2015-07-27 13.53.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10" r="33045" b="9061"/>
            <a:stretch/>
          </p:blipFill>
          <p:spPr bwMode="auto">
            <a:xfrm>
              <a:off x="8334300" y="2009801"/>
              <a:ext cx="1356320" cy="27994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NO_BACKUP\Dropbox\Camera Uploads\2015-07-27 13.53.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27" r="32850" b="8380"/>
            <a:stretch/>
          </p:blipFill>
          <p:spPr bwMode="auto">
            <a:xfrm>
              <a:off x="6785616" y="1988841"/>
              <a:ext cx="1494972" cy="28203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NO_BACKUP\Dropbox\Camera Uploads\2015-07-27 13.52.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959" r="34384" b="8380"/>
            <a:stretch/>
          </p:blipFill>
          <p:spPr bwMode="auto">
            <a:xfrm>
              <a:off x="5227326" y="1988840"/>
              <a:ext cx="1504578" cy="282039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NO_BACKUP\Dropbox\Camera Uploads\2015-07-27 13.52.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352" r="30429" b="8380"/>
            <a:stretch/>
          </p:blipFill>
          <p:spPr bwMode="auto">
            <a:xfrm>
              <a:off x="3563888" y="1988840"/>
              <a:ext cx="1609726" cy="28203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6"/>
          <p:cNvSpPr txBox="1">
            <a:spLocks noChangeArrowheads="1"/>
          </p:cNvSpPr>
          <p:nvPr/>
        </p:nvSpPr>
        <p:spPr bwMode="auto">
          <a:xfrm>
            <a:off x="7104112" y="1927867"/>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err="1"/>
              <a:t>Twin</a:t>
            </a:r>
            <a:r>
              <a:rPr lang="fr-FR" sz="1200" dirty="0"/>
              <a:t> Cats </a:t>
            </a:r>
            <a:r>
              <a:rPr lang="en-US" sz="1200" dirty="0"/>
              <a:t>(Mankati3DPrinter) / </a:t>
            </a:r>
            <a:r>
              <a:rPr lang="en-US" sz="1200" dirty="0">
                <a:hlinkClick r:id="rId7"/>
              </a:rPr>
              <a:t>CC BY-SA 3.0</a:t>
            </a:r>
            <a:r>
              <a:rPr lang="en-US" sz="1200" dirty="0"/>
              <a:t>]</a:t>
            </a:r>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06179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3193926"/>
            <a:ext cx="9144000"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re 1"/>
          <p:cNvSpPr>
            <a:spLocks noGrp="1"/>
          </p:cNvSpPr>
          <p:nvPr>
            <p:ph type="title"/>
          </p:nvPr>
        </p:nvSpPr>
        <p:spPr/>
        <p:txBody>
          <a:bodyPr/>
          <a:lstStyle/>
          <a:p>
            <a:r>
              <a:rPr lang="en-US" dirty="0" smtClean="0"/>
              <a:t>Reducing these issues</a:t>
            </a:r>
            <a:endParaRPr lang="en-US" dirty="0"/>
          </a:p>
        </p:txBody>
      </p:sp>
      <p:sp>
        <p:nvSpPr>
          <p:cNvPr id="3" name="Espace réservé du contenu 2"/>
          <p:cNvSpPr>
            <a:spLocks noGrp="1"/>
          </p:cNvSpPr>
          <p:nvPr>
            <p:ph idx="1"/>
          </p:nvPr>
        </p:nvSpPr>
        <p:spPr>
          <a:xfrm>
            <a:off x="1981200" y="2143398"/>
            <a:ext cx="8229600" cy="3733875"/>
          </a:xfrm>
        </p:spPr>
        <p:txBody>
          <a:bodyPr/>
          <a:lstStyle/>
          <a:p>
            <a:r>
              <a:rPr lang="en-US" dirty="0" smtClean="0"/>
              <a:t>Ooze shields</a:t>
            </a:r>
            <a:endParaRPr lang="en-US" dirty="0"/>
          </a:p>
          <a:p>
            <a:endParaRPr lang="en-US" dirty="0" smtClean="0"/>
          </a:p>
          <a:p>
            <a:r>
              <a:rPr lang="en-US" dirty="0"/>
              <a:t>Azimuth Optimization</a:t>
            </a:r>
          </a:p>
          <a:p>
            <a:endParaRPr lang="en-US" dirty="0" smtClean="0"/>
          </a:p>
          <a:p>
            <a:r>
              <a:rPr lang="en-US" dirty="0" smtClean="0"/>
              <a:t>Hiding zippers</a:t>
            </a:r>
          </a:p>
        </p:txBody>
      </p:sp>
      <p:sp>
        <p:nvSpPr>
          <p:cNvPr id="5" name="Espace réservé du numéro de diapositive 4"/>
          <p:cNvSpPr>
            <a:spLocks noGrp="1"/>
          </p:cNvSpPr>
          <p:nvPr>
            <p:ph type="sldNum" sz="quarter" idx="12"/>
          </p:nvPr>
        </p:nvSpPr>
        <p:spPr/>
        <p:txBody>
          <a:bodyPr/>
          <a:lstStyle/>
          <a:p>
            <a:fld id="{A1C60783-83B7-4C12-8B76-6D7CF38D095B}" type="slidenum">
              <a:rPr lang="fr-FR" smtClean="0"/>
              <a:t>21</a:t>
            </a:fld>
            <a:endParaRPr lang="fr-F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7792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rme libre 13"/>
          <p:cNvSpPr/>
          <p:nvPr/>
        </p:nvSpPr>
        <p:spPr>
          <a:xfrm rot="2747739">
            <a:off x="4498747" y="2632583"/>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23"/>
          <p:cNvSpPr/>
          <p:nvPr/>
        </p:nvSpPr>
        <p:spPr>
          <a:xfrm rot="2747739">
            <a:off x="4498747" y="2632583"/>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ln w="38100">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cxnSp>
        <p:nvCxnSpPr>
          <p:cNvPr id="26" name="Connecteur droit 25"/>
          <p:cNvCxnSpPr/>
          <p:nvPr/>
        </p:nvCxnSpPr>
        <p:spPr>
          <a:xfrm>
            <a:off x="4943872" y="3140968"/>
            <a:ext cx="793428"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4735220" y="3284984"/>
            <a:ext cx="920021"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4655840" y="3429000"/>
            <a:ext cx="1008112"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4367808" y="3573016"/>
            <a:ext cx="1296144"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4511824" y="3717032"/>
            <a:ext cx="1225476"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 name="Groupe 5"/>
          <p:cNvGrpSpPr/>
          <p:nvPr/>
        </p:nvGrpSpPr>
        <p:grpSpPr>
          <a:xfrm>
            <a:off x="4798516" y="1500808"/>
            <a:ext cx="1922882" cy="1368152"/>
            <a:chOff x="3501723" y="2636912"/>
            <a:chExt cx="1922882" cy="1391456"/>
          </a:xfrm>
        </p:grpSpPr>
        <p:sp>
          <p:nvSpPr>
            <p:cNvPr id="7" name="Triangle isocèle 6"/>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 name="Triangle isocèle 7"/>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11" name="Espace réservé du numéro de diapositive 10"/>
          <p:cNvSpPr>
            <a:spLocks noGrp="1"/>
          </p:cNvSpPr>
          <p:nvPr>
            <p:ph type="sldNum" sz="quarter" idx="12"/>
          </p:nvPr>
        </p:nvSpPr>
        <p:spPr/>
        <p:txBody>
          <a:bodyPr/>
          <a:lstStyle/>
          <a:p>
            <a:fld id="{A1C60783-83B7-4C12-8B76-6D7CF38D095B}" type="slidenum">
              <a:rPr lang="fr-FR" smtClean="0"/>
              <a:t>22</a:t>
            </a:fld>
            <a:endParaRPr lang="fr-FR"/>
          </a:p>
        </p:txBody>
      </p:sp>
      <p:sp>
        <p:nvSpPr>
          <p:cNvPr id="25" name="Titre 1"/>
          <p:cNvSpPr>
            <a:spLocks noGrp="1"/>
          </p:cNvSpPr>
          <p:nvPr>
            <p:ph type="title"/>
          </p:nvPr>
        </p:nvSpPr>
        <p:spPr/>
        <p:txBody>
          <a:bodyPr>
            <a:normAutofit/>
          </a:bodyPr>
          <a:lstStyle/>
          <a:p>
            <a:r>
              <a:rPr lang="fr-FR" dirty="0" err="1" smtClean="0"/>
              <a:t>Azimuth</a:t>
            </a:r>
            <a:r>
              <a:rPr lang="fr-FR" dirty="0" smtClean="0"/>
              <a:t> </a:t>
            </a:r>
            <a:r>
              <a:rPr lang="fr-FR" dirty="0" err="1" smtClean="0"/>
              <a:t>Optimization</a:t>
            </a:r>
            <a:endParaRPr lang="en-US" dirty="0"/>
          </a:p>
        </p:txBody>
      </p:sp>
      <p:sp>
        <p:nvSpPr>
          <p:cNvPr id="2" name="ZoneTexte 1"/>
          <p:cNvSpPr txBox="1"/>
          <p:nvPr/>
        </p:nvSpPr>
        <p:spPr>
          <a:xfrm>
            <a:off x="3359696" y="4851171"/>
            <a:ext cx="5472608" cy="523220"/>
          </a:xfrm>
          <a:prstGeom prst="rect">
            <a:avLst/>
          </a:prstGeom>
          <a:noFill/>
        </p:spPr>
        <p:txBody>
          <a:bodyPr wrap="square" rtlCol="0">
            <a:spAutoFit/>
          </a:bodyPr>
          <a:lstStyle/>
          <a:p>
            <a:pPr algn="ctr"/>
            <a:r>
              <a:rPr lang="fr-FR" sz="2800" dirty="0"/>
              <a:t>Printing </a:t>
            </a:r>
            <a:r>
              <a:rPr lang="fr-FR" sz="2800" dirty="0" err="1"/>
              <a:t>With</a:t>
            </a:r>
            <a:r>
              <a:rPr lang="fr-FR" sz="2800" dirty="0"/>
              <a:t> </a:t>
            </a:r>
            <a:r>
              <a:rPr lang="fr-FR" sz="2800" dirty="0" err="1"/>
              <a:t>Left</a:t>
            </a:r>
            <a:r>
              <a:rPr lang="fr-FR" sz="2800" dirty="0"/>
              <a:t> extruder</a:t>
            </a:r>
            <a:endParaRPr lang="en-US" sz="2800" dirty="0"/>
          </a:p>
        </p:txBody>
      </p:sp>
      <p:sp>
        <p:nvSpPr>
          <p:cNvPr id="31" name="ZoneTexte 30"/>
          <p:cNvSpPr txBox="1"/>
          <p:nvPr/>
        </p:nvSpPr>
        <p:spPr>
          <a:xfrm>
            <a:off x="7104112" y="2403165"/>
            <a:ext cx="3888432" cy="400110"/>
          </a:xfrm>
          <a:prstGeom prst="rect">
            <a:avLst/>
          </a:prstGeom>
          <a:noFill/>
        </p:spPr>
        <p:txBody>
          <a:bodyPr wrap="square" rtlCol="0">
            <a:spAutoFit/>
          </a:bodyPr>
          <a:lstStyle/>
          <a:p>
            <a:r>
              <a:rPr lang="fr-FR" sz="2000" dirty="0"/>
              <a:t>White crosses Blue</a:t>
            </a:r>
            <a:endParaRPr lang="en-US" sz="2000" dirty="0"/>
          </a:p>
        </p:txBody>
      </p:sp>
      <p:cxnSp>
        <p:nvCxnSpPr>
          <p:cNvPr id="33" name="Connecteur droit avec flèche 32"/>
          <p:cNvCxnSpPr/>
          <p:nvPr/>
        </p:nvCxnSpPr>
        <p:spPr>
          <a:xfrm flipH="1">
            <a:off x="5686426" y="2603220"/>
            <a:ext cx="1417687" cy="9972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2" name="Group 21"/>
          <p:cNvGrpSpPr/>
          <p:nvPr/>
        </p:nvGrpSpPr>
        <p:grpSpPr>
          <a:xfrm>
            <a:off x="9134958" y="3177278"/>
            <a:ext cx="1281523" cy="3204050"/>
            <a:chOff x="2872837" y="-747464"/>
            <a:chExt cx="2995307" cy="7488832"/>
          </a:xfrm>
        </p:grpSpPr>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747464"/>
              <a:ext cx="2664296" cy="219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31"/>
            <p:cNvGrpSpPr/>
            <p:nvPr/>
          </p:nvGrpSpPr>
          <p:grpSpPr>
            <a:xfrm>
              <a:off x="3001541" y="1792740"/>
              <a:ext cx="2736304" cy="1852284"/>
              <a:chOff x="3001541" y="1792740"/>
              <a:chExt cx="2736304" cy="1852284"/>
            </a:xfrm>
          </p:grpSpPr>
          <p:pic>
            <p:nvPicPr>
              <p:cNvPr id="4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541" y="2224788"/>
                <a:ext cx="2736304" cy="142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Straight Arrow Connector 40"/>
              <p:cNvCxnSpPr/>
              <p:nvPr/>
            </p:nvCxnSpPr>
            <p:spPr>
              <a:xfrm>
                <a:off x="3446008" y="1792740"/>
                <a:ext cx="170754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53554"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475112"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72837" y="3888432"/>
              <a:ext cx="2995307" cy="2852936"/>
              <a:chOff x="2872837" y="3888432"/>
              <a:chExt cx="2995307" cy="2852936"/>
            </a:xfrm>
          </p:grpSpPr>
          <p:pic>
            <p:nvPicPr>
              <p:cNvPr id="3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8147" y="4047305"/>
                <a:ext cx="1943306"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a:off x="4160597" y="3888432"/>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44625" y="3900611"/>
                <a:ext cx="1323519" cy="28407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882362" y="3913187"/>
                <a:ext cx="1278236" cy="27323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872837" y="6693743"/>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4613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77778E-6 -3.7037E-6 L -0.01458 0.03542 L -0.03853 0.03611 L -0.03906 0.04375 L -0.04583 0.04514 L -0.05051 0.07222 L -0.0651 0.09236 L -0.08489 0.08334 L -0.0901 0.1132 " pathEditMode="relative" ptsTypes="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4798516" y="1500808"/>
            <a:ext cx="1922882" cy="1368152"/>
            <a:chOff x="3501723" y="2636912"/>
            <a:chExt cx="1922882" cy="1391456"/>
          </a:xfrm>
        </p:grpSpPr>
        <p:sp>
          <p:nvSpPr>
            <p:cNvPr id="7" name="Triangle isocèle 6"/>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 name="Triangle isocèle 7"/>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11" name="Espace réservé du numéro de diapositive 10"/>
          <p:cNvSpPr>
            <a:spLocks noGrp="1"/>
          </p:cNvSpPr>
          <p:nvPr>
            <p:ph type="sldNum" sz="quarter" idx="12"/>
          </p:nvPr>
        </p:nvSpPr>
        <p:spPr>
          <a:xfrm>
            <a:off x="8077200" y="6356351"/>
            <a:ext cx="2133600" cy="365125"/>
          </a:xfrm>
        </p:spPr>
        <p:txBody>
          <a:bodyPr/>
          <a:lstStyle/>
          <a:p>
            <a:fld id="{A1C60783-83B7-4C12-8B76-6D7CF38D095B}" type="slidenum">
              <a:rPr lang="fr-FR" smtClean="0"/>
              <a:t>23</a:t>
            </a:fld>
            <a:endParaRPr lang="fr-FR"/>
          </a:p>
        </p:txBody>
      </p:sp>
      <p:sp>
        <p:nvSpPr>
          <p:cNvPr id="25" name="Titre 1"/>
          <p:cNvSpPr>
            <a:spLocks noGrp="1"/>
          </p:cNvSpPr>
          <p:nvPr>
            <p:ph type="title"/>
          </p:nvPr>
        </p:nvSpPr>
        <p:spPr/>
        <p:txBody>
          <a:bodyPr>
            <a:normAutofit/>
          </a:bodyPr>
          <a:lstStyle/>
          <a:p>
            <a:r>
              <a:rPr lang="fr-FR" dirty="0" err="1" smtClean="0"/>
              <a:t>Azimuth</a:t>
            </a:r>
            <a:r>
              <a:rPr lang="fr-FR" dirty="0" smtClean="0"/>
              <a:t> </a:t>
            </a:r>
            <a:r>
              <a:rPr lang="fr-FR" dirty="0" err="1" smtClean="0"/>
              <a:t>Optimization</a:t>
            </a:r>
            <a:endParaRPr lang="en-US" dirty="0"/>
          </a:p>
        </p:txBody>
      </p:sp>
      <p:sp>
        <p:nvSpPr>
          <p:cNvPr id="2" name="ZoneTexte 1"/>
          <p:cNvSpPr txBox="1"/>
          <p:nvPr/>
        </p:nvSpPr>
        <p:spPr>
          <a:xfrm>
            <a:off x="3071664" y="4851171"/>
            <a:ext cx="5904656" cy="523220"/>
          </a:xfrm>
          <a:prstGeom prst="rect">
            <a:avLst/>
          </a:prstGeom>
          <a:noFill/>
        </p:spPr>
        <p:txBody>
          <a:bodyPr wrap="square" rtlCol="0">
            <a:spAutoFit/>
          </a:bodyPr>
          <a:lstStyle/>
          <a:p>
            <a:pPr algn="ctr"/>
            <a:r>
              <a:rPr lang="fr-FR" sz="2800" dirty="0"/>
              <a:t>White </a:t>
            </a:r>
            <a:r>
              <a:rPr lang="fr-FR" sz="2800" dirty="0" err="1"/>
              <a:t>head</a:t>
            </a:r>
            <a:r>
              <a:rPr lang="fr-FR" sz="2800" dirty="0"/>
              <a:t> motion as </a:t>
            </a:r>
            <a:r>
              <a:rPr lang="fr-FR" sz="2800" dirty="0" err="1"/>
              <a:t>blue</a:t>
            </a:r>
            <a:r>
              <a:rPr lang="fr-FR" sz="2800" dirty="0"/>
              <a:t> </a:t>
            </a:r>
            <a:r>
              <a:rPr lang="fr-FR" sz="2800" dirty="0" err="1"/>
              <a:t>head</a:t>
            </a:r>
            <a:r>
              <a:rPr lang="fr-FR" sz="2800" dirty="0"/>
              <a:t> </a:t>
            </a:r>
            <a:r>
              <a:rPr lang="fr-FR" sz="2800" dirty="0" err="1"/>
              <a:t>prints</a:t>
            </a:r>
            <a:endParaRPr lang="en-US" sz="2800" dirty="0"/>
          </a:p>
        </p:txBody>
      </p:sp>
      <p:sp>
        <p:nvSpPr>
          <p:cNvPr id="48" name="Forme libre 47"/>
          <p:cNvSpPr/>
          <p:nvPr/>
        </p:nvSpPr>
        <p:spPr>
          <a:xfrm rot="2747739">
            <a:off x="5898922" y="2656395"/>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cxnSp>
        <p:nvCxnSpPr>
          <p:cNvPr id="49" name="Connecteur droit 48"/>
          <p:cNvCxnSpPr/>
          <p:nvPr/>
        </p:nvCxnSpPr>
        <p:spPr>
          <a:xfrm>
            <a:off x="6344047" y="3164780"/>
            <a:ext cx="793428" cy="0"/>
          </a:xfrm>
          <a:prstGeom prst="line">
            <a:avLst/>
          </a:prstGeom>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0" name="Connecteur droit 49"/>
          <p:cNvCxnSpPr/>
          <p:nvPr/>
        </p:nvCxnSpPr>
        <p:spPr>
          <a:xfrm>
            <a:off x="6135395" y="3308796"/>
            <a:ext cx="920021" cy="0"/>
          </a:xfrm>
          <a:prstGeom prst="line">
            <a:avLst/>
          </a:prstGeom>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1" name="Connecteur droit 50"/>
          <p:cNvCxnSpPr/>
          <p:nvPr/>
        </p:nvCxnSpPr>
        <p:spPr>
          <a:xfrm>
            <a:off x="6056015" y="3452812"/>
            <a:ext cx="1008112" cy="0"/>
          </a:xfrm>
          <a:prstGeom prst="line">
            <a:avLst/>
          </a:prstGeom>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2" name="Connecteur droit 51"/>
          <p:cNvCxnSpPr/>
          <p:nvPr/>
        </p:nvCxnSpPr>
        <p:spPr>
          <a:xfrm>
            <a:off x="5767983" y="3596828"/>
            <a:ext cx="1296144" cy="0"/>
          </a:xfrm>
          <a:prstGeom prst="line">
            <a:avLst/>
          </a:prstGeom>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3" name="Connecteur droit 52"/>
          <p:cNvCxnSpPr/>
          <p:nvPr/>
        </p:nvCxnSpPr>
        <p:spPr>
          <a:xfrm>
            <a:off x="5911999" y="3740844"/>
            <a:ext cx="1225476" cy="0"/>
          </a:xfrm>
          <a:prstGeom prst="line">
            <a:avLst/>
          </a:prstGeom>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grpSp>
        <p:nvGrpSpPr>
          <p:cNvPr id="18" name="Group 17"/>
          <p:cNvGrpSpPr/>
          <p:nvPr/>
        </p:nvGrpSpPr>
        <p:grpSpPr>
          <a:xfrm>
            <a:off x="9134958" y="3177278"/>
            <a:ext cx="1281523" cy="3204050"/>
            <a:chOff x="2872837" y="-747464"/>
            <a:chExt cx="2995307" cy="7488832"/>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747464"/>
              <a:ext cx="2664296" cy="219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3001541" y="1792740"/>
              <a:ext cx="2736304" cy="1852284"/>
              <a:chOff x="3001541" y="1792740"/>
              <a:chExt cx="2736304" cy="1852284"/>
            </a:xfrm>
          </p:grpSpPr>
          <p:pic>
            <p:nvPicPr>
              <p:cNvPr id="2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541" y="2224788"/>
                <a:ext cx="2736304" cy="142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p:cNvCxnSpPr/>
              <p:nvPr/>
            </p:nvCxnSpPr>
            <p:spPr>
              <a:xfrm>
                <a:off x="3446008" y="1792740"/>
                <a:ext cx="170754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53554"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75112"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872837" y="3888432"/>
              <a:ext cx="2995307" cy="2852936"/>
              <a:chOff x="2872837" y="3888432"/>
              <a:chExt cx="2995307" cy="2852936"/>
            </a:xfrm>
          </p:grpSpPr>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8147" y="4047305"/>
                <a:ext cx="1943306"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a:off x="4160597" y="3888432"/>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44625" y="3900611"/>
                <a:ext cx="1323519" cy="28407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882362" y="3913187"/>
                <a:ext cx="1278236" cy="27323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72837" y="6693743"/>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9121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rme libre 13"/>
          <p:cNvSpPr/>
          <p:nvPr/>
        </p:nvSpPr>
        <p:spPr>
          <a:xfrm rot="2747739">
            <a:off x="4498747" y="2632583"/>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grpSp>
        <p:nvGrpSpPr>
          <p:cNvPr id="6" name="Groupe 5"/>
          <p:cNvGrpSpPr/>
          <p:nvPr/>
        </p:nvGrpSpPr>
        <p:grpSpPr>
          <a:xfrm>
            <a:off x="4798516" y="1500808"/>
            <a:ext cx="1922882" cy="1368152"/>
            <a:chOff x="3501723" y="2636912"/>
            <a:chExt cx="1922882" cy="1391456"/>
          </a:xfrm>
        </p:grpSpPr>
        <p:sp>
          <p:nvSpPr>
            <p:cNvPr id="7" name="Triangle isocèle 6"/>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 name="Triangle isocèle 7"/>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11" name="Espace réservé du numéro de diapositive 10"/>
          <p:cNvSpPr>
            <a:spLocks noGrp="1"/>
          </p:cNvSpPr>
          <p:nvPr>
            <p:ph type="sldNum" sz="quarter" idx="12"/>
          </p:nvPr>
        </p:nvSpPr>
        <p:spPr/>
        <p:txBody>
          <a:bodyPr/>
          <a:lstStyle/>
          <a:p>
            <a:fld id="{A1C60783-83B7-4C12-8B76-6D7CF38D095B}" type="slidenum">
              <a:rPr lang="fr-FR" smtClean="0"/>
              <a:t>24</a:t>
            </a:fld>
            <a:endParaRPr lang="fr-FR"/>
          </a:p>
        </p:txBody>
      </p:sp>
      <p:sp>
        <p:nvSpPr>
          <p:cNvPr id="25" name="Titre 1"/>
          <p:cNvSpPr>
            <a:spLocks noGrp="1"/>
          </p:cNvSpPr>
          <p:nvPr>
            <p:ph type="title"/>
          </p:nvPr>
        </p:nvSpPr>
        <p:spPr/>
        <p:txBody>
          <a:bodyPr>
            <a:normAutofit/>
          </a:bodyPr>
          <a:lstStyle/>
          <a:p>
            <a:r>
              <a:rPr lang="fr-FR" dirty="0" err="1" smtClean="0"/>
              <a:t>Azimuth</a:t>
            </a:r>
            <a:r>
              <a:rPr lang="fr-FR" dirty="0" smtClean="0"/>
              <a:t> </a:t>
            </a:r>
            <a:r>
              <a:rPr lang="fr-FR" dirty="0" err="1" smtClean="0"/>
              <a:t>Optimization</a:t>
            </a:r>
            <a:endParaRPr lang="en-US" dirty="0"/>
          </a:p>
        </p:txBody>
      </p:sp>
      <p:sp>
        <p:nvSpPr>
          <p:cNvPr id="2" name="ZoneTexte 1"/>
          <p:cNvSpPr txBox="1"/>
          <p:nvPr/>
        </p:nvSpPr>
        <p:spPr>
          <a:xfrm>
            <a:off x="3359696" y="4851171"/>
            <a:ext cx="5472608" cy="523220"/>
          </a:xfrm>
          <a:prstGeom prst="rect">
            <a:avLst/>
          </a:prstGeom>
          <a:noFill/>
        </p:spPr>
        <p:txBody>
          <a:bodyPr wrap="square" rtlCol="0">
            <a:spAutoFit/>
          </a:bodyPr>
          <a:lstStyle/>
          <a:p>
            <a:pPr algn="ctr"/>
            <a:r>
              <a:rPr lang="fr-FR" sz="2800" dirty="0" err="1"/>
              <a:t>Overlap</a:t>
            </a:r>
            <a:endParaRPr lang="en-US" sz="2800" dirty="0"/>
          </a:p>
        </p:txBody>
      </p:sp>
      <p:cxnSp>
        <p:nvCxnSpPr>
          <p:cNvPr id="16" name="Connecteur droit 15"/>
          <p:cNvCxnSpPr/>
          <p:nvPr/>
        </p:nvCxnSpPr>
        <p:spPr>
          <a:xfrm>
            <a:off x="4943872" y="3140968"/>
            <a:ext cx="7934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735220" y="3284984"/>
            <a:ext cx="92002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4647128" y="3429000"/>
            <a:ext cx="100811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367808" y="3573016"/>
            <a:ext cx="129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4511824" y="3717032"/>
            <a:ext cx="122547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8" name="Forme libre 47"/>
          <p:cNvSpPr/>
          <p:nvPr/>
        </p:nvSpPr>
        <p:spPr>
          <a:xfrm rot="2747739">
            <a:off x="5898922" y="2656395"/>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cxnSp>
        <p:nvCxnSpPr>
          <p:cNvPr id="49" name="Connecteur droit 48"/>
          <p:cNvCxnSpPr/>
          <p:nvPr/>
        </p:nvCxnSpPr>
        <p:spPr>
          <a:xfrm>
            <a:off x="6344047" y="3164780"/>
            <a:ext cx="793428"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0" name="Connecteur droit 49"/>
          <p:cNvCxnSpPr/>
          <p:nvPr/>
        </p:nvCxnSpPr>
        <p:spPr>
          <a:xfrm>
            <a:off x="6135395" y="3308796"/>
            <a:ext cx="920021"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1" name="Connecteur droit 50"/>
          <p:cNvCxnSpPr/>
          <p:nvPr/>
        </p:nvCxnSpPr>
        <p:spPr>
          <a:xfrm>
            <a:off x="6056015" y="3452812"/>
            <a:ext cx="1008112"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2" name="Connecteur droit 51"/>
          <p:cNvCxnSpPr/>
          <p:nvPr/>
        </p:nvCxnSpPr>
        <p:spPr>
          <a:xfrm>
            <a:off x="5767983" y="3596828"/>
            <a:ext cx="1296144"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3" name="Connecteur droit 52"/>
          <p:cNvCxnSpPr/>
          <p:nvPr/>
        </p:nvCxnSpPr>
        <p:spPr>
          <a:xfrm>
            <a:off x="5911999" y="3740844"/>
            <a:ext cx="1225476"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sp>
        <p:nvSpPr>
          <p:cNvPr id="54" name="Étoile à 5 branches 12"/>
          <p:cNvSpPr/>
          <p:nvPr/>
        </p:nvSpPr>
        <p:spPr>
          <a:xfrm>
            <a:off x="5623791" y="3379823"/>
            <a:ext cx="460120" cy="521862"/>
          </a:xfrm>
          <a:custGeom>
            <a:avLst/>
            <a:gdLst>
              <a:gd name="connsiteX0" fmla="*/ 0 w 431772"/>
              <a:gd name="connsiteY0" fmla="*/ 192532 h 504056"/>
              <a:gd name="connsiteX1" fmla="*/ 164923 w 431772"/>
              <a:gd name="connsiteY1" fmla="*/ 192533 h 504056"/>
              <a:gd name="connsiteX2" fmla="*/ 215886 w 431772"/>
              <a:gd name="connsiteY2" fmla="*/ 0 h 504056"/>
              <a:gd name="connsiteX3" fmla="*/ 266849 w 431772"/>
              <a:gd name="connsiteY3" fmla="*/ 192533 h 504056"/>
              <a:gd name="connsiteX4" fmla="*/ 431772 w 431772"/>
              <a:gd name="connsiteY4" fmla="*/ 192532 h 504056"/>
              <a:gd name="connsiteX5" fmla="*/ 298346 w 431772"/>
              <a:gd name="connsiteY5" fmla="*/ 311522 h 504056"/>
              <a:gd name="connsiteX6" fmla="*/ 349311 w 431772"/>
              <a:gd name="connsiteY6" fmla="*/ 504055 h 504056"/>
              <a:gd name="connsiteX7" fmla="*/ 215886 w 431772"/>
              <a:gd name="connsiteY7" fmla="*/ 385062 h 504056"/>
              <a:gd name="connsiteX8" fmla="*/ 82461 w 431772"/>
              <a:gd name="connsiteY8" fmla="*/ 504055 h 504056"/>
              <a:gd name="connsiteX9" fmla="*/ 133426 w 431772"/>
              <a:gd name="connsiteY9" fmla="*/ 311522 h 504056"/>
              <a:gd name="connsiteX10" fmla="*/ 0 w 431772"/>
              <a:gd name="connsiteY10" fmla="*/ 192532 h 504056"/>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144565 w 442911"/>
              <a:gd name="connsiteY9" fmla="*/ 3115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52685 w 460120"/>
              <a:gd name="connsiteY6" fmla="*/ 5040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20" h="521862">
                <a:moveTo>
                  <a:pt x="140174" y="278932"/>
                </a:moveTo>
                <a:cubicBezTo>
                  <a:pt x="125548" y="233332"/>
                  <a:pt x="204523" y="230933"/>
                  <a:pt x="96297" y="142133"/>
                </a:cubicBezTo>
                <a:cubicBezTo>
                  <a:pt x="216485" y="145155"/>
                  <a:pt x="178272" y="47378"/>
                  <a:pt x="219260" y="0"/>
                </a:cubicBezTo>
                <a:cubicBezTo>
                  <a:pt x="322648" y="78578"/>
                  <a:pt x="253235" y="128355"/>
                  <a:pt x="270223" y="192533"/>
                </a:cubicBezTo>
                <a:cubicBezTo>
                  <a:pt x="325197" y="192533"/>
                  <a:pt x="214572" y="336532"/>
                  <a:pt x="435146" y="192532"/>
                </a:cubicBezTo>
                <a:cubicBezTo>
                  <a:pt x="443471" y="248995"/>
                  <a:pt x="300595" y="262259"/>
                  <a:pt x="460120" y="361922"/>
                </a:cubicBezTo>
                <a:cubicBezTo>
                  <a:pt x="309108" y="330100"/>
                  <a:pt x="338097" y="334277"/>
                  <a:pt x="302285" y="381655"/>
                </a:cubicBezTo>
                <a:cubicBezTo>
                  <a:pt x="257810" y="387591"/>
                  <a:pt x="220535" y="415126"/>
                  <a:pt x="219260" y="521862"/>
                </a:cubicBezTo>
                <a:lnTo>
                  <a:pt x="208235" y="439255"/>
                </a:lnTo>
                <a:cubicBezTo>
                  <a:pt x="210823" y="341477"/>
                  <a:pt x="148612" y="344500"/>
                  <a:pt x="0" y="426722"/>
                </a:cubicBezTo>
                <a:cubicBezTo>
                  <a:pt x="1125" y="348659"/>
                  <a:pt x="139049" y="356995"/>
                  <a:pt x="140174" y="278932"/>
                </a:cubicBezTo>
                <a:close/>
              </a:path>
            </a:pathLst>
          </a:custGeom>
          <a:solidFill>
            <a:schemeClr val="bg1">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grpSp>
        <p:nvGrpSpPr>
          <p:cNvPr id="27" name="Group 26"/>
          <p:cNvGrpSpPr/>
          <p:nvPr/>
        </p:nvGrpSpPr>
        <p:grpSpPr>
          <a:xfrm>
            <a:off x="9134958" y="3177278"/>
            <a:ext cx="1281523" cy="3204050"/>
            <a:chOff x="2872837" y="-747464"/>
            <a:chExt cx="2995307" cy="7488832"/>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747464"/>
              <a:ext cx="2664296" cy="219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p:nvGrpSpPr>
          <p:grpSpPr>
            <a:xfrm>
              <a:off x="3001541" y="1792740"/>
              <a:ext cx="2736304" cy="1852284"/>
              <a:chOff x="3001541" y="1792740"/>
              <a:chExt cx="2736304" cy="1852284"/>
            </a:xfrm>
          </p:grpSpPr>
          <p:pic>
            <p:nvPicPr>
              <p:cNvPr id="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541" y="2224788"/>
                <a:ext cx="2736304" cy="142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36"/>
              <p:cNvCxnSpPr/>
              <p:nvPr/>
            </p:nvCxnSpPr>
            <p:spPr>
              <a:xfrm>
                <a:off x="3446008" y="1792740"/>
                <a:ext cx="170754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53554"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475112"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872837" y="3888432"/>
              <a:ext cx="2995307" cy="2852936"/>
              <a:chOff x="2872837" y="3888432"/>
              <a:chExt cx="2995307" cy="2852936"/>
            </a:xfrm>
          </p:grpSpPr>
          <p:pic>
            <p:nvPicPr>
              <p:cNvPr id="3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8147" y="4047305"/>
                <a:ext cx="1943306"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4160597" y="3888432"/>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544625" y="3900611"/>
                <a:ext cx="1323519" cy="28407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882362" y="3913187"/>
                <a:ext cx="1278236" cy="27323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872837" y="6693743"/>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267945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4798516" y="1500808"/>
            <a:ext cx="1922882" cy="1368152"/>
            <a:chOff x="3501723" y="2636912"/>
            <a:chExt cx="1922882" cy="1391456"/>
          </a:xfrm>
        </p:grpSpPr>
        <p:sp>
          <p:nvSpPr>
            <p:cNvPr id="7" name="Triangle isocèle 6"/>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 name="Triangle isocèle 7"/>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546594" y="2636912"/>
              <a:ext cx="187801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p:nvSpPr>
          <p:spPr>
            <a:xfrm>
              <a:off x="3501723" y="2636912"/>
              <a:ext cx="504057"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11" name="Espace réservé du numéro de diapositive 10"/>
          <p:cNvSpPr>
            <a:spLocks noGrp="1"/>
          </p:cNvSpPr>
          <p:nvPr>
            <p:ph type="sldNum" sz="quarter" idx="12"/>
          </p:nvPr>
        </p:nvSpPr>
        <p:spPr/>
        <p:txBody>
          <a:bodyPr/>
          <a:lstStyle/>
          <a:p>
            <a:fld id="{A1C60783-83B7-4C12-8B76-6D7CF38D095B}" type="slidenum">
              <a:rPr lang="fr-FR" smtClean="0"/>
              <a:t>25</a:t>
            </a:fld>
            <a:endParaRPr lang="fr-FR"/>
          </a:p>
        </p:txBody>
      </p:sp>
      <p:sp>
        <p:nvSpPr>
          <p:cNvPr id="25" name="Titre 1"/>
          <p:cNvSpPr>
            <a:spLocks noGrp="1"/>
          </p:cNvSpPr>
          <p:nvPr>
            <p:ph type="title"/>
          </p:nvPr>
        </p:nvSpPr>
        <p:spPr/>
        <p:txBody>
          <a:bodyPr>
            <a:normAutofit/>
          </a:bodyPr>
          <a:lstStyle/>
          <a:p>
            <a:r>
              <a:rPr lang="fr-FR" dirty="0" err="1" smtClean="0"/>
              <a:t>Azimuth</a:t>
            </a:r>
            <a:r>
              <a:rPr lang="fr-FR" dirty="0" smtClean="0"/>
              <a:t> </a:t>
            </a:r>
            <a:r>
              <a:rPr lang="fr-FR" dirty="0" err="1" smtClean="0"/>
              <a:t>Optimization</a:t>
            </a:r>
            <a:endParaRPr lang="en-US" dirty="0"/>
          </a:p>
        </p:txBody>
      </p:sp>
      <p:grpSp>
        <p:nvGrpSpPr>
          <p:cNvPr id="3" name="Groupe 2"/>
          <p:cNvGrpSpPr/>
          <p:nvPr/>
        </p:nvGrpSpPr>
        <p:grpSpPr>
          <a:xfrm>
            <a:off x="4325947" y="2805383"/>
            <a:ext cx="1706400" cy="1360800"/>
            <a:chOff x="2801947" y="2805383"/>
            <a:chExt cx="1706400" cy="1360800"/>
          </a:xfrm>
        </p:grpSpPr>
        <p:sp>
          <p:nvSpPr>
            <p:cNvPr id="14" name="Forme libre 13"/>
            <p:cNvSpPr/>
            <p:nvPr/>
          </p:nvSpPr>
          <p:spPr>
            <a:xfrm rot="2747739">
              <a:off x="2974747" y="2632583"/>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cxnSp>
          <p:nvCxnSpPr>
            <p:cNvPr id="16" name="Connecteur droit 15"/>
            <p:cNvCxnSpPr/>
            <p:nvPr/>
          </p:nvCxnSpPr>
          <p:spPr>
            <a:xfrm>
              <a:off x="3419872" y="3140968"/>
              <a:ext cx="7934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3211219" y="3284984"/>
              <a:ext cx="92002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3131840" y="3429000"/>
              <a:ext cx="100811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2843808" y="3573016"/>
              <a:ext cx="12961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987824" y="3717032"/>
              <a:ext cx="1225476"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 name="Groupe 3"/>
          <p:cNvGrpSpPr/>
          <p:nvPr/>
        </p:nvGrpSpPr>
        <p:grpSpPr>
          <a:xfrm>
            <a:off x="5726122" y="2829195"/>
            <a:ext cx="1706400" cy="1360800"/>
            <a:chOff x="4202122" y="2829195"/>
            <a:chExt cx="1706400" cy="1360800"/>
          </a:xfrm>
        </p:grpSpPr>
        <p:sp>
          <p:nvSpPr>
            <p:cNvPr id="48" name="Forme libre 47"/>
            <p:cNvSpPr/>
            <p:nvPr/>
          </p:nvSpPr>
          <p:spPr>
            <a:xfrm rot="2747739">
              <a:off x="4374922" y="2656395"/>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cxnSp>
          <p:nvCxnSpPr>
            <p:cNvPr id="49" name="Connecteur droit 48"/>
            <p:cNvCxnSpPr/>
            <p:nvPr/>
          </p:nvCxnSpPr>
          <p:spPr>
            <a:xfrm>
              <a:off x="4820047" y="3164780"/>
              <a:ext cx="793428"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0" name="Connecteur droit 49"/>
            <p:cNvCxnSpPr/>
            <p:nvPr/>
          </p:nvCxnSpPr>
          <p:spPr>
            <a:xfrm>
              <a:off x="4611394" y="3308796"/>
              <a:ext cx="920021"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1" name="Connecteur droit 50"/>
            <p:cNvCxnSpPr/>
            <p:nvPr/>
          </p:nvCxnSpPr>
          <p:spPr>
            <a:xfrm>
              <a:off x="4532015" y="3452812"/>
              <a:ext cx="1008112"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2" name="Connecteur droit 51"/>
            <p:cNvCxnSpPr/>
            <p:nvPr/>
          </p:nvCxnSpPr>
          <p:spPr>
            <a:xfrm>
              <a:off x="4243983" y="3596828"/>
              <a:ext cx="1296144"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cxnSp>
          <p:nvCxnSpPr>
            <p:cNvPr id="53" name="Connecteur droit 52"/>
            <p:cNvCxnSpPr/>
            <p:nvPr/>
          </p:nvCxnSpPr>
          <p:spPr>
            <a:xfrm>
              <a:off x="4387999" y="3740844"/>
              <a:ext cx="1225476" cy="0"/>
            </a:xfrm>
            <a:prstGeom prst="line">
              <a:avLst/>
            </a:prstGeom>
            <a:noFill/>
            <a:ln>
              <a:solidFill>
                <a:schemeClr val="bg1">
                  <a:lumMod val="65000"/>
                </a:schemeClr>
              </a:solidFill>
              <a:prstDash val="sysDot"/>
            </a:ln>
          </p:spPr>
          <p:style>
            <a:lnRef idx="2">
              <a:schemeClr val="accent2"/>
            </a:lnRef>
            <a:fillRef idx="1">
              <a:schemeClr val="lt1"/>
            </a:fillRef>
            <a:effectRef idx="0">
              <a:schemeClr val="accent2"/>
            </a:effectRef>
            <a:fontRef idx="minor">
              <a:schemeClr val="dk1"/>
            </a:fontRef>
          </p:style>
        </p:cxnSp>
      </p:grpSp>
      <p:sp>
        <p:nvSpPr>
          <p:cNvPr id="26" name="ZoneTexte 25"/>
          <p:cNvSpPr txBox="1"/>
          <p:nvPr/>
        </p:nvSpPr>
        <p:spPr>
          <a:xfrm>
            <a:off x="6265159" y="4612848"/>
            <a:ext cx="2232248" cy="646331"/>
          </a:xfrm>
          <a:prstGeom prst="rect">
            <a:avLst/>
          </a:prstGeom>
          <a:noFill/>
        </p:spPr>
        <p:txBody>
          <a:bodyPr wrap="square" rtlCol="0">
            <a:spAutoFit/>
          </a:bodyPr>
          <a:lstStyle/>
          <a:p>
            <a:r>
              <a:rPr lang="en-US" dirty="0"/>
              <a:t>Defects before rotation</a:t>
            </a:r>
          </a:p>
        </p:txBody>
      </p:sp>
      <p:sp>
        <p:nvSpPr>
          <p:cNvPr id="28" name="Étoile à 5 branches 12"/>
          <p:cNvSpPr/>
          <p:nvPr/>
        </p:nvSpPr>
        <p:spPr>
          <a:xfrm>
            <a:off x="5623791" y="3379823"/>
            <a:ext cx="460120" cy="521862"/>
          </a:xfrm>
          <a:custGeom>
            <a:avLst/>
            <a:gdLst>
              <a:gd name="connsiteX0" fmla="*/ 0 w 431772"/>
              <a:gd name="connsiteY0" fmla="*/ 192532 h 504056"/>
              <a:gd name="connsiteX1" fmla="*/ 164923 w 431772"/>
              <a:gd name="connsiteY1" fmla="*/ 192533 h 504056"/>
              <a:gd name="connsiteX2" fmla="*/ 215886 w 431772"/>
              <a:gd name="connsiteY2" fmla="*/ 0 h 504056"/>
              <a:gd name="connsiteX3" fmla="*/ 266849 w 431772"/>
              <a:gd name="connsiteY3" fmla="*/ 192533 h 504056"/>
              <a:gd name="connsiteX4" fmla="*/ 431772 w 431772"/>
              <a:gd name="connsiteY4" fmla="*/ 192532 h 504056"/>
              <a:gd name="connsiteX5" fmla="*/ 298346 w 431772"/>
              <a:gd name="connsiteY5" fmla="*/ 311522 h 504056"/>
              <a:gd name="connsiteX6" fmla="*/ 349311 w 431772"/>
              <a:gd name="connsiteY6" fmla="*/ 504055 h 504056"/>
              <a:gd name="connsiteX7" fmla="*/ 215886 w 431772"/>
              <a:gd name="connsiteY7" fmla="*/ 385062 h 504056"/>
              <a:gd name="connsiteX8" fmla="*/ 82461 w 431772"/>
              <a:gd name="connsiteY8" fmla="*/ 504055 h 504056"/>
              <a:gd name="connsiteX9" fmla="*/ 133426 w 431772"/>
              <a:gd name="connsiteY9" fmla="*/ 311522 h 504056"/>
              <a:gd name="connsiteX10" fmla="*/ 0 w 431772"/>
              <a:gd name="connsiteY10" fmla="*/ 192532 h 504056"/>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144565 w 442911"/>
              <a:gd name="connsiteY9" fmla="*/ 3115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1139 w 442911"/>
              <a:gd name="connsiteY0" fmla="*/ 1925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1139 w 442911"/>
              <a:gd name="connsiteY10" fmla="*/ 1925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3850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42911"/>
              <a:gd name="connsiteY0" fmla="*/ 278932 h 720055"/>
              <a:gd name="connsiteX1" fmla="*/ 176062 w 442911"/>
              <a:gd name="connsiteY1" fmla="*/ 192533 h 720055"/>
              <a:gd name="connsiteX2" fmla="*/ 227025 w 442911"/>
              <a:gd name="connsiteY2" fmla="*/ 0 h 720055"/>
              <a:gd name="connsiteX3" fmla="*/ 277988 w 442911"/>
              <a:gd name="connsiteY3" fmla="*/ 192533 h 720055"/>
              <a:gd name="connsiteX4" fmla="*/ 442911 w 442911"/>
              <a:gd name="connsiteY4" fmla="*/ 192532 h 720055"/>
              <a:gd name="connsiteX5" fmla="*/ 309485 w 442911"/>
              <a:gd name="connsiteY5" fmla="*/ 311522 h 720055"/>
              <a:gd name="connsiteX6" fmla="*/ 360450 w 442911"/>
              <a:gd name="connsiteY6" fmla="*/ 504055 h 720055"/>
              <a:gd name="connsiteX7" fmla="*/ 227025 w 442911"/>
              <a:gd name="connsiteY7" fmla="*/ 521862 h 720055"/>
              <a:gd name="connsiteX8" fmla="*/ 0 w 442911"/>
              <a:gd name="connsiteY8" fmla="*/ 720055 h 720055"/>
              <a:gd name="connsiteX9" fmla="*/ 7765 w 442911"/>
              <a:gd name="connsiteY9" fmla="*/ 426722 h 720055"/>
              <a:gd name="connsiteX10" fmla="*/ 147939 w 442911"/>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76062 w 467885"/>
              <a:gd name="connsiteY1" fmla="*/ 1925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7939 w 467885"/>
              <a:gd name="connsiteY0" fmla="*/ 278932 h 720055"/>
              <a:gd name="connsiteX1" fmla="*/ 104062 w 467885"/>
              <a:gd name="connsiteY1" fmla="*/ 142133 h 720055"/>
              <a:gd name="connsiteX2" fmla="*/ 227025 w 467885"/>
              <a:gd name="connsiteY2" fmla="*/ 0 h 720055"/>
              <a:gd name="connsiteX3" fmla="*/ 277988 w 467885"/>
              <a:gd name="connsiteY3" fmla="*/ 192533 h 720055"/>
              <a:gd name="connsiteX4" fmla="*/ 442911 w 467885"/>
              <a:gd name="connsiteY4" fmla="*/ 192532 h 720055"/>
              <a:gd name="connsiteX5" fmla="*/ 467885 w 467885"/>
              <a:gd name="connsiteY5" fmla="*/ 361922 h 720055"/>
              <a:gd name="connsiteX6" fmla="*/ 360450 w 467885"/>
              <a:gd name="connsiteY6" fmla="*/ 504055 h 720055"/>
              <a:gd name="connsiteX7" fmla="*/ 227025 w 467885"/>
              <a:gd name="connsiteY7" fmla="*/ 521862 h 720055"/>
              <a:gd name="connsiteX8" fmla="*/ 0 w 467885"/>
              <a:gd name="connsiteY8" fmla="*/ 720055 h 720055"/>
              <a:gd name="connsiteX9" fmla="*/ 7765 w 467885"/>
              <a:gd name="connsiteY9" fmla="*/ 426722 h 720055"/>
              <a:gd name="connsiteX10" fmla="*/ 147939 w 467885"/>
              <a:gd name="connsiteY10" fmla="*/ 278932 h 720055"/>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52685 w 460120"/>
              <a:gd name="connsiteY6" fmla="*/ 5040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 name="connsiteX0" fmla="*/ 140174 w 460120"/>
              <a:gd name="connsiteY0" fmla="*/ 278932 h 521862"/>
              <a:gd name="connsiteX1" fmla="*/ 96297 w 460120"/>
              <a:gd name="connsiteY1" fmla="*/ 142133 h 521862"/>
              <a:gd name="connsiteX2" fmla="*/ 219260 w 460120"/>
              <a:gd name="connsiteY2" fmla="*/ 0 h 521862"/>
              <a:gd name="connsiteX3" fmla="*/ 270223 w 460120"/>
              <a:gd name="connsiteY3" fmla="*/ 192533 h 521862"/>
              <a:gd name="connsiteX4" fmla="*/ 435146 w 460120"/>
              <a:gd name="connsiteY4" fmla="*/ 192532 h 521862"/>
              <a:gd name="connsiteX5" fmla="*/ 460120 w 460120"/>
              <a:gd name="connsiteY5" fmla="*/ 361922 h 521862"/>
              <a:gd name="connsiteX6" fmla="*/ 302285 w 460120"/>
              <a:gd name="connsiteY6" fmla="*/ 381655 h 521862"/>
              <a:gd name="connsiteX7" fmla="*/ 219260 w 460120"/>
              <a:gd name="connsiteY7" fmla="*/ 521862 h 521862"/>
              <a:gd name="connsiteX8" fmla="*/ 208235 w 460120"/>
              <a:gd name="connsiteY8" fmla="*/ 439255 h 521862"/>
              <a:gd name="connsiteX9" fmla="*/ 0 w 460120"/>
              <a:gd name="connsiteY9" fmla="*/ 426722 h 521862"/>
              <a:gd name="connsiteX10" fmla="*/ 140174 w 460120"/>
              <a:gd name="connsiteY10" fmla="*/ 278932 h 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20" h="521862">
                <a:moveTo>
                  <a:pt x="140174" y="278932"/>
                </a:moveTo>
                <a:cubicBezTo>
                  <a:pt x="125548" y="233332"/>
                  <a:pt x="204523" y="230933"/>
                  <a:pt x="96297" y="142133"/>
                </a:cubicBezTo>
                <a:cubicBezTo>
                  <a:pt x="216485" y="145155"/>
                  <a:pt x="178272" y="47378"/>
                  <a:pt x="219260" y="0"/>
                </a:cubicBezTo>
                <a:cubicBezTo>
                  <a:pt x="322648" y="78578"/>
                  <a:pt x="253235" y="128355"/>
                  <a:pt x="270223" y="192533"/>
                </a:cubicBezTo>
                <a:cubicBezTo>
                  <a:pt x="325197" y="192533"/>
                  <a:pt x="214572" y="336532"/>
                  <a:pt x="435146" y="192532"/>
                </a:cubicBezTo>
                <a:cubicBezTo>
                  <a:pt x="443471" y="248995"/>
                  <a:pt x="300595" y="262259"/>
                  <a:pt x="460120" y="361922"/>
                </a:cubicBezTo>
                <a:cubicBezTo>
                  <a:pt x="309108" y="330100"/>
                  <a:pt x="338097" y="334277"/>
                  <a:pt x="302285" y="381655"/>
                </a:cubicBezTo>
                <a:cubicBezTo>
                  <a:pt x="257810" y="387591"/>
                  <a:pt x="220535" y="415126"/>
                  <a:pt x="219260" y="521862"/>
                </a:cubicBezTo>
                <a:lnTo>
                  <a:pt x="208235" y="439255"/>
                </a:lnTo>
                <a:cubicBezTo>
                  <a:pt x="210823" y="341477"/>
                  <a:pt x="148612" y="344500"/>
                  <a:pt x="0" y="426722"/>
                </a:cubicBezTo>
                <a:cubicBezTo>
                  <a:pt x="1125" y="348659"/>
                  <a:pt x="139049" y="356995"/>
                  <a:pt x="140174" y="278932"/>
                </a:cubicBezTo>
                <a:close/>
              </a:path>
            </a:pathLst>
          </a:custGeom>
          <a:solidFill>
            <a:schemeClr val="bg1">
              <a:lumMod val="75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9" name="ZoneTexte 28"/>
          <p:cNvSpPr txBox="1"/>
          <p:nvPr/>
        </p:nvSpPr>
        <p:spPr>
          <a:xfrm>
            <a:off x="6265159" y="4609705"/>
            <a:ext cx="2232248" cy="646331"/>
          </a:xfrm>
          <a:prstGeom prst="rect">
            <a:avLst/>
          </a:prstGeom>
          <a:noFill/>
        </p:spPr>
        <p:txBody>
          <a:bodyPr wrap="square" rtlCol="0">
            <a:spAutoFit/>
          </a:bodyPr>
          <a:lstStyle/>
          <a:p>
            <a:r>
              <a:rPr lang="en-US" dirty="0"/>
              <a:t>No defect after optimization</a:t>
            </a:r>
          </a:p>
        </p:txBody>
      </p:sp>
      <p:sp>
        <p:nvSpPr>
          <p:cNvPr id="27" name="Flèche droite 26"/>
          <p:cNvSpPr/>
          <p:nvPr/>
        </p:nvSpPr>
        <p:spPr>
          <a:xfrm rot="3371672" flipH="1">
            <a:off x="5596816" y="4086098"/>
            <a:ext cx="1171337" cy="149903"/>
          </a:xfrm>
          <a:prstGeom prst="rightArrow">
            <a:avLst>
              <a:gd name="adj1" fmla="val 26309"/>
              <a:gd name="adj2" fmla="val 935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nvGrpSpPr>
          <p:cNvPr id="31" name="Group 30"/>
          <p:cNvGrpSpPr/>
          <p:nvPr/>
        </p:nvGrpSpPr>
        <p:grpSpPr>
          <a:xfrm>
            <a:off x="9134958" y="3177278"/>
            <a:ext cx="1281523" cy="3204050"/>
            <a:chOff x="2872837" y="-747464"/>
            <a:chExt cx="2995307" cy="7488832"/>
          </a:xfrm>
        </p:grpSpPr>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747464"/>
              <a:ext cx="2664296" cy="219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Group 32"/>
            <p:cNvGrpSpPr/>
            <p:nvPr/>
          </p:nvGrpSpPr>
          <p:grpSpPr>
            <a:xfrm>
              <a:off x="3001541" y="1792740"/>
              <a:ext cx="2736304" cy="1852284"/>
              <a:chOff x="3001541" y="1792740"/>
              <a:chExt cx="2736304" cy="1852284"/>
            </a:xfrm>
          </p:grpSpPr>
          <p:pic>
            <p:nvPicPr>
              <p:cNvPr id="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541" y="2224788"/>
                <a:ext cx="2736304" cy="142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41"/>
              <p:cNvCxnSpPr/>
              <p:nvPr/>
            </p:nvCxnSpPr>
            <p:spPr>
              <a:xfrm>
                <a:off x="3446008" y="1792740"/>
                <a:ext cx="170754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53554"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75112"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72837" y="3888432"/>
              <a:ext cx="2995307" cy="2852936"/>
              <a:chOff x="2872837" y="3888432"/>
              <a:chExt cx="2995307" cy="2852936"/>
            </a:xfrm>
          </p:grpSpPr>
          <p:pic>
            <p:nvPicPr>
              <p:cNvPr id="3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8147" y="4047305"/>
                <a:ext cx="1943306"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a:off x="4160597" y="3888432"/>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44625" y="3900611"/>
                <a:ext cx="1323519" cy="28407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882362" y="3913187"/>
                <a:ext cx="1278236" cy="27323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872837" y="6693743"/>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 name="Espace réservé de la date 1"/>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95310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3600000">
                                      <p:cBhvr>
                                        <p:cTn id="8" dur="2000" fill="hold"/>
                                        <p:tgtEl>
                                          <p:spTgt spid="4"/>
                                        </p:tgtEl>
                                        <p:attrNameLst>
                                          <p:attrName>r</p:attrName>
                                        </p:attrNameLst>
                                      </p:cBhvr>
                                    </p:animRot>
                                  </p:childTnLst>
                                </p:cTn>
                              </p:par>
                              <p:par>
                                <p:cTn id="9" presetID="1" presetClass="exit" presetSubtype="0" fill="hold" grpId="0" nodeType="withEffect">
                                  <p:stCondLst>
                                    <p:cond delay="1500"/>
                                  </p:stCondLst>
                                  <p:childTnLst>
                                    <p:set>
                                      <p:cBhvr>
                                        <p:cTn id="10" dur="1" fill="hold">
                                          <p:stCondLst>
                                            <p:cond delay="0"/>
                                          </p:stCondLst>
                                        </p:cTn>
                                        <p:tgtEl>
                                          <p:spTgt spid="28"/>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8229600" cy="1143000"/>
          </a:xfrm>
        </p:spPr>
        <p:txBody>
          <a:bodyPr>
            <a:normAutofit/>
          </a:bodyPr>
          <a:lstStyle/>
          <a:p>
            <a:r>
              <a:rPr lang="fr-FR" dirty="0" err="1" smtClean="0"/>
              <a:t>Azimuth</a:t>
            </a:r>
            <a:r>
              <a:rPr lang="fr-FR" dirty="0" smtClean="0"/>
              <a:t> </a:t>
            </a:r>
            <a:r>
              <a:rPr lang="fr-FR" dirty="0" err="1" smtClean="0"/>
              <a:t>Optimization</a:t>
            </a:r>
            <a:endParaRPr lang="en-US" dirty="0"/>
          </a:p>
        </p:txBody>
      </p:sp>
      <p:sp>
        <p:nvSpPr>
          <p:cNvPr id="4" name="Forme libre 3"/>
          <p:cNvSpPr/>
          <p:nvPr/>
        </p:nvSpPr>
        <p:spPr>
          <a:xfrm rot="2747739">
            <a:off x="2404624" y="1835417"/>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rot="2747739">
            <a:off x="3831424" y="1858217"/>
            <a:ext cx="1360800" cy="1706400"/>
          </a:xfrm>
          <a:custGeom>
            <a:avLst/>
            <a:gdLst>
              <a:gd name="connsiteX0" fmla="*/ 410400 w 1360800"/>
              <a:gd name="connsiteY0" fmla="*/ 1692000 h 1706400"/>
              <a:gd name="connsiteX1" fmla="*/ 626400 w 1360800"/>
              <a:gd name="connsiteY1" fmla="*/ 1706400 h 1706400"/>
              <a:gd name="connsiteX2" fmla="*/ 633600 w 1360800"/>
              <a:gd name="connsiteY2" fmla="*/ 1519200 h 1706400"/>
              <a:gd name="connsiteX3" fmla="*/ 784800 w 1360800"/>
              <a:gd name="connsiteY3" fmla="*/ 1598400 h 1706400"/>
              <a:gd name="connsiteX4" fmla="*/ 756000 w 1360800"/>
              <a:gd name="connsiteY4" fmla="*/ 1375200 h 1706400"/>
              <a:gd name="connsiteX5" fmla="*/ 777600 w 1360800"/>
              <a:gd name="connsiteY5" fmla="*/ 1332000 h 1706400"/>
              <a:gd name="connsiteX6" fmla="*/ 849600 w 1360800"/>
              <a:gd name="connsiteY6" fmla="*/ 1353600 h 1706400"/>
              <a:gd name="connsiteX7" fmla="*/ 943200 w 1360800"/>
              <a:gd name="connsiteY7" fmla="*/ 1180800 h 1706400"/>
              <a:gd name="connsiteX8" fmla="*/ 1303200 w 1360800"/>
              <a:gd name="connsiteY8" fmla="*/ 1072800 h 1706400"/>
              <a:gd name="connsiteX9" fmla="*/ 1216800 w 1360800"/>
              <a:gd name="connsiteY9" fmla="*/ 748800 h 1706400"/>
              <a:gd name="connsiteX10" fmla="*/ 1324800 w 1360800"/>
              <a:gd name="connsiteY10" fmla="*/ 691200 h 1706400"/>
              <a:gd name="connsiteX11" fmla="*/ 1360800 w 1360800"/>
              <a:gd name="connsiteY11" fmla="*/ 331200 h 1706400"/>
              <a:gd name="connsiteX12" fmla="*/ 1065600 w 1360800"/>
              <a:gd name="connsiteY12" fmla="*/ 460800 h 1706400"/>
              <a:gd name="connsiteX13" fmla="*/ 1000800 w 1360800"/>
              <a:gd name="connsiteY13" fmla="*/ 324000 h 1706400"/>
              <a:gd name="connsiteX14" fmla="*/ 914400 w 1360800"/>
              <a:gd name="connsiteY14" fmla="*/ 273600 h 1706400"/>
              <a:gd name="connsiteX15" fmla="*/ 828000 w 1360800"/>
              <a:gd name="connsiteY15" fmla="*/ 0 h 1706400"/>
              <a:gd name="connsiteX16" fmla="*/ 684000 w 1360800"/>
              <a:gd name="connsiteY16" fmla="*/ 136800 h 1706400"/>
              <a:gd name="connsiteX17" fmla="*/ 691200 w 1360800"/>
              <a:gd name="connsiteY17" fmla="*/ 244800 h 1706400"/>
              <a:gd name="connsiteX18" fmla="*/ 540000 w 1360800"/>
              <a:gd name="connsiteY18" fmla="*/ 280800 h 1706400"/>
              <a:gd name="connsiteX19" fmla="*/ 540000 w 1360800"/>
              <a:gd name="connsiteY19" fmla="*/ 331200 h 1706400"/>
              <a:gd name="connsiteX20" fmla="*/ 374400 w 1360800"/>
              <a:gd name="connsiteY20" fmla="*/ 403200 h 1706400"/>
              <a:gd name="connsiteX21" fmla="*/ 367200 w 1360800"/>
              <a:gd name="connsiteY21" fmla="*/ 453600 h 1706400"/>
              <a:gd name="connsiteX22" fmla="*/ 144000 w 1360800"/>
              <a:gd name="connsiteY22" fmla="*/ 518400 h 1706400"/>
              <a:gd name="connsiteX23" fmla="*/ 208800 w 1360800"/>
              <a:gd name="connsiteY23" fmla="*/ 784800 h 1706400"/>
              <a:gd name="connsiteX24" fmla="*/ 64800 w 1360800"/>
              <a:gd name="connsiteY24" fmla="*/ 928800 h 1706400"/>
              <a:gd name="connsiteX25" fmla="*/ 100800 w 1360800"/>
              <a:gd name="connsiteY25" fmla="*/ 972000 h 1706400"/>
              <a:gd name="connsiteX26" fmla="*/ 72000 w 1360800"/>
              <a:gd name="connsiteY26" fmla="*/ 1029600 h 1706400"/>
              <a:gd name="connsiteX27" fmla="*/ 180000 w 1360800"/>
              <a:gd name="connsiteY27" fmla="*/ 1202400 h 1706400"/>
              <a:gd name="connsiteX28" fmla="*/ 172800 w 1360800"/>
              <a:gd name="connsiteY28" fmla="*/ 1389600 h 1706400"/>
              <a:gd name="connsiteX29" fmla="*/ 0 w 1360800"/>
              <a:gd name="connsiteY29" fmla="*/ 1468800 h 1706400"/>
              <a:gd name="connsiteX30" fmla="*/ 129600 w 1360800"/>
              <a:gd name="connsiteY30" fmla="*/ 1634400 h 1706400"/>
              <a:gd name="connsiteX31" fmla="*/ 324000 w 1360800"/>
              <a:gd name="connsiteY31" fmla="*/ 1591200 h 1706400"/>
              <a:gd name="connsiteX32" fmla="*/ 410400 w 1360800"/>
              <a:gd name="connsiteY32" fmla="*/ 1692000 h 17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800" h="1706400">
                <a:moveTo>
                  <a:pt x="410400" y="1692000"/>
                </a:moveTo>
                <a:lnTo>
                  <a:pt x="626400" y="1706400"/>
                </a:lnTo>
                <a:lnTo>
                  <a:pt x="633600" y="1519200"/>
                </a:lnTo>
                <a:lnTo>
                  <a:pt x="784800" y="1598400"/>
                </a:lnTo>
                <a:lnTo>
                  <a:pt x="756000" y="1375200"/>
                </a:lnTo>
                <a:lnTo>
                  <a:pt x="777600" y="1332000"/>
                </a:lnTo>
                <a:lnTo>
                  <a:pt x="849600" y="1353600"/>
                </a:lnTo>
                <a:lnTo>
                  <a:pt x="943200" y="1180800"/>
                </a:lnTo>
                <a:lnTo>
                  <a:pt x="1303200" y="1072800"/>
                </a:lnTo>
                <a:lnTo>
                  <a:pt x="1216800" y="748800"/>
                </a:lnTo>
                <a:lnTo>
                  <a:pt x="1324800" y="691200"/>
                </a:lnTo>
                <a:lnTo>
                  <a:pt x="1360800" y="331200"/>
                </a:lnTo>
                <a:lnTo>
                  <a:pt x="1065600" y="460800"/>
                </a:lnTo>
                <a:lnTo>
                  <a:pt x="1000800" y="324000"/>
                </a:lnTo>
                <a:lnTo>
                  <a:pt x="914400" y="273600"/>
                </a:lnTo>
                <a:lnTo>
                  <a:pt x="828000" y="0"/>
                </a:lnTo>
                <a:lnTo>
                  <a:pt x="684000" y="136800"/>
                </a:lnTo>
                <a:lnTo>
                  <a:pt x="691200" y="244800"/>
                </a:lnTo>
                <a:lnTo>
                  <a:pt x="540000" y="280800"/>
                </a:lnTo>
                <a:lnTo>
                  <a:pt x="540000" y="331200"/>
                </a:lnTo>
                <a:lnTo>
                  <a:pt x="374400" y="403200"/>
                </a:lnTo>
                <a:lnTo>
                  <a:pt x="367200" y="453600"/>
                </a:lnTo>
                <a:lnTo>
                  <a:pt x="144000" y="518400"/>
                </a:lnTo>
                <a:lnTo>
                  <a:pt x="208800" y="784800"/>
                </a:lnTo>
                <a:lnTo>
                  <a:pt x="64800" y="928800"/>
                </a:lnTo>
                <a:lnTo>
                  <a:pt x="100800" y="972000"/>
                </a:lnTo>
                <a:lnTo>
                  <a:pt x="72000" y="1029600"/>
                </a:lnTo>
                <a:lnTo>
                  <a:pt x="180000" y="1202400"/>
                </a:lnTo>
                <a:lnTo>
                  <a:pt x="172800" y="1389600"/>
                </a:lnTo>
                <a:lnTo>
                  <a:pt x="0" y="1468800"/>
                </a:lnTo>
                <a:lnTo>
                  <a:pt x="129600" y="1634400"/>
                </a:lnTo>
                <a:lnTo>
                  <a:pt x="324000" y="1591200"/>
                </a:lnTo>
                <a:lnTo>
                  <a:pt x="410400" y="1692000"/>
                </a:lnTo>
                <a:close/>
              </a:path>
            </a:pathLst>
          </a:custGeom>
          <a:solidFill>
            <a:schemeClr val="bg1">
              <a:lumMod val="75000"/>
              <a:alpha val="4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5" name="Connecteur droit avec flèche 14"/>
          <p:cNvCxnSpPr/>
          <p:nvPr/>
        </p:nvCxnSpPr>
        <p:spPr>
          <a:xfrm flipH="1">
            <a:off x="3701143" y="2745627"/>
            <a:ext cx="3375306" cy="955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ZoneTexte 22"/>
          <p:cNvSpPr txBox="1"/>
          <p:nvPr/>
        </p:nvSpPr>
        <p:spPr>
          <a:xfrm>
            <a:off x="7176121" y="2324785"/>
            <a:ext cx="3102235" cy="954107"/>
          </a:xfrm>
          <a:prstGeom prst="rect">
            <a:avLst/>
          </a:prstGeom>
          <a:noFill/>
        </p:spPr>
        <p:txBody>
          <a:bodyPr wrap="square" rtlCol="0">
            <a:spAutoFit/>
          </a:bodyPr>
          <a:lstStyle/>
          <a:p>
            <a:r>
              <a:rPr lang="fr-FR" sz="2800" dirty="0" err="1"/>
              <a:t>Minimize</a:t>
            </a:r>
            <a:r>
              <a:rPr lang="fr-FR" sz="2800" dirty="0"/>
              <a:t> </a:t>
            </a:r>
            <a:r>
              <a:rPr lang="fr-FR" sz="2800" dirty="0" err="1"/>
              <a:t>overlap</a:t>
            </a:r>
            <a:r>
              <a:rPr lang="fr-FR" sz="2800" dirty="0"/>
              <a:t> volume</a:t>
            </a:r>
            <a:endParaRPr lang="en-US" sz="2800" dirty="0"/>
          </a:p>
        </p:txBody>
      </p:sp>
      <p:sp>
        <p:nvSpPr>
          <p:cNvPr id="30" name="ZoneTexte 29"/>
          <p:cNvSpPr txBox="1"/>
          <p:nvPr/>
        </p:nvSpPr>
        <p:spPr>
          <a:xfrm>
            <a:off x="2135560" y="4005064"/>
            <a:ext cx="7200800" cy="1754326"/>
          </a:xfrm>
          <a:prstGeom prst="rect">
            <a:avLst/>
          </a:prstGeom>
          <a:noFill/>
        </p:spPr>
        <p:txBody>
          <a:bodyPr wrap="square" rtlCol="0">
            <a:spAutoFit/>
          </a:bodyPr>
          <a:lstStyle/>
          <a:p>
            <a:pPr marL="285750" indent="-285750">
              <a:buFont typeface="Arial" panose="020B0604020202020204" pitchFamily="34" charset="0"/>
              <a:buChar char="•"/>
            </a:pPr>
            <a:r>
              <a:rPr lang="fr-FR" sz="2800" dirty="0"/>
              <a:t>Intersection </a:t>
            </a:r>
            <a:r>
              <a:rPr lang="fr-FR" sz="2800" dirty="0" err="1"/>
              <a:t>computed</a:t>
            </a:r>
            <a:r>
              <a:rPr lang="fr-FR" sz="2800" dirty="0"/>
              <a:t> by CSG </a:t>
            </a:r>
          </a:p>
          <a:p>
            <a:pPr marL="285750" indent="-285750">
              <a:buFont typeface="Arial" panose="020B0604020202020204" pitchFamily="34" charset="0"/>
              <a:buChar char="•"/>
            </a:pPr>
            <a:r>
              <a:rPr lang="fr-FR" sz="2800" dirty="0" err="1"/>
              <a:t>Fixed</a:t>
            </a:r>
            <a:r>
              <a:rPr lang="fr-FR" sz="2800" dirty="0"/>
              <a:t> </a:t>
            </a:r>
            <a:r>
              <a:rPr lang="fr-FR" sz="2800" dirty="0" err="1"/>
              <a:t>number</a:t>
            </a:r>
            <a:r>
              <a:rPr lang="fr-FR" sz="2800" dirty="0"/>
              <a:t> of angles</a:t>
            </a:r>
          </a:p>
          <a:p>
            <a:pPr marL="285750" indent="-285750">
              <a:buFont typeface="Arial" panose="020B0604020202020204" pitchFamily="34" charset="0"/>
              <a:buChar char="•"/>
            </a:pPr>
            <a:r>
              <a:rPr lang="fr-FR" sz="2800" dirty="0" err="1"/>
              <a:t>Fast</a:t>
            </a:r>
            <a:r>
              <a:rPr lang="fr-FR" sz="2800" dirty="0"/>
              <a:t> GPU </a:t>
            </a:r>
            <a:r>
              <a:rPr lang="fr-FR" sz="2800" dirty="0" err="1"/>
              <a:t>Implementation</a:t>
            </a:r>
            <a:endParaRPr lang="fr-FR" sz="2800" dirty="0"/>
          </a:p>
          <a:p>
            <a:pPr lvl="1"/>
            <a:r>
              <a:rPr lang="fr-FR" sz="2400" dirty="0"/>
              <a:t>(4 seconds for 36 angles on #3DBenchy)</a:t>
            </a:r>
            <a:endParaRPr lang="en-US" sz="2400" dirty="0"/>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26</a:t>
            </a:fld>
            <a:endParaRPr lang="fr-FR"/>
          </a:p>
        </p:txBody>
      </p:sp>
      <p:grpSp>
        <p:nvGrpSpPr>
          <p:cNvPr id="12" name="Group 11"/>
          <p:cNvGrpSpPr/>
          <p:nvPr/>
        </p:nvGrpSpPr>
        <p:grpSpPr>
          <a:xfrm>
            <a:off x="9134958" y="3177278"/>
            <a:ext cx="1281523" cy="3204050"/>
            <a:chOff x="2872837" y="-747464"/>
            <a:chExt cx="2995307" cy="7488832"/>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747464"/>
              <a:ext cx="2664296" cy="219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3001541" y="1792740"/>
              <a:ext cx="2736304" cy="1852284"/>
              <a:chOff x="3001541" y="1792740"/>
              <a:chExt cx="2736304" cy="1852284"/>
            </a:xfrm>
          </p:grpSpPr>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541" y="2224788"/>
                <a:ext cx="2736304" cy="142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a:off x="3446008" y="1792740"/>
                <a:ext cx="170754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53554"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75112" y="1864748"/>
                <a:ext cx="0"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872837" y="3888432"/>
              <a:ext cx="2995307" cy="2852936"/>
              <a:chOff x="2872837" y="3888432"/>
              <a:chExt cx="2995307" cy="2852936"/>
            </a:xfrm>
          </p:grpSpPr>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8147" y="4047305"/>
                <a:ext cx="1943306"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4160597" y="3888432"/>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544625" y="3900611"/>
                <a:ext cx="1323519" cy="28407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882362" y="3913187"/>
                <a:ext cx="1278236" cy="27323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72837" y="6693743"/>
                <a:ext cx="170754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5" name="Espace réservé de la date 4"/>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234906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8480" y="0"/>
            <a:ext cx="8229600" cy="1143000"/>
          </a:xfrm>
        </p:spPr>
        <p:txBody>
          <a:bodyPr/>
          <a:lstStyle/>
          <a:p>
            <a:r>
              <a:rPr lang="fr-FR" dirty="0" err="1" smtClean="0"/>
              <a:t>Azimuth</a:t>
            </a:r>
            <a:r>
              <a:rPr lang="fr-FR" dirty="0" smtClean="0"/>
              <a:t> </a:t>
            </a:r>
            <a:r>
              <a:rPr lang="fr-FR" dirty="0" err="1" smtClean="0"/>
              <a:t>Optimization</a:t>
            </a:r>
            <a:endParaRPr lang="fr-FR" dirty="0"/>
          </a:p>
        </p:txBody>
      </p:sp>
      <p:sp>
        <p:nvSpPr>
          <p:cNvPr id="5" name="ZoneTexte 4"/>
          <p:cNvSpPr txBox="1"/>
          <p:nvPr/>
        </p:nvSpPr>
        <p:spPr>
          <a:xfrm>
            <a:off x="3791744" y="6309322"/>
            <a:ext cx="1800200" cy="523220"/>
          </a:xfrm>
          <a:prstGeom prst="rect">
            <a:avLst/>
          </a:prstGeom>
          <a:noFill/>
        </p:spPr>
        <p:txBody>
          <a:bodyPr wrap="square" rtlCol="0">
            <a:spAutoFit/>
          </a:bodyPr>
          <a:lstStyle/>
          <a:p>
            <a:r>
              <a:rPr lang="fr-FR" sz="2800" dirty="0" err="1"/>
              <a:t>Overlap</a:t>
            </a:r>
            <a:endParaRPr lang="en-US" sz="2800" dirty="0"/>
          </a:p>
        </p:txBody>
      </p:sp>
      <p:sp>
        <p:nvSpPr>
          <p:cNvPr id="3" name="ZoneTexte 2"/>
          <p:cNvSpPr txBox="1"/>
          <p:nvPr/>
        </p:nvSpPr>
        <p:spPr>
          <a:xfrm>
            <a:off x="3033823" y="1137322"/>
            <a:ext cx="1656184" cy="523220"/>
          </a:xfrm>
          <a:prstGeom prst="rect">
            <a:avLst/>
          </a:prstGeom>
          <a:noFill/>
        </p:spPr>
        <p:txBody>
          <a:bodyPr wrap="square" rtlCol="0">
            <a:spAutoFit/>
          </a:bodyPr>
          <a:lstStyle/>
          <a:p>
            <a:pPr algn="ctr"/>
            <a:r>
              <a:rPr lang="fr-FR" sz="2800" dirty="0" err="1"/>
              <a:t>Without</a:t>
            </a:r>
            <a:endParaRPr lang="en-GB" sz="2800" dirty="0"/>
          </a:p>
        </p:txBody>
      </p:sp>
      <p:sp>
        <p:nvSpPr>
          <p:cNvPr id="6" name="ZoneTexte 5"/>
          <p:cNvSpPr txBox="1"/>
          <p:nvPr/>
        </p:nvSpPr>
        <p:spPr>
          <a:xfrm>
            <a:off x="6888088" y="1295182"/>
            <a:ext cx="1656184" cy="523220"/>
          </a:xfrm>
          <a:prstGeom prst="rect">
            <a:avLst/>
          </a:prstGeom>
          <a:noFill/>
        </p:spPr>
        <p:txBody>
          <a:bodyPr wrap="square" rtlCol="0">
            <a:spAutoFit/>
          </a:bodyPr>
          <a:lstStyle/>
          <a:p>
            <a:pPr algn="ctr"/>
            <a:r>
              <a:rPr lang="fr-FR" sz="2800" dirty="0" err="1"/>
              <a:t>With</a:t>
            </a:r>
            <a:endParaRPr lang="en-GB" sz="2800"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27</a:t>
            </a:fld>
            <a:endParaRPr lang="fr-F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652" y="1630489"/>
            <a:ext cx="3264526" cy="219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D:\NO_BACKUP\Downloads\fig\without1v1.png"/>
          <p:cNvPicPr>
            <a:picLocks noChangeAspect="1" noChangeArrowheads="1"/>
          </p:cNvPicPr>
          <p:nvPr/>
        </p:nvPicPr>
        <p:blipFill rotWithShape="1">
          <a:blip r:embed="rId4">
            <a:extLst>
              <a:ext uri="{28A0092B-C50C-407E-A947-70E740481C1C}">
                <a14:useLocalDpi xmlns:a14="http://schemas.microsoft.com/office/drawing/2010/main" val="0"/>
              </a:ext>
            </a:extLst>
          </a:blip>
          <a:srcRect l="24899" t="28123" r="36328" b="31120"/>
          <a:stretch/>
        </p:blipFill>
        <p:spPr bwMode="auto">
          <a:xfrm>
            <a:off x="1775520" y="3820642"/>
            <a:ext cx="2400430" cy="2523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984" y="1708199"/>
            <a:ext cx="4099926" cy="211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4"/>
          <p:cNvSpPr txBox="1"/>
          <p:nvPr/>
        </p:nvSpPr>
        <p:spPr>
          <a:xfrm>
            <a:off x="6744072" y="3645024"/>
            <a:ext cx="4536504" cy="523220"/>
          </a:xfrm>
          <a:prstGeom prst="rect">
            <a:avLst/>
          </a:prstGeom>
          <a:noFill/>
        </p:spPr>
        <p:txBody>
          <a:bodyPr wrap="square" rtlCol="0">
            <a:spAutoFit/>
          </a:bodyPr>
          <a:lstStyle/>
          <a:p>
            <a:r>
              <a:rPr lang="en-US" sz="2800" dirty="0"/>
              <a:t>No remaining overlap!</a:t>
            </a:r>
          </a:p>
        </p:txBody>
      </p:sp>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74" t="4397" r="5491" b="1"/>
          <a:stretch/>
        </p:blipFill>
        <p:spPr bwMode="auto">
          <a:xfrm>
            <a:off x="4205914" y="3824461"/>
            <a:ext cx="2322135" cy="233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3719736" y="5949280"/>
            <a:ext cx="456214" cy="3600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6"/>
          <p:cNvSpPr txBox="1">
            <a:spLocks noChangeArrowheads="1"/>
          </p:cNvSpPr>
          <p:nvPr/>
        </p:nvSpPr>
        <p:spPr bwMode="auto">
          <a:xfrm>
            <a:off x="6662539" y="6608386"/>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200" dirty="0"/>
              <a:t>[</a:t>
            </a:r>
            <a:r>
              <a:rPr lang="en-US" sz="1200" dirty="0" err="1"/>
              <a:t>HilbertCube</a:t>
            </a:r>
            <a:r>
              <a:rPr lang="en-US" sz="1200" dirty="0"/>
              <a:t> (</a:t>
            </a:r>
            <a:r>
              <a:rPr lang="en-US" sz="1200" dirty="0" err="1"/>
              <a:t>tbuser</a:t>
            </a:r>
            <a:r>
              <a:rPr lang="en-US" sz="1200" dirty="0"/>
              <a:t>) </a:t>
            </a:r>
            <a:r>
              <a:rPr lang="en-US" sz="1200" u="sng" dirty="0">
                <a:solidFill>
                  <a:srgbClr val="0070C0"/>
                </a:solidFill>
              </a:rPr>
              <a:t>CC BY-SA 3.0</a:t>
            </a:r>
            <a:r>
              <a:rPr lang="en-US" sz="1200" dirty="0"/>
              <a:t>]</a:t>
            </a:r>
            <a:endParaRPr lang="fr-FR" sz="1200" dirty="0"/>
          </a:p>
        </p:txBody>
      </p:sp>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3038" y="4149080"/>
            <a:ext cx="2617379" cy="242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e la date 6"/>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418638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subTnLst>
                                    <p:set>
                                      <p:cBhvr override="childStyle">
                                        <p:cTn dur="1" fill="hold" display="0" masterRel="nextClick" afterEffect="1"/>
                                        <p:tgtEl>
                                          <p:spTgt spid="205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4365104"/>
            <a:ext cx="9144000"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re 1"/>
          <p:cNvSpPr>
            <a:spLocks noGrp="1"/>
          </p:cNvSpPr>
          <p:nvPr>
            <p:ph type="title"/>
          </p:nvPr>
        </p:nvSpPr>
        <p:spPr/>
        <p:txBody>
          <a:bodyPr/>
          <a:lstStyle/>
          <a:p>
            <a:r>
              <a:rPr lang="en-US" dirty="0" smtClean="0"/>
              <a:t>Reducing these issues</a:t>
            </a:r>
            <a:endParaRPr lang="en-US" dirty="0"/>
          </a:p>
        </p:txBody>
      </p:sp>
      <p:sp>
        <p:nvSpPr>
          <p:cNvPr id="3" name="Espace réservé du contenu 2"/>
          <p:cNvSpPr>
            <a:spLocks noGrp="1"/>
          </p:cNvSpPr>
          <p:nvPr>
            <p:ph idx="1"/>
          </p:nvPr>
        </p:nvSpPr>
        <p:spPr>
          <a:xfrm>
            <a:off x="1981200" y="2143398"/>
            <a:ext cx="8229600" cy="3733875"/>
          </a:xfrm>
        </p:spPr>
        <p:txBody>
          <a:bodyPr/>
          <a:lstStyle/>
          <a:p>
            <a:r>
              <a:rPr lang="en-US" dirty="0" smtClean="0"/>
              <a:t>Ooze shields</a:t>
            </a:r>
            <a:endParaRPr lang="en-US" dirty="0"/>
          </a:p>
          <a:p>
            <a:endParaRPr lang="en-US" dirty="0" smtClean="0"/>
          </a:p>
          <a:p>
            <a:r>
              <a:rPr lang="en-US" dirty="0"/>
              <a:t>Azimuth Optimization</a:t>
            </a:r>
          </a:p>
          <a:p>
            <a:endParaRPr lang="en-US" dirty="0" smtClean="0"/>
          </a:p>
          <a:p>
            <a:r>
              <a:rPr lang="en-US" dirty="0" smtClean="0"/>
              <a:t>Hiding zippers</a:t>
            </a:r>
          </a:p>
        </p:txBody>
      </p:sp>
      <p:sp>
        <p:nvSpPr>
          <p:cNvPr id="5" name="Espace réservé du numéro de diapositive 4"/>
          <p:cNvSpPr>
            <a:spLocks noGrp="1"/>
          </p:cNvSpPr>
          <p:nvPr>
            <p:ph type="sldNum" sz="quarter" idx="12"/>
          </p:nvPr>
        </p:nvSpPr>
        <p:spPr/>
        <p:txBody>
          <a:bodyPr/>
          <a:lstStyle/>
          <a:p>
            <a:fld id="{A1C60783-83B7-4C12-8B76-6D7CF38D095B}" type="slidenum">
              <a:rPr lang="fr-FR" smtClean="0"/>
              <a:t>28</a:t>
            </a:fld>
            <a:endParaRPr lang="fr-F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7792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6528048" y="2607405"/>
            <a:ext cx="3868208" cy="3868208"/>
          </a:xfrm>
          <a:prstGeom prst="rect">
            <a:avLst/>
          </a:prstGeom>
        </p:spPr>
      </p:pic>
      <p:sp>
        <p:nvSpPr>
          <p:cNvPr id="2" name="Titre 1"/>
          <p:cNvSpPr>
            <a:spLocks noGrp="1"/>
          </p:cNvSpPr>
          <p:nvPr>
            <p:ph type="title"/>
          </p:nvPr>
        </p:nvSpPr>
        <p:spPr/>
        <p:txBody>
          <a:bodyPr/>
          <a:lstStyle/>
          <a:p>
            <a:r>
              <a:rPr lang="fr-FR" dirty="0" err="1" smtClean="0"/>
              <a:t>Zippers</a:t>
            </a:r>
            <a:endParaRPr lang="en-GB" dirty="0"/>
          </a:p>
        </p:txBody>
      </p:sp>
      <p:sp>
        <p:nvSpPr>
          <p:cNvPr id="3" name="Espace réservé du contenu 2"/>
          <p:cNvSpPr>
            <a:spLocks noGrp="1"/>
          </p:cNvSpPr>
          <p:nvPr>
            <p:ph idx="1"/>
          </p:nvPr>
        </p:nvSpPr>
        <p:spPr/>
        <p:txBody>
          <a:bodyPr/>
          <a:lstStyle/>
          <a:p>
            <a:r>
              <a:rPr lang="fr-FR" dirty="0" err="1" smtClean="0"/>
              <a:t>Perimeters</a:t>
            </a:r>
            <a:r>
              <a:rPr lang="fr-FR" dirty="0" smtClean="0"/>
              <a:t> are </a:t>
            </a:r>
            <a:r>
              <a:rPr lang="fr-FR" dirty="0" err="1" smtClean="0"/>
              <a:t>cyclic</a:t>
            </a:r>
            <a:endParaRPr lang="fr-FR" dirty="0" smtClean="0"/>
          </a:p>
          <a:p>
            <a:r>
              <a:rPr lang="fr-FR" dirty="0"/>
              <a:t>Position of </a:t>
            </a:r>
            <a:r>
              <a:rPr lang="fr-FR" dirty="0" err="1"/>
              <a:t>start</a:t>
            </a:r>
            <a:r>
              <a:rPr lang="fr-FR" dirty="0"/>
              <a:t>/end </a:t>
            </a:r>
            <a:r>
              <a:rPr lang="fr-FR" dirty="0" smtClean="0"/>
              <a:t>point </a:t>
            </a:r>
            <a:r>
              <a:rPr lang="fr-FR" dirty="0" err="1" smtClean="0"/>
              <a:t>is</a:t>
            </a:r>
            <a:r>
              <a:rPr lang="fr-FR" dirty="0" smtClean="0"/>
              <a:t> free</a:t>
            </a:r>
          </a:p>
          <a:p>
            <a:r>
              <a:rPr lang="fr-FR" dirty="0" smtClean="0"/>
              <a:t>Change zipper locations</a:t>
            </a:r>
            <a:endParaRPr lang="fr-FR" dirty="0"/>
          </a:p>
          <a:p>
            <a:r>
              <a:rPr lang="fr-FR" dirty="0" err="1"/>
              <a:t>They</a:t>
            </a:r>
            <a:r>
              <a:rPr lang="fr-FR" dirty="0"/>
              <a:t> </a:t>
            </a:r>
            <a:r>
              <a:rPr lang="fr-FR" dirty="0" err="1"/>
              <a:t>can</a:t>
            </a:r>
            <a:r>
              <a:rPr lang="fr-FR" dirty="0"/>
              <a:t> </a:t>
            </a:r>
            <a:r>
              <a:rPr lang="fr-FR" dirty="0" err="1"/>
              <a:t>be</a:t>
            </a:r>
            <a:r>
              <a:rPr lang="fr-FR" dirty="0"/>
              <a:t> </a:t>
            </a:r>
            <a:r>
              <a:rPr lang="fr-FR" dirty="0" err="1"/>
              <a:t>hidden</a:t>
            </a:r>
            <a:endParaRPr lang="fr-FR" dirty="0"/>
          </a:p>
          <a:p>
            <a:endParaRPr lang="fr-FR" dirty="0"/>
          </a:p>
          <a:p>
            <a:endParaRPr lang="fr-FR" dirty="0" smtClean="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29</a:t>
            </a:fld>
            <a:endParaRPr lang="fr-FR"/>
          </a:p>
        </p:txBody>
      </p:sp>
      <p:sp>
        <p:nvSpPr>
          <p:cNvPr id="8" name="Triangle isocèle 7"/>
          <p:cNvSpPr/>
          <p:nvPr/>
        </p:nvSpPr>
        <p:spPr>
          <a:xfrm rot="10800000">
            <a:off x="6851512" y="3081152"/>
            <a:ext cx="364352" cy="47605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4"/>
          <a:srcRect l="33296" t="6863" r="28240" b="18472"/>
          <a:stretch/>
        </p:blipFill>
        <p:spPr>
          <a:xfrm>
            <a:off x="8781016" y="32467"/>
            <a:ext cx="1615240" cy="3135466"/>
          </a:xfrm>
          <a:prstGeom prst="rect">
            <a:avLst/>
          </a:prstGeom>
        </p:spPr>
      </p:pic>
      <p:cxnSp>
        <p:nvCxnSpPr>
          <p:cNvPr id="11" name="Connecteur droit 10"/>
          <p:cNvCxnSpPr/>
          <p:nvPr/>
        </p:nvCxnSpPr>
        <p:spPr>
          <a:xfrm flipH="1">
            <a:off x="8688288" y="2276872"/>
            <a:ext cx="1707968"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6"/>
          <p:cNvSpPr txBox="1">
            <a:spLocks noChangeArrowheads="1"/>
          </p:cNvSpPr>
          <p:nvPr/>
        </p:nvSpPr>
        <p:spPr bwMode="auto">
          <a:xfrm>
            <a:off x="6060976" y="6400413"/>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err="1"/>
              <a:t>Twin</a:t>
            </a:r>
            <a:r>
              <a:rPr lang="fr-FR" sz="1200" dirty="0"/>
              <a:t> Cats </a:t>
            </a:r>
            <a:r>
              <a:rPr lang="en-US" sz="1200" dirty="0"/>
              <a:t>(Mankati3DPrinter) / </a:t>
            </a:r>
            <a:r>
              <a:rPr lang="en-US" sz="1200" dirty="0">
                <a:hlinkClick r:id="rId5"/>
              </a:rPr>
              <a:t>CC BY-SA 3.0</a:t>
            </a:r>
            <a:r>
              <a:rPr lang="en-US" sz="1200" dirty="0"/>
              <a:t>]</a:t>
            </a:r>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6534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835" y="260648"/>
            <a:ext cx="8229600" cy="1143000"/>
          </a:xfrm>
        </p:spPr>
        <p:txBody>
          <a:bodyPr>
            <a:normAutofit/>
          </a:bodyPr>
          <a:lstStyle/>
          <a:p>
            <a:r>
              <a:rPr lang="fr-FR" dirty="0"/>
              <a:t>Dual </a:t>
            </a:r>
            <a:r>
              <a:rPr lang="fr-FR" dirty="0" err="1"/>
              <a:t>Color</a:t>
            </a:r>
            <a:r>
              <a:rPr lang="fr-FR" dirty="0"/>
              <a:t> </a:t>
            </a:r>
            <a:r>
              <a:rPr lang="fr-FR" dirty="0" err="1" smtClean="0"/>
              <a:t>Print</a:t>
            </a:r>
            <a:r>
              <a:rPr lang="fr-FR" dirty="0" smtClean="0"/>
              <a:t>, </a:t>
            </a:r>
            <a:r>
              <a:rPr lang="fr-FR" dirty="0" err="1" smtClean="0"/>
              <a:t>Symbols</a:t>
            </a:r>
            <a:endParaRPr lang="fr-FR" dirty="0"/>
          </a:p>
        </p:txBody>
      </p:sp>
      <p:grpSp>
        <p:nvGrpSpPr>
          <p:cNvPr id="26" name="Groupe 25"/>
          <p:cNvGrpSpPr/>
          <p:nvPr/>
        </p:nvGrpSpPr>
        <p:grpSpPr>
          <a:xfrm>
            <a:off x="5080011" y="2446454"/>
            <a:ext cx="1922881" cy="1368152"/>
            <a:chOff x="3501724" y="2636912"/>
            <a:chExt cx="1922881" cy="1391456"/>
          </a:xfrm>
        </p:grpSpPr>
        <p:sp>
          <p:nvSpPr>
            <p:cNvPr id="24" name="Triangle isocèle 23"/>
            <p:cNvSpPr/>
            <p:nvPr/>
          </p:nvSpPr>
          <p:spPr>
            <a:xfrm rot="10800000">
              <a:off x="4920549" y="3308288"/>
              <a:ext cx="504056" cy="720080"/>
            </a:xfrm>
            <a:prstGeom prst="triangl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0" name="Triangle isocèle 19"/>
            <p:cNvSpPr/>
            <p:nvPr/>
          </p:nvSpPr>
          <p:spPr>
            <a:xfrm rot="10800000">
              <a:off x="3501724" y="3284984"/>
              <a:ext cx="504056" cy="720080"/>
            </a:xfrm>
            <a:prstGeom prst="triangl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501724" y="2636912"/>
              <a:ext cx="1922881"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cxnSp>
        <p:nvCxnSpPr>
          <p:cNvPr id="12" name="Connecteur droit avec flèche 11"/>
          <p:cNvCxnSpPr>
            <a:stCxn id="38" idx="2"/>
            <a:endCxn id="23" idx="0"/>
          </p:cNvCxnSpPr>
          <p:nvPr/>
        </p:nvCxnSpPr>
        <p:spPr>
          <a:xfrm>
            <a:off x="6041451" y="1853536"/>
            <a:ext cx="1" cy="59291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Connecteur droit avec flèche 21"/>
          <p:cNvCxnSpPr>
            <a:stCxn id="39" idx="1"/>
            <a:endCxn id="24" idx="1"/>
          </p:cNvCxnSpPr>
          <p:nvPr/>
        </p:nvCxnSpPr>
        <p:spPr>
          <a:xfrm flipH="1" flipV="1">
            <a:off x="6876878" y="3460597"/>
            <a:ext cx="1523379" cy="9852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cteur droit avec flèche 29"/>
          <p:cNvCxnSpPr>
            <a:stCxn id="40" idx="3"/>
            <a:endCxn id="20" idx="5"/>
          </p:cNvCxnSpPr>
          <p:nvPr/>
        </p:nvCxnSpPr>
        <p:spPr>
          <a:xfrm flipV="1">
            <a:off x="4120842" y="3437683"/>
            <a:ext cx="1085182" cy="100818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8" name="ZoneTexte 37"/>
          <p:cNvSpPr txBox="1"/>
          <p:nvPr/>
        </p:nvSpPr>
        <p:spPr>
          <a:xfrm>
            <a:off x="5141350" y="1268761"/>
            <a:ext cx="1800200" cy="584775"/>
          </a:xfrm>
          <a:prstGeom prst="rect">
            <a:avLst/>
          </a:prstGeom>
          <a:noFill/>
        </p:spPr>
        <p:txBody>
          <a:bodyPr wrap="square" rtlCol="0">
            <a:spAutoFit/>
          </a:bodyPr>
          <a:lstStyle/>
          <a:p>
            <a:r>
              <a:rPr lang="fr-FR" sz="3200" dirty="0" err="1"/>
              <a:t>Carriage</a:t>
            </a:r>
            <a:endParaRPr lang="en-GB" sz="3200" dirty="0"/>
          </a:p>
        </p:txBody>
      </p:sp>
      <p:sp>
        <p:nvSpPr>
          <p:cNvPr id="39" name="ZoneTexte 38"/>
          <p:cNvSpPr txBox="1"/>
          <p:nvPr/>
        </p:nvSpPr>
        <p:spPr>
          <a:xfrm>
            <a:off x="8400256" y="3907256"/>
            <a:ext cx="1800200" cy="1077218"/>
          </a:xfrm>
          <a:prstGeom prst="rect">
            <a:avLst/>
          </a:prstGeom>
          <a:noFill/>
        </p:spPr>
        <p:txBody>
          <a:bodyPr wrap="square" rtlCol="0">
            <a:spAutoFit/>
          </a:bodyPr>
          <a:lstStyle/>
          <a:p>
            <a:r>
              <a:rPr lang="fr-FR" sz="3200" dirty="0"/>
              <a:t>Right Extruder</a:t>
            </a:r>
            <a:endParaRPr lang="en-GB" sz="3200" dirty="0"/>
          </a:p>
        </p:txBody>
      </p:sp>
      <p:sp>
        <p:nvSpPr>
          <p:cNvPr id="40" name="ZoneTexte 39"/>
          <p:cNvSpPr txBox="1"/>
          <p:nvPr/>
        </p:nvSpPr>
        <p:spPr>
          <a:xfrm>
            <a:off x="2320642" y="3907256"/>
            <a:ext cx="1800200" cy="1077218"/>
          </a:xfrm>
          <a:prstGeom prst="rect">
            <a:avLst/>
          </a:prstGeom>
          <a:noFill/>
        </p:spPr>
        <p:txBody>
          <a:bodyPr wrap="square" rtlCol="0">
            <a:spAutoFit/>
          </a:bodyPr>
          <a:lstStyle/>
          <a:p>
            <a:r>
              <a:rPr lang="fr-FR" sz="3200" dirty="0" err="1"/>
              <a:t>Left</a:t>
            </a:r>
            <a:r>
              <a:rPr lang="fr-FR" sz="3200" dirty="0"/>
              <a:t> Extruder</a:t>
            </a:r>
            <a:endParaRPr lang="en-GB" sz="3200" dirty="0"/>
          </a:p>
        </p:txBody>
      </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3</a:t>
            </a:fld>
            <a:endParaRPr lang="fr-FR"/>
          </a:p>
        </p:txBody>
      </p:sp>
    </p:spTree>
    <p:extLst>
      <p:ext uri="{BB962C8B-B14F-4D97-AF65-F5344CB8AC3E}">
        <p14:creationId xmlns:p14="http://schemas.microsoft.com/office/powerpoint/2010/main" val="150065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6528048" y="2607405"/>
            <a:ext cx="3868208" cy="3868208"/>
          </a:xfrm>
          <a:prstGeom prst="rect">
            <a:avLst/>
          </a:prstGeom>
        </p:spPr>
      </p:pic>
      <p:sp>
        <p:nvSpPr>
          <p:cNvPr id="2" name="Titre 1"/>
          <p:cNvSpPr>
            <a:spLocks noGrp="1"/>
          </p:cNvSpPr>
          <p:nvPr>
            <p:ph type="title"/>
          </p:nvPr>
        </p:nvSpPr>
        <p:spPr/>
        <p:txBody>
          <a:bodyPr/>
          <a:lstStyle/>
          <a:p>
            <a:r>
              <a:rPr lang="fr-FR" dirty="0" err="1" smtClean="0"/>
              <a:t>Zippers</a:t>
            </a:r>
            <a:endParaRPr lang="en-GB" dirty="0"/>
          </a:p>
        </p:txBody>
      </p:sp>
      <p:sp>
        <p:nvSpPr>
          <p:cNvPr id="3" name="Espace réservé du contenu 2"/>
          <p:cNvSpPr>
            <a:spLocks noGrp="1"/>
          </p:cNvSpPr>
          <p:nvPr>
            <p:ph idx="1"/>
          </p:nvPr>
        </p:nvSpPr>
        <p:spPr/>
        <p:txBody>
          <a:bodyPr/>
          <a:lstStyle/>
          <a:p>
            <a:r>
              <a:rPr lang="fr-FR" dirty="0" err="1" smtClean="0"/>
              <a:t>Perimeters</a:t>
            </a:r>
            <a:r>
              <a:rPr lang="fr-FR" dirty="0" smtClean="0"/>
              <a:t> are </a:t>
            </a:r>
            <a:r>
              <a:rPr lang="fr-FR" dirty="0" err="1" smtClean="0"/>
              <a:t>cyclic</a:t>
            </a:r>
            <a:endParaRPr lang="fr-FR" dirty="0" smtClean="0"/>
          </a:p>
          <a:p>
            <a:r>
              <a:rPr lang="fr-FR" dirty="0"/>
              <a:t>Position of </a:t>
            </a:r>
            <a:r>
              <a:rPr lang="fr-FR" dirty="0" err="1"/>
              <a:t>start</a:t>
            </a:r>
            <a:r>
              <a:rPr lang="fr-FR" dirty="0"/>
              <a:t>/end </a:t>
            </a:r>
            <a:r>
              <a:rPr lang="fr-FR" dirty="0" smtClean="0"/>
              <a:t>point </a:t>
            </a:r>
            <a:r>
              <a:rPr lang="fr-FR" dirty="0" err="1" smtClean="0"/>
              <a:t>is</a:t>
            </a:r>
            <a:r>
              <a:rPr lang="fr-FR" dirty="0" smtClean="0"/>
              <a:t> free</a:t>
            </a:r>
          </a:p>
          <a:p>
            <a:r>
              <a:rPr lang="fr-FR" dirty="0" smtClean="0"/>
              <a:t>Change zipper locations</a:t>
            </a:r>
            <a:endParaRPr lang="fr-FR" dirty="0"/>
          </a:p>
          <a:p>
            <a:r>
              <a:rPr lang="fr-FR" dirty="0" err="1"/>
              <a:t>They</a:t>
            </a:r>
            <a:r>
              <a:rPr lang="fr-FR" dirty="0"/>
              <a:t> </a:t>
            </a:r>
            <a:r>
              <a:rPr lang="fr-FR" dirty="0" err="1"/>
              <a:t>can</a:t>
            </a:r>
            <a:r>
              <a:rPr lang="fr-FR" dirty="0"/>
              <a:t> </a:t>
            </a:r>
            <a:r>
              <a:rPr lang="fr-FR" dirty="0" err="1"/>
              <a:t>be</a:t>
            </a:r>
            <a:r>
              <a:rPr lang="fr-FR" dirty="0"/>
              <a:t> </a:t>
            </a:r>
            <a:r>
              <a:rPr lang="fr-FR" dirty="0" err="1"/>
              <a:t>hidden</a:t>
            </a:r>
            <a:endParaRPr lang="fr-FR" dirty="0"/>
          </a:p>
          <a:p>
            <a:endParaRPr lang="fr-FR" dirty="0"/>
          </a:p>
          <a:p>
            <a:endParaRPr lang="fr-FR" dirty="0" smtClean="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30</a:t>
            </a:fld>
            <a:endParaRPr lang="fr-FR"/>
          </a:p>
        </p:txBody>
      </p:sp>
      <p:sp>
        <p:nvSpPr>
          <p:cNvPr id="8" name="Triangle isocèle 7"/>
          <p:cNvSpPr/>
          <p:nvPr/>
        </p:nvSpPr>
        <p:spPr>
          <a:xfrm rot="10800000">
            <a:off x="7882832" y="4535658"/>
            <a:ext cx="364352" cy="47605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4"/>
          <a:srcRect l="33296" t="6863" r="28240" b="18472"/>
          <a:stretch/>
        </p:blipFill>
        <p:spPr>
          <a:xfrm>
            <a:off x="8781016" y="32467"/>
            <a:ext cx="1615240" cy="3135466"/>
          </a:xfrm>
          <a:prstGeom prst="rect">
            <a:avLst/>
          </a:prstGeom>
        </p:spPr>
      </p:pic>
      <p:cxnSp>
        <p:nvCxnSpPr>
          <p:cNvPr id="11" name="Connecteur droit 10"/>
          <p:cNvCxnSpPr/>
          <p:nvPr/>
        </p:nvCxnSpPr>
        <p:spPr>
          <a:xfrm flipH="1">
            <a:off x="8688288" y="2276872"/>
            <a:ext cx="1707968"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6"/>
          <p:cNvSpPr txBox="1">
            <a:spLocks noChangeArrowheads="1"/>
          </p:cNvSpPr>
          <p:nvPr/>
        </p:nvSpPr>
        <p:spPr bwMode="auto">
          <a:xfrm>
            <a:off x="6060976" y="6400413"/>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err="1"/>
              <a:t>Twin</a:t>
            </a:r>
            <a:r>
              <a:rPr lang="fr-FR" sz="1200" dirty="0"/>
              <a:t> Cats </a:t>
            </a:r>
            <a:r>
              <a:rPr lang="en-US" sz="1200" dirty="0"/>
              <a:t>(Mankati3DPrinter) / </a:t>
            </a:r>
            <a:r>
              <a:rPr lang="en-US" sz="1200" dirty="0">
                <a:hlinkClick r:id="rId5"/>
              </a:rPr>
              <a:t>CC BY-SA 3.0</a:t>
            </a:r>
            <a:r>
              <a:rPr lang="en-US" sz="1200" dirty="0"/>
              <a:t>]</a:t>
            </a:r>
          </a:p>
        </p:txBody>
      </p:sp>
      <p:sp>
        <p:nvSpPr>
          <p:cNvPr id="13" name="Rectangle 12"/>
          <p:cNvSpPr/>
          <p:nvPr/>
        </p:nvSpPr>
        <p:spPr>
          <a:xfrm>
            <a:off x="2135560" y="4555284"/>
            <a:ext cx="410445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ZoneTexte 13"/>
          <p:cNvSpPr txBox="1"/>
          <p:nvPr/>
        </p:nvSpPr>
        <p:spPr>
          <a:xfrm>
            <a:off x="2495600" y="4694945"/>
            <a:ext cx="3384376" cy="584775"/>
          </a:xfrm>
          <a:prstGeom prst="rect">
            <a:avLst/>
          </a:prstGeom>
          <a:noFill/>
        </p:spPr>
        <p:txBody>
          <a:bodyPr wrap="square" rtlCol="0">
            <a:spAutoFit/>
          </a:bodyPr>
          <a:lstStyle/>
          <a:p>
            <a:r>
              <a:rPr lang="fr-FR" sz="3200" dirty="0"/>
              <a:t>Ambient Occlusion    </a:t>
            </a:r>
            <a:endParaRPr lang="en-GB" sz="3200" dirty="0"/>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1704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ean\Dropbox\TalkEG\AliceTalk2\figures\A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483" y="1052736"/>
            <a:ext cx="2809013" cy="438594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err="1" smtClean="0"/>
              <a:t>Zippers</a:t>
            </a:r>
            <a:endParaRPr lang="en-US" dirty="0"/>
          </a:p>
        </p:txBody>
      </p:sp>
      <p:sp>
        <p:nvSpPr>
          <p:cNvPr id="3" name="Espace réservé du contenu 2"/>
          <p:cNvSpPr>
            <a:spLocks noGrp="1"/>
          </p:cNvSpPr>
          <p:nvPr>
            <p:ph idx="1"/>
          </p:nvPr>
        </p:nvSpPr>
        <p:spPr/>
        <p:txBody>
          <a:bodyPr/>
          <a:lstStyle/>
          <a:p>
            <a:r>
              <a:rPr lang="fr-FR" dirty="0" err="1" smtClean="0"/>
              <a:t>Ambient</a:t>
            </a:r>
            <a:r>
              <a:rPr lang="fr-FR" dirty="0" smtClean="0"/>
              <a:t> Occlusion </a:t>
            </a:r>
            <a:r>
              <a:rPr lang="fr-FR" dirty="0" smtClean="0">
                <a:solidFill>
                  <a:schemeClr val="tx2">
                    <a:lumMod val="60000"/>
                    <a:lumOff val="40000"/>
                  </a:schemeClr>
                </a:solidFill>
              </a:rPr>
              <a:t>[</a:t>
            </a:r>
            <a:r>
              <a:rPr lang="fr-FR" dirty="0" err="1" smtClean="0">
                <a:solidFill>
                  <a:schemeClr val="tx2">
                    <a:lumMod val="60000"/>
                    <a:lumOff val="40000"/>
                  </a:schemeClr>
                </a:solidFill>
              </a:rPr>
              <a:t>Zhukov</a:t>
            </a:r>
            <a:r>
              <a:rPr lang="fr-FR" dirty="0" smtClean="0">
                <a:solidFill>
                  <a:schemeClr val="tx2">
                    <a:lumMod val="60000"/>
                    <a:lumOff val="40000"/>
                  </a:schemeClr>
                </a:solidFill>
              </a:rPr>
              <a:t>*98]</a:t>
            </a:r>
          </a:p>
          <a:p>
            <a:pPr lvl="1"/>
            <a:endParaRPr lang="fr-FR" dirty="0" smtClean="0"/>
          </a:p>
          <a:p>
            <a:pPr lvl="1"/>
            <a:r>
              <a:rPr lang="fr-FR" dirty="0" err="1" smtClean="0"/>
              <a:t>Used</a:t>
            </a:r>
            <a:r>
              <a:rPr lang="fr-FR" dirty="0" smtClean="0"/>
              <a:t> to </a:t>
            </a:r>
            <a:r>
              <a:rPr lang="fr-FR" dirty="0" err="1" smtClean="0"/>
              <a:t>enhance</a:t>
            </a:r>
            <a:r>
              <a:rPr lang="fr-FR" dirty="0" smtClean="0"/>
              <a:t> </a:t>
            </a:r>
            <a:r>
              <a:rPr lang="fr-FR" dirty="0" err="1" smtClean="0"/>
              <a:t>realism</a:t>
            </a:r>
            <a:r>
              <a:rPr lang="fr-FR" dirty="0" smtClean="0"/>
              <a:t> </a:t>
            </a:r>
          </a:p>
          <a:p>
            <a:pPr marL="457200" lvl="1" indent="0">
              <a:buNone/>
            </a:pPr>
            <a:r>
              <a:rPr lang="fr-FR" dirty="0"/>
              <a:t> </a:t>
            </a:r>
            <a:r>
              <a:rPr lang="fr-FR" dirty="0" smtClean="0"/>
              <a:t>   of a </a:t>
            </a:r>
            <a:r>
              <a:rPr lang="fr-FR" dirty="0" err="1" smtClean="0"/>
              <a:t>render</a:t>
            </a:r>
            <a:endParaRPr lang="fr-FR" dirty="0" smtClean="0"/>
          </a:p>
          <a:p>
            <a:pPr lvl="1"/>
            <a:endParaRPr lang="fr-FR" dirty="0" smtClean="0"/>
          </a:p>
          <a:p>
            <a:pPr lvl="1"/>
            <a:r>
              <a:rPr lang="fr-FR" dirty="0" err="1" smtClean="0"/>
              <a:t>Darker</a:t>
            </a:r>
            <a:r>
              <a:rPr lang="fr-FR" dirty="0" smtClean="0"/>
              <a:t> zones are </a:t>
            </a:r>
            <a:r>
              <a:rPr lang="fr-FR" dirty="0" err="1" smtClean="0"/>
              <a:t>less</a:t>
            </a:r>
            <a:r>
              <a:rPr lang="fr-FR" dirty="0" smtClean="0"/>
              <a:t> visible</a:t>
            </a:r>
          </a:p>
          <a:p>
            <a:pPr lvl="1"/>
            <a:endParaRPr lang="fr-FR" dirty="0" smtClean="0"/>
          </a:p>
          <a:p>
            <a:pPr lvl="1"/>
            <a:r>
              <a:rPr lang="fr-FR" dirty="0" err="1" smtClean="0"/>
              <a:t>Hide</a:t>
            </a:r>
            <a:r>
              <a:rPr lang="fr-FR" dirty="0" smtClean="0"/>
              <a:t> </a:t>
            </a:r>
            <a:r>
              <a:rPr lang="fr-FR" dirty="0" err="1" smtClean="0"/>
              <a:t>defects</a:t>
            </a:r>
            <a:r>
              <a:rPr lang="fr-FR" dirty="0" smtClean="0"/>
              <a:t> in </a:t>
            </a:r>
            <a:r>
              <a:rPr lang="fr-FR" dirty="0" err="1" smtClean="0"/>
              <a:t>occluded</a:t>
            </a:r>
            <a:r>
              <a:rPr lang="fr-FR" dirty="0" smtClean="0"/>
              <a:t> zones</a:t>
            </a:r>
          </a:p>
          <a:p>
            <a:pPr lvl="1"/>
            <a:endParaRPr lang="fr-FR" dirty="0" smtClean="0"/>
          </a:p>
        </p:txBody>
      </p:sp>
      <p:sp>
        <p:nvSpPr>
          <p:cNvPr id="7" name="Espace réservé du numéro de diapositive 6"/>
          <p:cNvSpPr>
            <a:spLocks noGrp="1"/>
          </p:cNvSpPr>
          <p:nvPr>
            <p:ph type="sldNum" sz="quarter" idx="12"/>
          </p:nvPr>
        </p:nvSpPr>
        <p:spPr/>
        <p:txBody>
          <a:bodyPr/>
          <a:lstStyle/>
          <a:p>
            <a:fld id="{A1C60783-83B7-4C12-8B76-6D7CF38D095B}" type="slidenum">
              <a:rPr lang="fr-FR" smtClean="0"/>
              <a:t>31</a:t>
            </a:fld>
            <a:endParaRPr lang="fr-FR"/>
          </a:p>
        </p:txBody>
      </p:sp>
      <p:sp>
        <p:nvSpPr>
          <p:cNvPr id="9" name="TextBox 8"/>
          <p:cNvSpPr txBox="1">
            <a:spLocks noChangeArrowheads="1"/>
          </p:cNvSpPr>
          <p:nvPr/>
        </p:nvSpPr>
        <p:spPr bwMode="auto">
          <a:xfrm>
            <a:off x="7752184" y="5517233"/>
            <a:ext cx="25922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[Kitten (</a:t>
            </a:r>
            <a:r>
              <a:rPr lang="en-US" sz="1200" dirty="0">
                <a:hlinkClick r:id="rId4"/>
              </a:rPr>
              <a:t>MBCook</a:t>
            </a:r>
            <a:r>
              <a:rPr lang="en-US" sz="1200" dirty="0"/>
              <a:t>) / </a:t>
            </a:r>
            <a:r>
              <a:rPr lang="en-US" sz="1200" dirty="0">
                <a:hlinkClick r:id="rId5"/>
              </a:rPr>
              <a:t>CC BY-SA 3.0</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628742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Results</a:t>
            </a:r>
            <a:endParaRPr lang="fr-FR"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32</a:t>
            </a:fld>
            <a:endParaRPr lang="fr-F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829076"/>
            <a:ext cx="9144000" cy="354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31961" y="5476582"/>
            <a:ext cx="714619" cy="369332"/>
          </a:xfrm>
          <a:prstGeom prst="rect">
            <a:avLst/>
          </a:prstGeom>
          <a:noFill/>
        </p:spPr>
        <p:txBody>
          <a:bodyPr wrap="none" rtlCol="0">
            <a:spAutoFit/>
          </a:bodyPr>
          <a:lstStyle/>
          <a:p>
            <a:r>
              <a:rPr lang="en-US" dirty="0"/>
              <a:t>Naive</a:t>
            </a:r>
            <a:endParaRPr lang="fr-FR" dirty="0"/>
          </a:p>
        </p:txBody>
      </p:sp>
      <p:sp>
        <p:nvSpPr>
          <p:cNvPr id="9" name="TextBox 8"/>
          <p:cNvSpPr txBox="1"/>
          <p:nvPr/>
        </p:nvSpPr>
        <p:spPr>
          <a:xfrm>
            <a:off x="5738691" y="5476582"/>
            <a:ext cx="755335" cy="369332"/>
          </a:xfrm>
          <a:prstGeom prst="rect">
            <a:avLst/>
          </a:prstGeom>
          <a:noFill/>
        </p:spPr>
        <p:txBody>
          <a:bodyPr wrap="none" rtlCol="0">
            <a:spAutoFit/>
          </a:bodyPr>
          <a:lstStyle/>
          <a:p>
            <a:r>
              <a:rPr lang="en-US" dirty="0"/>
              <a:t>Shield</a:t>
            </a:r>
            <a:endParaRPr lang="fr-FR" dirty="0"/>
          </a:p>
        </p:txBody>
      </p:sp>
      <p:sp>
        <p:nvSpPr>
          <p:cNvPr id="10" name="TextBox 9"/>
          <p:cNvSpPr txBox="1"/>
          <p:nvPr/>
        </p:nvSpPr>
        <p:spPr>
          <a:xfrm>
            <a:off x="7968209" y="5476582"/>
            <a:ext cx="2530373" cy="369332"/>
          </a:xfrm>
          <a:prstGeom prst="rect">
            <a:avLst/>
          </a:prstGeom>
          <a:noFill/>
        </p:spPr>
        <p:txBody>
          <a:bodyPr wrap="none" rtlCol="0">
            <a:spAutoFit/>
          </a:bodyPr>
          <a:lstStyle/>
          <a:p>
            <a:r>
              <a:rPr lang="en-US" dirty="0"/>
              <a:t>Azimuth + Shield + Travel</a:t>
            </a:r>
            <a:endParaRPr lang="fr-FR" dirty="0"/>
          </a:p>
        </p:txBody>
      </p:sp>
      <p:sp>
        <p:nvSpPr>
          <p:cNvPr id="11" name="TextBox 6"/>
          <p:cNvSpPr txBox="1">
            <a:spLocks noChangeArrowheads="1"/>
          </p:cNvSpPr>
          <p:nvPr/>
        </p:nvSpPr>
        <p:spPr bwMode="auto">
          <a:xfrm>
            <a:off x="7104112" y="1556793"/>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a:t>#3DBenchy </a:t>
            </a:r>
            <a:r>
              <a:rPr lang="en-US" sz="1200" dirty="0"/>
              <a:t>(</a:t>
            </a:r>
            <a:r>
              <a:rPr lang="fr-FR" sz="1200" dirty="0">
                <a:hlinkClick r:id="rId4"/>
              </a:rPr>
              <a:t>Creative-Tools.com</a:t>
            </a:r>
            <a:r>
              <a:rPr lang="en-US" sz="1200" dirty="0"/>
              <a:t>) / </a:t>
            </a:r>
            <a:r>
              <a:rPr lang="en-US" sz="1200" dirty="0">
                <a:hlinkClick r:id="rId5"/>
              </a:rPr>
              <a:t>CC BY-ND 4.0</a:t>
            </a:r>
            <a:r>
              <a:rPr lang="en-US" sz="1200" dirty="0"/>
              <a:t>]</a:t>
            </a:r>
          </a:p>
        </p:txBody>
      </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198925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Results</a:t>
            </a:r>
            <a:endParaRPr lang="en-US"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33</a:t>
            </a:fld>
            <a:endParaRPr lang="fr-FR"/>
          </a:p>
        </p:txBody>
      </p:sp>
      <p:pic>
        <p:nvPicPr>
          <p:cNvPr id="1026" name="Picture 2" descr="C:\Users\Jean\Dropbox\TalkEG\AliceTalk2\figures\3Ro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008066"/>
            <a:ext cx="9144000" cy="33024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789094" y="5310500"/>
            <a:ext cx="714619" cy="369332"/>
          </a:xfrm>
          <a:prstGeom prst="rect">
            <a:avLst/>
          </a:prstGeom>
          <a:noFill/>
        </p:spPr>
        <p:txBody>
          <a:bodyPr wrap="none" rtlCol="0">
            <a:spAutoFit/>
          </a:bodyPr>
          <a:lstStyle>
            <a:defPPr>
              <a:defRPr lang="fr-FR"/>
            </a:defPPr>
          </a:lstStyle>
          <a:p>
            <a:r>
              <a:rPr lang="fr-FR" dirty="0" err="1"/>
              <a:t>Naive</a:t>
            </a:r>
            <a:endParaRPr lang="fr-FR" dirty="0"/>
          </a:p>
        </p:txBody>
      </p:sp>
      <p:sp>
        <p:nvSpPr>
          <p:cNvPr id="7" name="ZoneTexte 6"/>
          <p:cNvSpPr txBox="1"/>
          <p:nvPr/>
        </p:nvSpPr>
        <p:spPr>
          <a:xfrm>
            <a:off x="5844722" y="5310500"/>
            <a:ext cx="755335" cy="369332"/>
          </a:xfrm>
          <a:prstGeom prst="rect">
            <a:avLst/>
          </a:prstGeom>
          <a:noFill/>
        </p:spPr>
        <p:txBody>
          <a:bodyPr wrap="none" rtlCol="0">
            <a:spAutoFit/>
          </a:bodyPr>
          <a:lstStyle>
            <a:defPPr>
              <a:defRPr lang="fr-FR"/>
            </a:defPPr>
          </a:lstStyle>
          <a:p>
            <a:r>
              <a:rPr lang="fr-FR" dirty="0" err="1"/>
              <a:t>Shield</a:t>
            </a:r>
            <a:endParaRPr lang="fr-FR" dirty="0"/>
          </a:p>
        </p:txBody>
      </p:sp>
      <p:sp>
        <p:nvSpPr>
          <p:cNvPr id="8" name="ZoneTexte 7"/>
          <p:cNvSpPr txBox="1"/>
          <p:nvPr/>
        </p:nvSpPr>
        <p:spPr>
          <a:xfrm>
            <a:off x="8030124" y="5347212"/>
            <a:ext cx="2530373" cy="369332"/>
          </a:xfrm>
          <a:prstGeom prst="rect">
            <a:avLst/>
          </a:prstGeom>
          <a:noFill/>
        </p:spPr>
        <p:txBody>
          <a:bodyPr wrap="none" rtlCol="0">
            <a:spAutoFit/>
          </a:bodyPr>
          <a:lstStyle>
            <a:defPPr>
              <a:defRPr lang="fr-FR"/>
            </a:defPPr>
          </a:lstStyle>
          <a:p>
            <a:r>
              <a:rPr lang="en-US" dirty="0"/>
              <a:t>Azimuth + Shield + Travel</a:t>
            </a:r>
            <a:endParaRPr lang="fr-FR" dirty="0"/>
          </a:p>
        </p:txBody>
      </p:sp>
      <p:sp>
        <p:nvSpPr>
          <p:cNvPr id="10" name="TextBox 9"/>
          <p:cNvSpPr txBox="1">
            <a:spLocks noChangeArrowheads="1"/>
          </p:cNvSpPr>
          <p:nvPr/>
        </p:nvSpPr>
        <p:spPr bwMode="auto">
          <a:xfrm>
            <a:off x="7680176" y="1711842"/>
            <a:ext cx="3672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[Jillian's Rose (</a:t>
            </a:r>
            <a:r>
              <a:rPr lang="en-US" sz="1200" dirty="0">
                <a:hlinkClick r:id="rId4"/>
              </a:rPr>
              <a:t>Bob_East</a:t>
            </a:r>
            <a:r>
              <a:rPr lang="en-US" sz="1200" dirty="0"/>
              <a:t>) / </a:t>
            </a:r>
            <a:r>
              <a:rPr lang="en-US" sz="1200" dirty="0">
                <a:hlinkClick r:id="rId5"/>
              </a:rPr>
              <a:t>CC BY-SA 3.0</a:t>
            </a:r>
            <a:r>
              <a:rPr lang="en-US" sz="1200" dirty="0"/>
              <a:t>]</a:t>
            </a:r>
          </a:p>
        </p:txBody>
      </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009434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Earth</a:t>
            </a:r>
            <a:endParaRPr lang="en-US"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34</a:t>
            </a:fld>
            <a:endParaRPr lang="fr-FR"/>
          </a:p>
        </p:txBody>
      </p:sp>
      <p:pic>
        <p:nvPicPr>
          <p:cNvPr id="5" name="Picture 2" descr="C:\Users\jean\Dropbox\TalkEG\AliceTalk2\figures\tcw_rep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6434" y="1600201"/>
            <a:ext cx="4559133" cy="4525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4727848" y="6453337"/>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[Two Color World (</a:t>
            </a:r>
            <a:r>
              <a:rPr lang="en-US" sz="1200" dirty="0">
                <a:hlinkClick r:id="rId4"/>
              </a:rPr>
              <a:t>m6mafia</a:t>
            </a:r>
            <a:r>
              <a:rPr lang="en-US" sz="1200" dirty="0"/>
              <a:t>) / </a:t>
            </a:r>
            <a:r>
              <a:rPr lang="en-US" sz="1200" dirty="0">
                <a:hlinkClick r:id="rId5"/>
              </a:rPr>
              <a:t>GNU-GPL</a:t>
            </a:r>
            <a:r>
              <a:rPr lang="en-US" sz="1200" dirty="0"/>
              <a:t>]</a:t>
            </a:r>
          </a:p>
        </p:txBody>
      </p:sp>
      <p:sp>
        <p:nvSpPr>
          <p:cNvPr id="3" name="Espace réservé de la date 2"/>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4105453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0"/>
            <a:ext cx="8229600" cy="1143000"/>
          </a:xfrm>
        </p:spPr>
        <p:txBody>
          <a:bodyPr/>
          <a:lstStyle/>
          <a:p>
            <a:r>
              <a:rPr lang="fr-FR" dirty="0" err="1" smtClean="0"/>
              <a:t>Results</a:t>
            </a:r>
            <a:r>
              <a:rPr lang="fr-FR" dirty="0" smtClean="0"/>
              <a:t>: </a:t>
            </a:r>
            <a:r>
              <a:rPr lang="fr-FR" dirty="0" err="1" smtClean="0"/>
              <a:t>Earth</a:t>
            </a:r>
            <a:endParaRPr lang="en-GB" dirty="0"/>
          </a:p>
        </p:txBody>
      </p:sp>
      <p:pic>
        <p:nvPicPr>
          <p:cNvPr id="3075" name="Picture 3" descr="C:\Users\jean\Dropbox\TalkEG\AliceTalk2\figures\Ameri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395" y="1128587"/>
            <a:ext cx="5223213" cy="535895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A1C60783-83B7-4C12-8B76-6D7CF38D095B}" type="slidenum">
              <a:rPr lang="fr-FR" smtClean="0"/>
              <a:t>35</a:t>
            </a:fld>
            <a:endParaRPr lang="fr-FR"/>
          </a:p>
        </p:txBody>
      </p:sp>
      <p:sp>
        <p:nvSpPr>
          <p:cNvPr id="7" name="TextBox 6"/>
          <p:cNvSpPr txBox="1">
            <a:spLocks noChangeArrowheads="1"/>
          </p:cNvSpPr>
          <p:nvPr/>
        </p:nvSpPr>
        <p:spPr bwMode="auto">
          <a:xfrm>
            <a:off x="4727848" y="6453337"/>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[Two Color World (</a:t>
            </a:r>
            <a:r>
              <a:rPr lang="en-US" sz="1200" dirty="0">
                <a:hlinkClick r:id="rId4"/>
              </a:rPr>
              <a:t>m6mafia</a:t>
            </a:r>
            <a:r>
              <a:rPr lang="en-US" sz="1200" dirty="0"/>
              <a:t>) / </a:t>
            </a:r>
            <a:r>
              <a:rPr lang="en-US" sz="1200" dirty="0">
                <a:hlinkClick r:id="rId5"/>
              </a:rPr>
              <a:t>GNU-GPL</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885522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6137"/>
            <a:ext cx="8229600" cy="1143000"/>
          </a:xfrm>
        </p:spPr>
        <p:txBody>
          <a:bodyPr/>
          <a:lstStyle/>
          <a:p>
            <a:r>
              <a:rPr lang="fr-FR" dirty="0" err="1" smtClean="0"/>
              <a:t>Results</a:t>
            </a:r>
            <a:r>
              <a:rPr lang="fr-FR" dirty="0" smtClean="0"/>
              <a:t>: </a:t>
            </a:r>
            <a:r>
              <a:rPr lang="fr-FR" dirty="0" err="1" smtClean="0"/>
              <a:t>Earth</a:t>
            </a:r>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84395" y="1145665"/>
            <a:ext cx="5223213" cy="532479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A1C60783-83B7-4C12-8B76-6D7CF38D095B}" type="slidenum">
              <a:rPr lang="fr-FR" smtClean="0"/>
              <a:t>36</a:t>
            </a:fld>
            <a:endParaRPr lang="fr-FR"/>
          </a:p>
        </p:txBody>
      </p:sp>
      <p:sp>
        <p:nvSpPr>
          <p:cNvPr id="7" name="TextBox 6"/>
          <p:cNvSpPr txBox="1">
            <a:spLocks noChangeArrowheads="1"/>
          </p:cNvSpPr>
          <p:nvPr/>
        </p:nvSpPr>
        <p:spPr bwMode="auto">
          <a:xfrm>
            <a:off x="4727848" y="6453337"/>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[Two Color World (</a:t>
            </a:r>
            <a:r>
              <a:rPr lang="en-US" sz="1200" dirty="0">
                <a:hlinkClick r:id="rId4"/>
              </a:rPr>
              <a:t>m6mafia</a:t>
            </a:r>
            <a:r>
              <a:rPr lang="en-US" sz="1200" dirty="0"/>
              <a:t>) / </a:t>
            </a:r>
            <a:r>
              <a:rPr lang="en-US" sz="1200" dirty="0">
                <a:hlinkClick r:id="rId5"/>
              </a:rPr>
              <a:t>GNU-GPL</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664657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3473"/>
            <a:ext cx="8229600" cy="1143000"/>
          </a:xfrm>
        </p:spPr>
        <p:txBody>
          <a:bodyPr/>
          <a:lstStyle/>
          <a:p>
            <a:r>
              <a:rPr lang="fr-FR" dirty="0" err="1" smtClean="0"/>
              <a:t>Results</a:t>
            </a:r>
            <a:r>
              <a:rPr lang="fr-FR" dirty="0" smtClean="0"/>
              <a:t>: </a:t>
            </a:r>
            <a:r>
              <a:rPr lang="fr-FR" dirty="0" err="1" smtClean="0"/>
              <a:t>Earth</a:t>
            </a:r>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39931" y="1128587"/>
            <a:ext cx="5112141" cy="535895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A1C60783-83B7-4C12-8B76-6D7CF38D095B}" type="slidenum">
              <a:rPr lang="fr-FR" smtClean="0"/>
              <a:t>37</a:t>
            </a:fld>
            <a:endParaRPr lang="fr-FR"/>
          </a:p>
        </p:txBody>
      </p:sp>
      <p:sp>
        <p:nvSpPr>
          <p:cNvPr id="6" name="TextBox 5"/>
          <p:cNvSpPr txBox="1">
            <a:spLocks noChangeArrowheads="1"/>
          </p:cNvSpPr>
          <p:nvPr/>
        </p:nvSpPr>
        <p:spPr bwMode="auto">
          <a:xfrm>
            <a:off x="4727848" y="6453337"/>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[Two Color World (</a:t>
            </a:r>
            <a:r>
              <a:rPr lang="en-US" sz="1200" dirty="0">
                <a:hlinkClick r:id="rId4"/>
              </a:rPr>
              <a:t>m6mafia</a:t>
            </a:r>
            <a:r>
              <a:rPr lang="en-US" sz="1200" dirty="0"/>
              <a:t>) / </a:t>
            </a:r>
            <a:r>
              <a:rPr lang="en-US" sz="1200" dirty="0">
                <a:hlinkClick r:id="rId5"/>
              </a:rPr>
              <a:t>GNU-GPL</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664657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22523"/>
            <a:ext cx="8229600" cy="1143000"/>
          </a:xfrm>
        </p:spPr>
        <p:txBody>
          <a:bodyPr/>
          <a:lstStyle/>
          <a:p>
            <a:r>
              <a:rPr lang="fr-FR" dirty="0" err="1" smtClean="0"/>
              <a:t>Zippers</a:t>
            </a:r>
            <a:endParaRPr lang="fr-FR" dirty="0"/>
          </a:p>
        </p:txBody>
      </p:sp>
      <p:pic>
        <p:nvPicPr>
          <p:cNvPr id="5122" name="Picture 2" descr="C:\Users\jean\Dropbox\TalkEG\AliceTalk2\figures\kitt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886" y="1340768"/>
            <a:ext cx="5773677" cy="461584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A1C60783-83B7-4C12-8B76-6D7CF38D095B}" type="slidenum">
              <a:rPr lang="fr-FR" smtClean="0"/>
              <a:t>38</a:t>
            </a:fld>
            <a:endParaRPr lang="fr-FR"/>
          </a:p>
        </p:txBody>
      </p:sp>
      <p:sp>
        <p:nvSpPr>
          <p:cNvPr id="4" name="ZoneTexte 3"/>
          <p:cNvSpPr txBox="1"/>
          <p:nvPr/>
        </p:nvSpPr>
        <p:spPr>
          <a:xfrm>
            <a:off x="3909121" y="6093296"/>
            <a:ext cx="2075963" cy="369332"/>
          </a:xfrm>
          <a:prstGeom prst="rect">
            <a:avLst/>
          </a:prstGeom>
          <a:noFill/>
        </p:spPr>
        <p:txBody>
          <a:bodyPr wrap="square" rtlCol="0">
            <a:spAutoFit/>
          </a:bodyPr>
          <a:lstStyle/>
          <a:p>
            <a:r>
              <a:rPr lang="fr-FR" dirty="0" err="1"/>
              <a:t>With</a:t>
            </a:r>
            <a:r>
              <a:rPr lang="fr-FR" dirty="0"/>
              <a:t> Our Technique</a:t>
            </a:r>
            <a:endParaRPr lang="en-US" dirty="0"/>
          </a:p>
        </p:txBody>
      </p:sp>
      <p:sp>
        <p:nvSpPr>
          <p:cNvPr id="6" name="ZoneTexte 5"/>
          <p:cNvSpPr txBox="1"/>
          <p:nvPr/>
        </p:nvSpPr>
        <p:spPr>
          <a:xfrm>
            <a:off x="6600057" y="6093296"/>
            <a:ext cx="2075963" cy="369332"/>
          </a:xfrm>
          <a:prstGeom prst="rect">
            <a:avLst/>
          </a:prstGeom>
          <a:noFill/>
        </p:spPr>
        <p:txBody>
          <a:bodyPr wrap="square" rtlCol="0">
            <a:spAutoFit/>
          </a:bodyPr>
          <a:lstStyle/>
          <a:p>
            <a:r>
              <a:rPr lang="fr-FR" dirty="0" err="1"/>
              <a:t>Without</a:t>
            </a:r>
            <a:endParaRPr lang="en-US" dirty="0"/>
          </a:p>
        </p:txBody>
      </p:sp>
      <p:sp>
        <p:nvSpPr>
          <p:cNvPr id="9" name="TextBox 8"/>
          <p:cNvSpPr txBox="1">
            <a:spLocks noChangeArrowheads="1"/>
          </p:cNvSpPr>
          <p:nvPr/>
        </p:nvSpPr>
        <p:spPr bwMode="auto">
          <a:xfrm>
            <a:off x="4943872" y="6453337"/>
            <a:ext cx="3672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[Kitten (</a:t>
            </a:r>
            <a:r>
              <a:rPr lang="en-US" sz="1200" dirty="0">
                <a:hlinkClick r:id="rId4"/>
              </a:rPr>
              <a:t>MBCook</a:t>
            </a:r>
            <a:r>
              <a:rPr lang="en-US" sz="1200" dirty="0"/>
              <a:t>) / </a:t>
            </a:r>
            <a:r>
              <a:rPr lang="en-US" sz="1200" dirty="0">
                <a:hlinkClick r:id="rId5"/>
              </a:rPr>
              <a:t>CC BY-SA 3.0</a:t>
            </a:r>
            <a:r>
              <a:rPr lang="en-US" sz="1200" dirty="0"/>
              <a:t>]</a:t>
            </a:r>
          </a:p>
        </p:txBody>
      </p:sp>
      <p:sp>
        <p:nvSpPr>
          <p:cNvPr id="5" name="Espace réservé de la date 4"/>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1153109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35741"/>
            <a:ext cx="8229600" cy="1143000"/>
          </a:xfrm>
        </p:spPr>
        <p:txBody>
          <a:bodyPr/>
          <a:lstStyle/>
          <a:p>
            <a:r>
              <a:rPr lang="en-US" dirty="0" smtClean="0"/>
              <a:t>Dual versus mixing</a:t>
            </a:r>
            <a:endParaRPr lang="fr-FR" dirty="0"/>
          </a:p>
        </p:txBody>
      </p:sp>
      <p:sp>
        <p:nvSpPr>
          <p:cNvPr id="3" name="Espace réservé du contenu 2"/>
          <p:cNvSpPr>
            <a:spLocks noGrp="1"/>
          </p:cNvSpPr>
          <p:nvPr>
            <p:ph idx="1"/>
          </p:nvPr>
        </p:nvSpPr>
        <p:spPr/>
        <p:txBody>
          <a:bodyPr/>
          <a:lstStyle/>
          <a:p>
            <a:r>
              <a:rPr lang="en-US" dirty="0" smtClean="0"/>
              <a:t>Mixing is possible!</a:t>
            </a:r>
          </a:p>
          <a:p>
            <a:pPr lvl="1"/>
            <a:r>
              <a:rPr lang="en-US" dirty="0" smtClean="0"/>
              <a:t>Dithering style</a:t>
            </a:r>
          </a:p>
          <a:p>
            <a:pPr lvl="1"/>
            <a:endParaRPr lang="en-US" dirty="0"/>
          </a:p>
          <a:p>
            <a:pPr lvl="1"/>
            <a:endParaRPr lang="en-US" dirty="0" smtClean="0"/>
          </a:p>
          <a:p>
            <a:pPr lvl="1"/>
            <a:endParaRPr lang="en-US" dirty="0" smtClean="0"/>
          </a:p>
          <a:p>
            <a:pPr lvl="1"/>
            <a:endParaRPr lang="en-US" dirty="0"/>
          </a:p>
          <a:p>
            <a:pPr lvl="1"/>
            <a:r>
              <a:rPr lang="en-US" dirty="0" smtClean="0"/>
              <a:t>Layering style</a:t>
            </a:r>
            <a:endParaRPr lang="fr-FR"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39</a:t>
            </a:fld>
            <a:endParaRPr lang="fr-FR"/>
          </a:p>
        </p:txBody>
      </p:sp>
      <p:sp>
        <p:nvSpPr>
          <p:cNvPr id="7" name="ZoneTexte 6"/>
          <p:cNvSpPr txBox="1"/>
          <p:nvPr/>
        </p:nvSpPr>
        <p:spPr>
          <a:xfrm>
            <a:off x="2711625" y="2814028"/>
            <a:ext cx="7380225" cy="830997"/>
          </a:xfrm>
          <a:prstGeom prst="rect">
            <a:avLst/>
          </a:prstGeom>
          <a:noFill/>
        </p:spPr>
        <p:txBody>
          <a:bodyPr wrap="none" rtlCol="0">
            <a:spAutoFit/>
          </a:bodyPr>
          <a:lstStyle/>
          <a:p>
            <a:r>
              <a:rPr lang="en-US" sz="2400" dirty="0"/>
              <a:t>Dual-Color Mixing for Fused Deposition Modeling Printers</a:t>
            </a:r>
          </a:p>
          <a:p>
            <a:r>
              <a:rPr lang="en-US" sz="2400" dirty="0">
                <a:solidFill>
                  <a:schemeClr val="accent1"/>
                </a:solidFill>
              </a:rPr>
              <a:t>[Reiner et al, 2014]</a:t>
            </a:r>
          </a:p>
        </p:txBody>
      </p:sp>
      <p:pic>
        <p:nvPicPr>
          <p:cNvPr id="1026" name="Picture 2" descr="http://2.bp.blogspot.com/-UlpN7d05B5U/U0kgigyDXSI/AAAAAAAAAU4/C4NtNEQnaVw/s1600/ble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1679" y="3933057"/>
            <a:ext cx="1680808" cy="2578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ZoBbb-I1HjE/U1VnyruBc0I/AAAAAAAAAVM/8x4k_obYZbA/s1600/kitte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016" y="3933057"/>
            <a:ext cx="1781970" cy="257869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240016" y="6516052"/>
            <a:ext cx="2781274" cy="338554"/>
          </a:xfrm>
          <a:prstGeom prst="rect">
            <a:avLst/>
          </a:prstGeom>
          <a:noFill/>
        </p:spPr>
        <p:txBody>
          <a:bodyPr wrap="none" rtlCol="0">
            <a:spAutoFit/>
          </a:bodyPr>
          <a:lstStyle/>
          <a:p>
            <a:r>
              <a:rPr lang="en-US" sz="1600" dirty="0"/>
              <a:t>Print and picture by S. Lefebvre</a:t>
            </a:r>
            <a:endParaRPr lang="fr-FR" sz="1600" dirty="0"/>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972200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2207568" y="1722462"/>
            <a:ext cx="7715250" cy="4514850"/>
          </a:xfrm>
          <a:prstGeom prst="rect">
            <a:avLst/>
          </a:prstGeom>
        </p:spPr>
      </p:pic>
      <p:sp>
        <p:nvSpPr>
          <p:cNvPr id="2" name="Titre 1"/>
          <p:cNvSpPr>
            <a:spLocks noGrp="1"/>
          </p:cNvSpPr>
          <p:nvPr>
            <p:ph type="title"/>
          </p:nvPr>
        </p:nvSpPr>
        <p:spPr/>
        <p:txBody>
          <a:bodyPr/>
          <a:lstStyle/>
          <a:p>
            <a:r>
              <a:rPr lang="fr-FR" dirty="0" smtClean="0"/>
              <a:t>Slicer</a:t>
            </a:r>
            <a:endParaRPr lang="fr-FR" dirty="0"/>
          </a:p>
        </p:txBody>
      </p:sp>
      <p:sp>
        <p:nvSpPr>
          <p:cNvPr id="3" name="Espace réservé du contenu 2"/>
          <p:cNvSpPr>
            <a:spLocks noGrp="1"/>
          </p:cNvSpPr>
          <p:nvPr>
            <p:ph idx="1"/>
          </p:nvPr>
        </p:nvSpPr>
        <p:spPr>
          <a:xfrm>
            <a:off x="1981200" y="1412777"/>
            <a:ext cx="8229600" cy="4525963"/>
          </a:xfrm>
        </p:spPr>
        <p:txBody>
          <a:bodyPr>
            <a:normAutofit/>
          </a:bodyPr>
          <a:lstStyle/>
          <a:p>
            <a:r>
              <a:rPr lang="fr-FR" dirty="0" err="1" smtClean="0"/>
              <a:t>Two</a:t>
            </a:r>
            <a:r>
              <a:rPr lang="fr-FR" dirty="0" smtClean="0"/>
              <a:t> </a:t>
            </a:r>
            <a:r>
              <a:rPr lang="fr-FR" dirty="0" err="1" smtClean="0"/>
              <a:t>meshes</a:t>
            </a:r>
            <a:r>
              <a:rPr lang="fr-FR" dirty="0" smtClean="0"/>
              <a:t>: </a:t>
            </a:r>
            <a:r>
              <a:rPr lang="fr-FR" dirty="0" err="1" smtClean="0"/>
              <a:t>toolpaths</a:t>
            </a:r>
            <a:r>
              <a:rPr lang="fr-FR" dirty="0" smtClean="0"/>
              <a:t> for </a:t>
            </a:r>
            <a:r>
              <a:rPr lang="fr-FR" dirty="0" err="1" smtClean="0"/>
              <a:t>each</a:t>
            </a:r>
            <a:r>
              <a:rPr lang="fr-FR" dirty="0" smtClean="0"/>
              <a:t> extruder</a:t>
            </a:r>
          </a:p>
          <a:p>
            <a:endParaRPr lang="fr-FR" dirty="0" smtClean="0">
              <a:solidFill>
                <a:srgbClr val="FF0000"/>
              </a:solidFill>
            </a:endParaRPr>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4</a:t>
            </a:fld>
            <a:endParaRPr lang="fr-FR"/>
          </a:p>
        </p:txBody>
      </p:sp>
      <p:sp>
        <p:nvSpPr>
          <p:cNvPr id="8" name="TextBox 6"/>
          <p:cNvSpPr txBox="1">
            <a:spLocks noChangeArrowheads="1"/>
          </p:cNvSpPr>
          <p:nvPr/>
        </p:nvSpPr>
        <p:spPr bwMode="auto">
          <a:xfrm>
            <a:off x="1919536" y="6093297"/>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a:t>#3DBenchy </a:t>
            </a:r>
            <a:r>
              <a:rPr lang="en-US" sz="1200" dirty="0"/>
              <a:t>(</a:t>
            </a:r>
            <a:r>
              <a:rPr lang="fr-FR" sz="1200" dirty="0">
                <a:hlinkClick r:id="rId4"/>
              </a:rPr>
              <a:t>Creative-Tools.com</a:t>
            </a:r>
            <a:r>
              <a:rPr lang="en-US" sz="1200" dirty="0"/>
              <a:t>) / </a:t>
            </a:r>
            <a:r>
              <a:rPr lang="en-US" sz="1200" dirty="0">
                <a:hlinkClick r:id="rId5"/>
              </a:rPr>
              <a:t>CC BY-ND 4.0</a:t>
            </a:r>
            <a:r>
              <a:rPr lang="en-US" sz="1200" dirty="0"/>
              <a:t>]</a:t>
            </a:r>
          </a:p>
        </p:txBody>
      </p:sp>
      <p:sp>
        <p:nvSpPr>
          <p:cNvPr id="5" name="Espace réservé de la date 4"/>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3234663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951" t="20601" r="3800" b="31100"/>
          <a:stretch/>
        </p:blipFill>
        <p:spPr>
          <a:xfrm>
            <a:off x="2567608" y="1254358"/>
            <a:ext cx="7344816" cy="3974842"/>
          </a:xfrm>
          <a:prstGeom prst="rect">
            <a:avLst/>
          </a:prstGeom>
        </p:spPr>
      </p:pic>
      <p:sp>
        <p:nvSpPr>
          <p:cNvPr id="2" name="Titre 1"/>
          <p:cNvSpPr>
            <a:spLocks noGrp="1"/>
          </p:cNvSpPr>
          <p:nvPr>
            <p:ph type="title"/>
          </p:nvPr>
        </p:nvSpPr>
        <p:spPr/>
        <p:txBody>
          <a:bodyPr>
            <a:normAutofit/>
          </a:bodyPr>
          <a:lstStyle/>
          <a:p>
            <a:r>
              <a:rPr lang="fr-FR" dirty="0" smtClean="0"/>
              <a:t>Slicer</a:t>
            </a:r>
            <a:endParaRPr lang="fr-FR" dirty="0"/>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5</a:t>
            </a:fld>
            <a:endParaRPr lang="fr-FR"/>
          </a:p>
        </p:txBody>
      </p:sp>
      <p:cxnSp>
        <p:nvCxnSpPr>
          <p:cNvPr id="5" name="Connecteur droit avec flèche 4"/>
          <p:cNvCxnSpPr>
            <a:stCxn id="9" idx="3"/>
          </p:cNvCxnSpPr>
          <p:nvPr/>
        </p:nvCxnSpPr>
        <p:spPr>
          <a:xfrm flipV="1">
            <a:off x="5699956" y="5115846"/>
            <a:ext cx="540060" cy="5860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Connecteur droit avec flèche 6"/>
          <p:cNvCxnSpPr/>
          <p:nvPr/>
        </p:nvCxnSpPr>
        <p:spPr>
          <a:xfrm flipV="1">
            <a:off x="3215681" y="3606040"/>
            <a:ext cx="403351" cy="1623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ZoneTexte 8"/>
          <p:cNvSpPr txBox="1"/>
          <p:nvPr/>
        </p:nvSpPr>
        <p:spPr>
          <a:xfrm>
            <a:off x="4439816" y="5517232"/>
            <a:ext cx="1260140" cy="369332"/>
          </a:xfrm>
          <a:prstGeom prst="rect">
            <a:avLst/>
          </a:prstGeom>
          <a:noFill/>
        </p:spPr>
        <p:txBody>
          <a:bodyPr wrap="square" rtlCol="0">
            <a:spAutoFit/>
          </a:bodyPr>
          <a:lstStyle/>
          <a:p>
            <a:r>
              <a:rPr lang="fr-FR" dirty="0" err="1"/>
              <a:t>Perimeters</a:t>
            </a:r>
            <a:endParaRPr lang="en-GB" dirty="0"/>
          </a:p>
        </p:txBody>
      </p:sp>
      <p:cxnSp>
        <p:nvCxnSpPr>
          <p:cNvPr id="21" name="Connecteur droit avec flèche 20"/>
          <p:cNvCxnSpPr/>
          <p:nvPr/>
        </p:nvCxnSpPr>
        <p:spPr>
          <a:xfrm flipH="1" flipV="1">
            <a:off x="6240016" y="2468900"/>
            <a:ext cx="450756" cy="9290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ZoneTexte 26"/>
          <p:cNvSpPr txBox="1"/>
          <p:nvPr/>
        </p:nvSpPr>
        <p:spPr>
          <a:xfrm>
            <a:off x="6690773" y="3347700"/>
            <a:ext cx="777863" cy="369332"/>
          </a:xfrm>
          <a:prstGeom prst="rect">
            <a:avLst/>
          </a:prstGeom>
          <a:noFill/>
        </p:spPr>
        <p:txBody>
          <a:bodyPr wrap="square" rtlCol="0">
            <a:spAutoFit/>
          </a:bodyPr>
          <a:lstStyle/>
          <a:p>
            <a:r>
              <a:rPr lang="fr-FR" dirty="0" err="1"/>
              <a:t>Shells</a:t>
            </a:r>
            <a:endParaRPr lang="en-GB" dirty="0"/>
          </a:p>
        </p:txBody>
      </p:sp>
      <p:cxnSp>
        <p:nvCxnSpPr>
          <p:cNvPr id="31" name="Connecteur droit avec flèche 30"/>
          <p:cNvCxnSpPr>
            <a:stCxn id="5123" idx="2"/>
          </p:cNvCxnSpPr>
          <p:nvPr/>
        </p:nvCxnSpPr>
        <p:spPr>
          <a:xfrm>
            <a:off x="8381532" y="1062028"/>
            <a:ext cx="378764" cy="13588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Connecteur droit avec flèche 33"/>
          <p:cNvCxnSpPr>
            <a:stCxn id="5123" idx="2"/>
          </p:cNvCxnSpPr>
          <p:nvPr/>
        </p:nvCxnSpPr>
        <p:spPr>
          <a:xfrm flipH="1">
            <a:off x="7536160" y="1062028"/>
            <a:ext cx="845372" cy="12582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123" name="ZoneTexte 5122"/>
          <p:cNvSpPr txBox="1"/>
          <p:nvPr/>
        </p:nvSpPr>
        <p:spPr>
          <a:xfrm>
            <a:off x="8022305" y="692696"/>
            <a:ext cx="718455" cy="369332"/>
          </a:xfrm>
          <a:prstGeom prst="rect">
            <a:avLst/>
          </a:prstGeom>
          <a:noFill/>
        </p:spPr>
        <p:txBody>
          <a:bodyPr wrap="square" rtlCol="0">
            <a:spAutoFit/>
          </a:bodyPr>
          <a:lstStyle/>
          <a:p>
            <a:r>
              <a:rPr lang="fr-FR" dirty="0" err="1"/>
              <a:t>Infills</a:t>
            </a:r>
            <a:endParaRPr lang="en-GB" dirty="0"/>
          </a:p>
        </p:txBody>
      </p:sp>
      <p:sp>
        <p:nvSpPr>
          <p:cNvPr id="16" name="TextBox 6"/>
          <p:cNvSpPr txBox="1">
            <a:spLocks noChangeArrowheads="1"/>
          </p:cNvSpPr>
          <p:nvPr/>
        </p:nvSpPr>
        <p:spPr bwMode="auto">
          <a:xfrm>
            <a:off x="1919536" y="6093297"/>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a:t>#3DBenchy </a:t>
            </a:r>
            <a:r>
              <a:rPr lang="en-US" sz="1200" dirty="0"/>
              <a:t>(</a:t>
            </a:r>
            <a:r>
              <a:rPr lang="fr-FR" sz="1200" dirty="0">
                <a:hlinkClick r:id="rId4"/>
              </a:rPr>
              <a:t>Creative-Tools.com</a:t>
            </a:r>
            <a:r>
              <a:rPr lang="en-US" sz="1200" dirty="0"/>
              <a:t>) / </a:t>
            </a:r>
            <a:r>
              <a:rPr lang="en-US" sz="1200" dirty="0">
                <a:hlinkClick r:id="rId5"/>
              </a:rPr>
              <a:t>CC BY-ND 4.0</a:t>
            </a:r>
            <a:r>
              <a:rPr lang="en-US" sz="1200" dirty="0"/>
              <a:t>]</a:t>
            </a:r>
          </a:p>
        </p:txBody>
      </p:sp>
      <p:sp>
        <p:nvSpPr>
          <p:cNvPr id="18" name="ZoneTexte 17"/>
          <p:cNvSpPr txBox="1"/>
          <p:nvPr/>
        </p:nvSpPr>
        <p:spPr>
          <a:xfrm>
            <a:off x="2495600" y="5280883"/>
            <a:ext cx="1638182" cy="369332"/>
          </a:xfrm>
          <a:prstGeom prst="rect">
            <a:avLst/>
          </a:prstGeom>
          <a:noFill/>
        </p:spPr>
        <p:txBody>
          <a:bodyPr wrap="square" rtlCol="0">
            <a:spAutoFit/>
          </a:bodyPr>
          <a:lstStyle/>
          <a:p>
            <a:r>
              <a:rPr lang="fr-FR" dirty="0" err="1"/>
              <a:t>Travel</a:t>
            </a:r>
            <a:r>
              <a:rPr lang="fr-FR" dirty="0"/>
              <a:t> moves</a:t>
            </a:r>
            <a:endParaRPr lang="en-GB" dirty="0"/>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110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512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Defects</a:t>
            </a:r>
            <a:endParaRPr lang="fr-FR" dirty="0"/>
          </a:p>
        </p:txBody>
      </p:sp>
      <p:pic>
        <p:nvPicPr>
          <p:cNvPr id="2050" name="Picture 2" descr="C:\Users\jean\Dropbox\TalkEG\AliceTalk2\figures\tcw_re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268760"/>
            <a:ext cx="5250159" cy="521196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p:cNvCxnSpPr>
            <a:stCxn id="2055" idx="1"/>
            <a:endCxn id="20" idx="7"/>
          </p:cNvCxnSpPr>
          <p:nvPr/>
        </p:nvCxnSpPr>
        <p:spPr>
          <a:xfrm flipH="1" flipV="1">
            <a:off x="2773436" y="3406970"/>
            <a:ext cx="4690716" cy="7694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0" name="Ellipse 19"/>
          <p:cNvSpPr/>
          <p:nvPr/>
        </p:nvSpPr>
        <p:spPr>
          <a:xfrm rot="1599269">
            <a:off x="2101881" y="3081819"/>
            <a:ext cx="576064" cy="1270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5" name="ZoneTexte 2054"/>
          <p:cNvSpPr txBox="1"/>
          <p:nvPr/>
        </p:nvSpPr>
        <p:spPr>
          <a:xfrm>
            <a:off x="7464152" y="3222304"/>
            <a:ext cx="1512168" cy="523220"/>
          </a:xfrm>
          <a:prstGeom prst="rect">
            <a:avLst/>
          </a:prstGeom>
          <a:noFill/>
        </p:spPr>
        <p:txBody>
          <a:bodyPr wrap="square" rtlCol="0">
            <a:spAutoFit/>
          </a:bodyPr>
          <a:lstStyle/>
          <a:p>
            <a:r>
              <a:rPr lang="fr-FR" sz="2800" dirty="0" err="1"/>
              <a:t>Oozing</a:t>
            </a:r>
            <a:endParaRPr lang="fr-FR" sz="2800" dirty="0"/>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6</a:t>
            </a:fld>
            <a:endParaRPr lang="fr-FR"/>
          </a:p>
        </p:txBody>
      </p:sp>
      <p:pic>
        <p:nvPicPr>
          <p:cNvPr id="12" name="Picture 3" descr="C:\Users\jean\Dropbox\TalkEG\AliceTalk2\figures\oozingPri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2298" y="1196752"/>
            <a:ext cx="3105702" cy="21422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ean\Dropbox\TalkEG\AliceTalk2\figures\EarthIceS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216" y="4293096"/>
            <a:ext cx="2041780" cy="21608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6"/>
          <p:cNvSpPr txBox="1">
            <a:spLocks noChangeArrowheads="1"/>
          </p:cNvSpPr>
          <p:nvPr/>
        </p:nvSpPr>
        <p:spPr bwMode="auto">
          <a:xfrm>
            <a:off x="4392192" y="6453337"/>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[Two Color World (</a:t>
            </a:r>
            <a:r>
              <a:rPr lang="en-US" sz="1200" dirty="0">
                <a:hlinkClick r:id="rId6"/>
              </a:rPr>
              <a:t>m6mafia</a:t>
            </a:r>
            <a:r>
              <a:rPr lang="en-US" sz="1200" dirty="0"/>
              <a:t>) / </a:t>
            </a:r>
            <a:r>
              <a:rPr lang="en-US" sz="1200" dirty="0">
                <a:hlinkClick r:id="rId7"/>
              </a:rPr>
              <a:t>GNU-GPL</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40404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jean\Dropbox\TalkEG\AliceTalk2\figures\EarthIceS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0236" y="4665970"/>
            <a:ext cx="2041780" cy="216082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err="1" smtClean="0"/>
              <a:t>Defects</a:t>
            </a:r>
            <a:endParaRPr lang="fr-FR" dirty="0"/>
          </a:p>
        </p:txBody>
      </p:sp>
      <p:pic>
        <p:nvPicPr>
          <p:cNvPr id="2050" name="Picture 2" descr="C:\Users\jean\Dropbox\TalkEG\AliceTalk2\figures\tcw_re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1268760"/>
            <a:ext cx="5250159" cy="52119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p:cNvCxnSpPr>
            <a:stCxn id="43" idx="1"/>
            <a:endCxn id="19" idx="6"/>
          </p:cNvCxnSpPr>
          <p:nvPr/>
        </p:nvCxnSpPr>
        <p:spPr>
          <a:xfrm flipH="1" flipV="1">
            <a:off x="5030112" y="4267160"/>
            <a:ext cx="2434041" cy="32908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1" name="Connecteur droit avec flèche 10"/>
          <p:cNvCxnSpPr>
            <a:stCxn id="2055" idx="1"/>
            <a:endCxn id="20" idx="7"/>
          </p:cNvCxnSpPr>
          <p:nvPr/>
        </p:nvCxnSpPr>
        <p:spPr>
          <a:xfrm flipH="1" flipV="1">
            <a:off x="2773436" y="3406970"/>
            <a:ext cx="4690716" cy="7694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9" name="Ellipse 18"/>
          <p:cNvSpPr/>
          <p:nvPr/>
        </p:nvSpPr>
        <p:spPr>
          <a:xfrm rot="440475">
            <a:off x="4704204" y="3550351"/>
            <a:ext cx="327249" cy="1391801"/>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20" name="Ellipse 19"/>
          <p:cNvSpPr/>
          <p:nvPr/>
        </p:nvSpPr>
        <p:spPr>
          <a:xfrm rot="1599269">
            <a:off x="2101881" y="3081819"/>
            <a:ext cx="576064" cy="1270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5" name="ZoneTexte 2054"/>
          <p:cNvSpPr txBox="1"/>
          <p:nvPr/>
        </p:nvSpPr>
        <p:spPr>
          <a:xfrm>
            <a:off x="7464152" y="3222304"/>
            <a:ext cx="1512168" cy="523220"/>
          </a:xfrm>
          <a:prstGeom prst="rect">
            <a:avLst/>
          </a:prstGeom>
          <a:noFill/>
        </p:spPr>
        <p:txBody>
          <a:bodyPr wrap="square" rtlCol="0">
            <a:spAutoFit/>
          </a:bodyPr>
          <a:lstStyle/>
          <a:p>
            <a:r>
              <a:rPr lang="fr-FR" sz="2800" dirty="0" err="1"/>
              <a:t>Oozing</a:t>
            </a:r>
            <a:endParaRPr lang="fr-FR" sz="2800" dirty="0"/>
          </a:p>
        </p:txBody>
      </p:sp>
      <p:sp>
        <p:nvSpPr>
          <p:cNvPr id="43" name="ZoneTexte 42"/>
          <p:cNvSpPr txBox="1"/>
          <p:nvPr/>
        </p:nvSpPr>
        <p:spPr>
          <a:xfrm>
            <a:off x="7464152" y="4119193"/>
            <a:ext cx="3096344" cy="954107"/>
          </a:xfrm>
          <a:prstGeom prst="rect">
            <a:avLst/>
          </a:prstGeom>
          <a:noFill/>
        </p:spPr>
        <p:txBody>
          <a:bodyPr wrap="square" rtlCol="0">
            <a:spAutoFit/>
          </a:bodyPr>
          <a:lstStyle/>
          <a:p>
            <a:r>
              <a:rPr lang="fr-FR" sz="2800" dirty="0" err="1"/>
              <a:t>Zippers</a:t>
            </a:r>
            <a:r>
              <a:rPr lang="fr-FR" sz="2800" dirty="0"/>
              <a:t> (single and dual)</a:t>
            </a:r>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7</a:t>
            </a:fld>
            <a:endParaRPr lang="fr-FR"/>
          </a:p>
        </p:txBody>
      </p:sp>
      <p:sp>
        <p:nvSpPr>
          <p:cNvPr id="14" name="TextBox 6"/>
          <p:cNvSpPr txBox="1">
            <a:spLocks noChangeArrowheads="1"/>
          </p:cNvSpPr>
          <p:nvPr/>
        </p:nvSpPr>
        <p:spPr bwMode="auto">
          <a:xfrm>
            <a:off x="4943872" y="6453337"/>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[Two Color World (</a:t>
            </a:r>
            <a:r>
              <a:rPr lang="en-US" sz="1200" dirty="0">
                <a:hlinkClick r:id="rId5"/>
              </a:rPr>
              <a:t>m6mafia</a:t>
            </a:r>
            <a:r>
              <a:rPr lang="en-US" sz="1200" dirty="0"/>
              <a:t>) / </a:t>
            </a:r>
            <a:r>
              <a:rPr lang="en-US" sz="1200" dirty="0">
                <a:hlinkClick r:id="rId6"/>
              </a:rPr>
              <a:t>GNU-GPL</a:t>
            </a:r>
            <a:r>
              <a:rPr lang="en-US" sz="1200" dirty="0"/>
              <a:t>]</a:t>
            </a:r>
          </a:p>
        </p:txBody>
      </p: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1610885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Defects</a:t>
            </a:r>
            <a:r>
              <a:rPr lang="fr-FR" dirty="0" smtClean="0"/>
              <a:t>: </a:t>
            </a:r>
            <a:r>
              <a:rPr lang="fr-FR" dirty="0" err="1" smtClean="0"/>
              <a:t>Holes</a:t>
            </a:r>
            <a:endParaRPr lang="en-GB" dirty="0"/>
          </a:p>
        </p:txBody>
      </p:sp>
      <p:sp>
        <p:nvSpPr>
          <p:cNvPr id="3" name="Espace réservé du numéro de diapositive 2"/>
          <p:cNvSpPr>
            <a:spLocks noGrp="1"/>
          </p:cNvSpPr>
          <p:nvPr>
            <p:ph type="sldNum" sz="quarter" idx="12"/>
          </p:nvPr>
        </p:nvSpPr>
        <p:spPr/>
        <p:txBody>
          <a:bodyPr/>
          <a:lstStyle/>
          <a:p>
            <a:fld id="{A1C60783-83B7-4C12-8B76-6D7CF38D095B}" type="slidenum">
              <a:rPr lang="fr-FR" smtClean="0"/>
              <a:t>8</a:t>
            </a:fld>
            <a:endParaRPr lang="fr-FR"/>
          </a:p>
        </p:txBody>
      </p:sp>
      <p:pic>
        <p:nvPicPr>
          <p:cNvPr id="10" name="Image 9"/>
          <p:cNvPicPr>
            <a:picLocks noChangeAspect="1"/>
          </p:cNvPicPr>
          <p:nvPr/>
        </p:nvPicPr>
        <p:blipFill rotWithShape="1">
          <a:blip r:embed="rId3"/>
          <a:srcRect l="14283" t="21725" r="19493" b="18749"/>
          <a:stretch/>
        </p:blipFill>
        <p:spPr>
          <a:xfrm>
            <a:off x="6600056" y="1889724"/>
            <a:ext cx="3672408" cy="3301041"/>
          </a:xfrm>
          <a:prstGeom prst="rect">
            <a:avLst/>
          </a:prstGeom>
        </p:spPr>
      </p:pic>
      <p:sp>
        <p:nvSpPr>
          <p:cNvPr id="12" name="TextBox 6"/>
          <p:cNvSpPr txBox="1">
            <a:spLocks noChangeArrowheads="1"/>
          </p:cNvSpPr>
          <p:nvPr/>
        </p:nvSpPr>
        <p:spPr bwMode="auto">
          <a:xfrm>
            <a:off x="1919536" y="6093297"/>
            <a:ext cx="4032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a:t>
            </a:r>
            <a:r>
              <a:rPr lang="fr-FR" sz="1200" dirty="0"/>
              <a:t>#3DBenchy </a:t>
            </a:r>
            <a:r>
              <a:rPr lang="en-US" sz="1200" dirty="0"/>
              <a:t>(</a:t>
            </a:r>
            <a:r>
              <a:rPr lang="fr-FR" sz="1200" dirty="0">
                <a:hlinkClick r:id="rId4"/>
              </a:rPr>
              <a:t>Creative-Tools.com</a:t>
            </a:r>
            <a:r>
              <a:rPr lang="en-US" sz="1200" dirty="0"/>
              <a:t>) / </a:t>
            </a:r>
            <a:r>
              <a:rPr lang="en-US" sz="1200" dirty="0">
                <a:hlinkClick r:id="rId5"/>
              </a:rPr>
              <a:t>CC BY-ND 4.0</a:t>
            </a:r>
            <a:r>
              <a:rPr lang="en-US" sz="1200" dirty="0"/>
              <a:t>]</a:t>
            </a:r>
          </a:p>
        </p:txBody>
      </p:sp>
      <p:pic>
        <p:nvPicPr>
          <p:cNvPr id="6" name="Image 5"/>
          <p:cNvPicPr>
            <a:picLocks noChangeAspect="1"/>
          </p:cNvPicPr>
          <p:nvPr/>
        </p:nvPicPr>
        <p:blipFill rotWithShape="1">
          <a:blip r:embed="rId6"/>
          <a:srcRect l="25026" t="27544" r="18016" b="10321"/>
          <a:stretch/>
        </p:blipFill>
        <p:spPr>
          <a:xfrm>
            <a:off x="2279576" y="1950405"/>
            <a:ext cx="3960440" cy="3240361"/>
          </a:xfrm>
          <a:prstGeom prst="rect">
            <a:avLst/>
          </a:prstGeom>
        </p:spPr>
      </p:pic>
      <p:cxnSp>
        <p:nvCxnSpPr>
          <p:cNvPr id="9" name="Connecteur droit avec flèche 8"/>
          <p:cNvCxnSpPr/>
          <p:nvPr/>
        </p:nvCxnSpPr>
        <p:spPr>
          <a:xfrm>
            <a:off x="1847528" y="1950404"/>
            <a:ext cx="2160240" cy="13345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e la date 3"/>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2736259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Outline</a:t>
            </a:r>
            <a:endParaRPr lang="en-US" dirty="0"/>
          </a:p>
        </p:txBody>
      </p:sp>
      <p:sp>
        <p:nvSpPr>
          <p:cNvPr id="3" name="Espace réservé du contenu 2"/>
          <p:cNvSpPr>
            <a:spLocks noGrp="1"/>
          </p:cNvSpPr>
          <p:nvPr>
            <p:ph idx="1"/>
          </p:nvPr>
        </p:nvSpPr>
        <p:spPr>
          <a:xfrm>
            <a:off x="1981200" y="1196753"/>
            <a:ext cx="8229600" cy="4525963"/>
          </a:xfrm>
        </p:spPr>
        <p:txBody>
          <a:bodyPr>
            <a:normAutofit lnSpcReduction="10000"/>
          </a:bodyPr>
          <a:lstStyle/>
          <a:p>
            <a:r>
              <a:rPr lang="fr-FR" dirty="0" err="1" smtClean="0"/>
              <a:t>Analysis</a:t>
            </a:r>
            <a:endParaRPr lang="fr-FR" dirty="0" smtClean="0"/>
          </a:p>
          <a:p>
            <a:pPr lvl="1"/>
            <a:r>
              <a:rPr lang="fr-FR" dirty="0" err="1" smtClean="0"/>
              <a:t>Oozing</a:t>
            </a:r>
            <a:endParaRPr lang="fr-FR" dirty="0" smtClean="0"/>
          </a:p>
          <a:p>
            <a:pPr lvl="1"/>
            <a:r>
              <a:rPr lang="fr-FR" dirty="0" err="1" smtClean="0"/>
              <a:t>Holes</a:t>
            </a:r>
            <a:endParaRPr lang="fr-FR" dirty="0" smtClean="0"/>
          </a:p>
          <a:p>
            <a:pPr lvl="1"/>
            <a:r>
              <a:rPr lang="fr-FR" dirty="0" err="1" smtClean="0"/>
              <a:t>Zippers</a:t>
            </a:r>
            <a:endParaRPr lang="fr-FR" dirty="0" smtClean="0"/>
          </a:p>
          <a:p>
            <a:r>
              <a:rPr lang="fr-FR" dirty="0" err="1" smtClean="0"/>
              <a:t>Improvements</a:t>
            </a:r>
            <a:endParaRPr lang="fr-FR" dirty="0" smtClean="0"/>
          </a:p>
          <a:p>
            <a:pPr lvl="1"/>
            <a:r>
              <a:rPr lang="fr-FR" dirty="0" err="1" smtClean="0"/>
              <a:t>Azimuth</a:t>
            </a:r>
            <a:r>
              <a:rPr lang="fr-FR" dirty="0" smtClean="0"/>
              <a:t> </a:t>
            </a:r>
            <a:r>
              <a:rPr lang="fr-FR" dirty="0" err="1" smtClean="0"/>
              <a:t>Optimization</a:t>
            </a:r>
            <a:endParaRPr lang="fr-FR" dirty="0" smtClean="0"/>
          </a:p>
          <a:p>
            <a:pPr lvl="1"/>
            <a:r>
              <a:rPr lang="fr-FR" dirty="0" err="1" smtClean="0"/>
              <a:t>Ooze</a:t>
            </a:r>
            <a:r>
              <a:rPr lang="fr-FR" dirty="0" smtClean="0"/>
              <a:t> </a:t>
            </a:r>
            <a:r>
              <a:rPr lang="fr-FR" dirty="0" err="1" smtClean="0"/>
              <a:t>Shield</a:t>
            </a:r>
            <a:endParaRPr lang="fr-FR" dirty="0" smtClean="0"/>
          </a:p>
          <a:p>
            <a:pPr lvl="1"/>
            <a:r>
              <a:rPr lang="fr-FR" dirty="0" err="1" smtClean="0"/>
              <a:t>Hiding</a:t>
            </a:r>
            <a:r>
              <a:rPr lang="fr-FR" dirty="0" smtClean="0"/>
              <a:t> </a:t>
            </a:r>
            <a:r>
              <a:rPr lang="fr-FR" dirty="0" err="1" smtClean="0"/>
              <a:t>Zippers</a:t>
            </a:r>
            <a:endParaRPr lang="fr-FR" dirty="0" smtClean="0"/>
          </a:p>
          <a:p>
            <a:r>
              <a:rPr lang="fr-FR" dirty="0" err="1" smtClean="0"/>
              <a:t>Results</a:t>
            </a:r>
            <a:endParaRPr lang="fr-FR" dirty="0" smtClean="0"/>
          </a:p>
          <a:p>
            <a:endParaRPr lang="en-US" dirty="0"/>
          </a:p>
        </p:txBody>
      </p:sp>
      <p:sp>
        <p:nvSpPr>
          <p:cNvPr id="4" name="Espace réservé du numéro de diapositive 3"/>
          <p:cNvSpPr>
            <a:spLocks noGrp="1"/>
          </p:cNvSpPr>
          <p:nvPr>
            <p:ph type="sldNum" sz="quarter" idx="12"/>
          </p:nvPr>
        </p:nvSpPr>
        <p:spPr/>
        <p:txBody>
          <a:bodyPr/>
          <a:lstStyle/>
          <a:p>
            <a:fld id="{A1C60783-83B7-4C12-8B76-6D7CF38D095B}" type="slidenum">
              <a:rPr lang="fr-FR" smtClean="0"/>
              <a:t>9</a:t>
            </a:fld>
            <a:endParaRPr lang="fr-FR"/>
          </a:p>
        </p:txBody>
      </p:sp>
      <p:sp>
        <p:nvSpPr>
          <p:cNvPr id="6" name="Espace réservé de la date 5"/>
          <p:cNvSpPr>
            <a:spLocks noGrp="1"/>
          </p:cNvSpPr>
          <p:nvPr>
            <p:ph type="dt" sz="half" idx="13"/>
          </p:nvPr>
        </p:nvSpPr>
        <p:spPr/>
        <p:txBody>
          <a:bodyPr/>
          <a:lstStyle/>
          <a:p>
            <a:r>
              <a:rPr lang="en-US" smtClean="0"/>
              <a:t>CC BY-NC-ND – sylvain.lefebvre@inria.fr</a:t>
            </a:r>
            <a:endParaRPr lang="en-US"/>
          </a:p>
        </p:txBody>
      </p:sp>
    </p:spTree>
    <p:extLst>
      <p:ext uri="{BB962C8B-B14F-4D97-AF65-F5344CB8AC3E}">
        <p14:creationId xmlns:p14="http://schemas.microsoft.com/office/powerpoint/2010/main" val="4159743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15030</TotalTime>
  <Words>2001</Words>
  <Application>Microsoft Office PowerPoint</Application>
  <PresentationFormat>Custom</PresentationFormat>
  <Paragraphs>366</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Thème Office</vt:lpstr>
      <vt:lpstr>Dual extrusion for Multi-material</vt:lpstr>
      <vt:lpstr>Dual extrusion</vt:lpstr>
      <vt:lpstr>Dual Color Print, Symbols</vt:lpstr>
      <vt:lpstr>Slicer</vt:lpstr>
      <vt:lpstr>Slicer</vt:lpstr>
      <vt:lpstr>Defects</vt:lpstr>
      <vt:lpstr>Defects</vt:lpstr>
      <vt:lpstr>Defects: Holes</vt:lpstr>
      <vt:lpstr>Outline</vt:lpstr>
      <vt:lpstr>Analysis: Oozing</vt:lpstr>
      <vt:lpstr>Analysis: Oozing</vt:lpstr>
      <vt:lpstr>Analysis: Oozing</vt:lpstr>
      <vt:lpstr>Analysis: Oozing</vt:lpstr>
      <vt:lpstr>Analysis: Oozing</vt:lpstr>
      <vt:lpstr>Analysis: Holes And Zippers</vt:lpstr>
      <vt:lpstr>Reducing these issues</vt:lpstr>
      <vt:lpstr>Ooze Shield</vt:lpstr>
      <vt:lpstr>Vertical rampart</vt:lpstr>
      <vt:lpstr>Wipe walls / towers</vt:lpstr>
      <vt:lpstr>Ooze shields</vt:lpstr>
      <vt:lpstr>Reducing these issues</vt:lpstr>
      <vt:lpstr>Azimuth Optimization</vt:lpstr>
      <vt:lpstr>Azimuth Optimization</vt:lpstr>
      <vt:lpstr>Azimuth Optimization</vt:lpstr>
      <vt:lpstr>Azimuth Optimization</vt:lpstr>
      <vt:lpstr>Azimuth Optimization</vt:lpstr>
      <vt:lpstr>Azimuth Optimization</vt:lpstr>
      <vt:lpstr>Reducing these issues</vt:lpstr>
      <vt:lpstr>Zippers</vt:lpstr>
      <vt:lpstr>Zippers</vt:lpstr>
      <vt:lpstr>Zippers</vt:lpstr>
      <vt:lpstr>Results</vt:lpstr>
      <vt:lpstr>Results</vt:lpstr>
      <vt:lpstr>Earth</vt:lpstr>
      <vt:lpstr>Results: Earth</vt:lpstr>
      <vt:lpstr>Results: Earth</vt:lpstr>
      <vt:lpstr>Results: Earth</vt:lpstr>
      <vt:lpstr>Zippers</vt:lpstr>
      <vt:lpstr>Dual versus mixing</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Color: Improving Multi-Filament 3D Print</dc:title>
  <dc:creator>Jean</dc:creator>
  <cp:lastModifiedBy>Tride</cp:lastModifiedBy>
  <cp:revision>353</cp:revision>
  <cp:lastPrinted>2015-05-08T18:48:29Z</cp:lastPrinted>
  <dcterms:created xsi:type="dcterms:W3CDTF">2014-02-27T12:47:35Z</dcterms:created>
  <dcterms:modified xsi:type="dcterms:W3CDTF">2015-08-17T14:00:12Z</dcterms:modified>
</cp:coreProperties>
</file>