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6" r:id="rId2"/>
  </p:sldMasterIdLst>
  <p:notesMasterIdLst>
    <p:notesMasterId r:id="rId30"/>
  </p:notesMasterIdLst>
  <p:handoutMasterIdLst>
    <p:handoutMasterId r:id="rId31"/>
  </p:handoutMasterIdLst>
  <p:sldIdLst>
    <p:sldId id="398" r:id="rId3"/>
    <p:sldId id="400" r:id="rId4"/>
    <p:sldId id="370" r:id="rId5"/>
    <p:sldId id="369" r:id="rId6"/>
    <p:sldId id="371" r:id="rId7"/>
    <p:sldId id="347" r:id="rId8"/>
    <p:sldId id="425" r:id="rId9"/>
    <p:sldId id="716" r:id="rId10"/>
    <p:sldId id="586" r:id="rId11"/>
    <p:sldId id="605" r:id="rId12"/>
    <p:sldId id="613" r:id="rId13"/>
    <p:sldId id="501" r:id="rId14"/>
    <p:sldId id="621" r:id="rId15"/>
    <p:sldId id="430" r:id="rId16"/>
    <p:sldId id="494" r:id="rId17"/>
    <p:sldId id="433" r:id="rId18"/>
    <p:sldId id="434" r:id="rId19"/>
    <p:sldId id="427" r:id="rId20"/>
    <p:sldId id="484" r:id="rId21"/>
    <p:sldId id="499" r:id="rId22"/>
    <p:sldId id="607" r:id="rId23"/>
    <p:sldId id="574" r:id="rId24"/>
    <p:sldId id="576" r:id="rId25"/>
    <p:sldId id="577" r:id="rId26"/>
    <p:sldId id="578" r:id="rId27"/>
    <p:sldId id="579" r:id="rId28"/>
    <p:sldId id="709" r:id="rId2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5pPr>
    <a:lvl6pPr marL="2286000" algn="l" defTabSz="457200" rtl="0" eaLnBrk="1" latinLnBrk="0" hangingPunct="1">
      <a:defRPr kern="1200">
        <a:solidFill>
          <a:schemeClr val="tx1"/>
        </a:solidFill>
        <a:latin typeface="Helvetica" charset="0"/>
        <a:ea typeface="ＭＳ Ｐゴシック" charset="0"/>
        <a:cs typeface="ＭＳ Ｐゴシック" charset="0"/>
      </a:defRPr>
    </a:lvl6pPr>
    <a:lvl7pPr marL="2743200" algn="l" defTabSz="457200" rtl="0" eaLnBrk="1" latinLnBrk="0" hangingPunct="1">
      <a:defRPr kern="1200">
        <a:solidFill>
          <a:schemeClr val="tx1"/>
        </a:solidFill>
        <a:latin typeface="Helvetica" charset="0"/>
        <a:ea typeface="ＭＳ Ｐゴシック" charset="0"/>
        <a:cs typeface="ＭＳ Ｐゴシック" charset="0"/>
      </a:defRPr>
    </a:lvl7pPr>
    <a:lvl8pPr marL="3200400" algn="l" defTabSz="457200" rtl="0" eaLnBrk="1" latinLnBrk="0" hangingPunct="1">
      <a:defRPr kern="1200">
        <a:solidFill>
          <a:schemeClr val="tx1"/>
        </a:solidFill>
        <a:latin typeface="Helvetica" charset="0"/>
        <a:ea typeface="ＭＳ Ｐゴシック" charset="0"/>
        <a:cs typeface="ＭＳ Ｐゴシック" charset="0"/>
      </a:defRPr>
    </a:lvl8pPr>
    <a:lvl9pPr marL="3657600" algn="l" defTabSz="457200" rtl="0" eaLnBrk="1" latinLnBrk="0" hangingPunct="1">
      <a:defRPr kern="1200">
        <a:solidFill>
          <a:schemeClr val="tx1"/>
        </a:solidFill>
        <a:latin typeface="Helvetic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597EE3"/>
    <a:srgbClr val="01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5" autoAdjust="0"/>
    <p:restoredTop sz="88190" autoAdjust="0"/>
  </p:normalViewPr>
  <p:slideViewPr>
    <p:cSldViewPr snapToGrid="0" snapToObjects="1">
      <p:cViewPr>
        <p:scale>
          <a:sx n="150" d="100"/>
          <a:sy n="150" d="100"/>
        </p:scale>
        <p:origin x="-1104" y="-80"/>
      </p:cViewPr>
      <p:guideLst>
        <p:guide orient="horz" pos="4033"/>
        <p:guide orient="horz" pos="179"/>
        <p:guide orient="horz" pos="3847"/>
        <p:guide orient="horz" pos="2240"/>
        <p:guide orient="horz" pos="2211"/>
        <p:guide pos="187"/>
        <p:guide pos="2881"/>
      </p:guideLst>
    </p:cSldViewPr>
  </p:slideViewPr>
  <p:notesTextViewPr>
    <p:cViewPr>
      <p:scale>
        <a:sx n="100" d="100"/>
        <a:sy n="100" d="100"/>
      </p:scale>
      <p:origin x="0" y="0"/>
    </p:cViewPr>
  </p:notesTextViewPr>
  <p:notesViewPr>
    <p:cSldViewPr snapToGrid="0" snapToObjects="1">
      <p:cViewPr varScale="1">
        <p:scale>
          <a:sx n="113" d="100"/>
          <a:sy n="113" d="100"/>
        </p:scale>
        <p:origin x="-25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457FC1E2-163E-0249-992D-F8A64FC3D44A}" type="datetimeFigureOut">
              <a:rPr lang="en-US"/>
              <a:pPr>
                <a:defRPr/>
              </a:pPr>
              <a:t>8/4/15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795821D-1822-514C-8BA3-66C27366389F}" type="slidenum">
              <a:rPr lang="en-US"/>
              <a:pPr>
                <a:defRPr/>
              </a:pPr>
              <a:t>‹#›</a:t>
            </a:fld>
            <a:endParaRPr lang="en-US"/>
          </a:p>
        </p:txBody>
      </p:sp>
    </p:spTree>
    <p:extLst>
      <p:ext uri="{BB962C8B-B14F-4D97-AF65-F5344CB8AC3E}">
        <p14:creationId xmlns:p14="http://schemas.microsoft.com/office/powerpoint/2010/main" val="39656392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E7D4760-9E1D-DD44-9C69-75F2124FBC7E}" type="datetimeFigureOut">
              <a:rPr lang="en-US"/>
              <a:pPr>
                <a:defRPr/>
              </a:pPr>
              <a:t>8/4/15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B9319E4-D441-C141-9DE8-01DA7116FB26}" type="slidenum">
              <a:rPr lang="en-US"/>
              <a:pPr>
                <a:defRPr/>
              </a:pPr>
              <a:t>‹#›</a:t>
            </a:fld>
            <a:endParaRPr lang="en-US"/>
          </a:p>
        </p:txBody>
      </p:sp>
    </p:spTree>
    <p:extLst>
      <p:ext uri="{BB962C8B-B14F-4D97-AF65-F5344CB8AC3E}">
        <p14:creationId xmlns:p14="http://schemas.microsoft.com/office/powerpoint/2010/main" val="4095364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6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82CB9B29-9CEB-C840-AE80-2F8EEA8AF70C}"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a:t>
            </a:r>
            <a:r>
              <a:rPr lang="en-US" baseline="0" dirty="0" smtClean="0"/>
              <a:t> </a:t>
            </a:r>
            <a:r>
              <a:rPr lang="en-US" dirty="0" smtClean="0"/>
              <a:t>The downward pointing cone is elevated above the platform. The rectangular shape is tilted at 45 degrees.</a:t>
            </a:r>
          </a:p>
          <a:p>
            <a:endParaRPr lang="en-US" dirty="0" smtClean="0"/>
          </a:p>
          <a:p>
            <a:r>
              <a:rPr lang="en-US" dirty="0" smtClean="0"/>
              <a:t>Right: Only the tip of the cone is supported. The box does not get any support. Both of these things happen because our support algorithm only looks at a few layers at a time, rather than the entire model.</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10</a:t>
            </a:fld>
            <a:endParaRPr lang="en-US"/>
          </a:p>
        </p:txBody>
      </p:sp>
    </p:spTree>
    <p:extLst>
      <p:ext uri="{BB962C8B-B14F-4D97-AF65-F5344CB8AC3E}">
        <p14:creationId xmlns:p14="http://schemas.microsoft.com/office/powerpoint/2010/main" val="174484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1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Filament-based supports may use more plastic and take longer to print than alternative approaches, such as </a:t>
            </a:r>
            <a:r>
              <a:rPr lang="en-US" dirty="0" err="1">
                <a:latin typeface="Calibri" charset="0"/>
              </a:rPr>
              <a:t>MeshMixer</a:t>
            </a:r>
            <a:r>
              <a:rPr lang="en-US" dirty="0">
                <a:latin typeface="Calibri" charset="0"/>
              </a:rPr>
              <a:t> and INRIA’s </a:t>
            </a:r>
            <a:r>
              <a:rPr lang="en-US" dirty="0" smtClean="0">
                <a:latin typeface="Calibri" charset="0"/>
              </a:rPr>
              <a:t>scaffolds.</a:t>
            </a:r>
            <a:r>
              <a:rPr lang="en-US" baseline="0" dirty="0" smtClean="0">
                <a:latin typeface="Calibri" charset="0"/>
              </a:rPr>
              <a:t> </a:t>
            </a:r>
            <a:r>
              <a:rPr lang="en-US" dirty="0" smtClean="0">
                <a:latin typeface="Calibri" charset="0"/>
              </a:rPr>
              <a:t>One </a:t>
            </a:r>
            <a:r>
              <a:rPr lang="en-US" dirty="0">
                <a:latin typeface="Calibri" charset="0"/>
              </a:rPr>
              <a:t>concern with these narrow column-based supports is that they will tend to fall over during printing</a:t>
            </a:r>
            <a:r>
              <a:rPr lang="en-US" dirty="0" smtClean="0">
                <a:latin typeface="Calibri" charset="0"/>
              </a:rPr>
              <a:t>. Printing a lot of small islands is also time</a:t>
            </a:r>
            <a:r>
              <a:rPr lang="en-US" baseline="0" dirty="0" smtClean="0">
                <a:latin typeface="Calibri" charset="0"/>
              </a:rPr>
              <a:t> consuming and involves a lot of retractions.</a:t>
            </a:r>
          </a:p>
          <a:p>
            <a:endParaRPr lang="en-US" baseline="0" dirty="0" smtClean="0">
              <a:latin typeface="Calibri" charset="0"/>
            </a:endParaRPr>
          </a:p>
          <a:p>
            <a:r>
              <a:rPr lang="en-US" baseline="0" dirty="0" smtClean="0">
                <a:latin typeface="Calibri" charset="0"/>
              </a:rPr>
              <a:t>Neither filament-based, nor mesh-based, is perfect.  Each has benefits and disadvantages.</a:t>
            </a:r>
            <a:endParaRPr lang="en-US" dirty="0">
              <a:latin typeface="Calibri" charset="0"/>
            </a:endParaRPr>
          </a:p>
          <a:p>
            <a:endParaRPr lang="en-US" dirty="0">
              <a:latin typeface="Calibri" charset="0"/>
            </a:endParaRPr>
          </a:p>
          <a:p>
            <a:r>
              <a:rPr lang="en-US" dirty="0">
                <a:latin typeface="Calibri" charset="0"/>
              </a:rPr>
              <a:t>References:</a:t>
            </a:r>
          </a:p>
          <a:p>
            <a:r>
              <a:rPr lang="en-US" dirty="0">
                <a:latin typeface="Calibri" charset="0"/>
              </a:rPr>
              <a:t>“Clever Support: Efficient Support Structure Generation for Digital Fabrication”, </a:t>
            </a:r>
            <a:r>
              <a:rPr lang="en-US" dirty="0" err="1">
                <a:latin typeface="Calibri" charset="0"/>
              </a:rPr>
              <a:t>Juraj</a:t>
            </a:r>
            <a:r>
              <a:rPr lang="en-US" dirty="0">
                <a:latin typeface="Calibri" charset="0"/>
              </a:rPr>
              <a:t> </a:t>
            </a:r>
            <a:r>
              <a:rPr lang="en-US" dirty="0" err="1">
                <a:latin typeface="Calibri" charset="0"/>
              </a:rPr>
              <a:t>Vanek</a:t>
            </a:r>
            <a:r>
              <a:rPr lang="en-US" dirty="0">
                <a:latin typeface="Calibri" charset="0"/>
              </a:rPr>
              <a:t>, Jorge A. G. Galicia, </a:t>
            </a:r>
            <a:r>
              <a:rPr lang="en-US" dirty="0" err="1">
                <a:latin typeface="Calibri" charset="0"/>
              </a:rPr>
              <a:t>Bedrich</a:t>
            </a:r>
            <a:r>
              <a:rPr lang="en-US" dirty="0">
                <a:latin typeface="Calibri" charset="0"/>
              </a:rPr>
              <a:t> Benes, Computer Graphics Forum 33(5): 117-125 (2014)</a:t>
            </a:r>
          </a:p>
          <a:p>
            <a:endParaRPr lang="en-US" dirty="0">
              <a:latin typeface="Calibri" charset="0"/>
            </a:endParaRPr>
          </a:p>
          <a:p>
            <a:r>
              <a:rPr lang="en-US" dirty="0">
                <a:latin typeface="Calibri" charset="0"/>
              </a:rPr>
              <a:t>Attribution:</a:t>
            </a:r>
          </a:p>
          <a:p>
            <a:r>
              <a:rPr lang="en-US" dirty="0">
                <a:latin typeface="Calibri" charset="0"/>
              </a:rPr>
              <a:t>http://</a:t>
            </a:r>
            <a:r>
              <a:rPr lang="en-US" dirty="0" err="1">
                <a:latin typeface="Calibri" charset="0"/>
              </a:rPr>
              <a:t>www.thingiverse.com</a:t>
            </a:r>
            <a:r>
              <a:rPr lang="en-US" dirty="0">
                <a:latin typeface="Calibri" charset="0"/>
              </a:rPr>
              <a:t>/thing:131054</a:t>
            </a:r>
          </a:p>
          <a:p>
            <a:r>
              <a:rPr lang="en-US" dirty="0">
                <a:latin typeface="Calibri" charset="0"/>
              </a:rPr>
              <a:t>http://</a:t>
            </a:r>
            <a:r>
              <a:rPr lang="en-US" dirty="0" err="1">
                <a:latin typeface="Calibri" charset="0"/>
              </a:rPr>
              <a:t>www.thingiverse.com</a:t>
            </a:r>
            <a:r>
              <a:rPr lang="en-US" dirty="0">
                <a:latin typeface="Calibri" charset="0"/>
              </a:rPr>
              <a:t>/meshmixer/about</a:t>
            </a:r>
          </a:p>
          <a:p>
            <a:r>
              <a:rPr lang="en-US" dirty="0">
                <a:latin typeface="Calibri" charset="0"/>
              </a:rPr>
              <a:t>http://</a:t>
            </a:r>
            <a:r>
              <a:rPr lang="en-US" dirty="0" err="1">
                <a:latin typeface="Calibri" charset="0"/>
              </a:rPr>
              <a:t>creativecommons.org</a:t>
            </a:r>
            <a:r>
              <a:rPr lang="en-US" dirty="0">
                <a:latin typeface="Calibri" charset="0"/>
              </a:rPr>
              <a:t>/licenses/by-</a:t>
            </a:r>
            <a:r>
              <a:rPr lang="en-US" dirty="0" err="1">
                <a:latin typeface="Calibri" charset="0"/>
              </a:rPr>
              <a:t>sa</a:t>
            </a:r>
            <a:r>
              <a:rPr lang="en-US" dirty="0">
                <a:latin typeface="Calibri" charset="0"/>
              </a:rPr>
              <a:t>/3.0/</a:t>
            </a:r>
          </a:p>
          <a:p>
            <a:endParaRPr lang="en-US" dirty="0">
              <a:latin typeface="Calibri" charset="0"/>
            </a:endParaRPr>
          </a:p>
        </p:txBody>
      </p:sp>
      <p:sp>
        <p:nvSpPr>
          <p:cNvPr id="171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8CA2B051-4AF7-4942-B17A-59DB55A50CDC}" type="slidenum">
              <a:rPr lang="en-US" sz="1200">
                <a:latin typeface="Calibri" charset="0"/>
              </a:rPr>
              <a:pPr eaLnBrk="1" fontAlgn="base" hangingPunct="1">
                <a:spcBef>
                  <a:spcPct val="0"/>
                </a:spcBef>
                <a:spcAft>
                  <a:spcPct val="0"/>
                </a:spcAft>
              </a:pPr>
              <a:t>11</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charset="0"/>
              </a:rPr>
              <a:t>It is possible to construct a model that prints completely unsupported, exploiting the angle at which gravity is overcome by adhesion and the contraction of plastic.</a:t>
            </a:r>
          </a:p>
          <a:p>
            <a:pPr defTabSz="914400"/>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F333C8D-B258-A74D-B930-C77CE44A5BD0}"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t>Another way to reduce supports is to print bridges. These are areas of the surface that sit over open air, but are short enough and are surrounded by parts of the shell which can be used to anchor a bridge.  The bottom of the object is shown in this example.</a:t>
            </a:r>
          </a:p>
          <a:p>
            <a:pPr>
              <a:defRPr/>
            </a:pPr>
            <a:endParaRPr lang="en-US" dirty="0" smtClean="0"/>
          </a:p>
          <a:p>
            <a:pPr>
              <a:defRPr/>
            </a:pPr>
            <a:r>
              <a:rPr lang="en-US" dirty="0" smtClean="0"/>
              <a:t>Sometimes fails – can be due to temperature and contraction properties of plastic.</a:t>
            </a:r>
          </a:p>
          <a:p>
            <a:pPr>
              <a:defRPr/>
            </a:pPr>
            <a:endParaRPr lang="en-US" dirty="0" smtClean="0"/>
          </a:p>
          <a:p>
            <a:pPr eaLnBrk="1" fontAlgn="auto" hangingPunct="1">
              <a:spcBef>
                <a:spcPts val="0"/>
              </a:spcBef>
              <a:spcAft>
                <a:spcPts val="0"/>
              </a:spcAft>
              <a:defRPr/>
            </a:pPr>
            <a:endParaRPr lang="en-US" dirty="0" smtClean="0">
              <a:ea typeface="+mn-ea"/>
              <a:cs typeface="+mn-cs"/>
            </a:endParaRPr>
          </a:p>
        </p:txBody>
      </p:sp>
      <p:sp>
        <p:nvSpPr>
          <p:cNvPr id="175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D68D8D41-8962-5644-A46C-10E8E2888D87}" type="slidenum">
              <a:rPr lang="en-US" sz="1200">
                <a:latin typeface="Calibri" charset="0"/>
              </a:rPr>
              <a:pPr eaLnBrk="1" fontAlgn="base" hangingPunct="1">
                <a:spcBef>
                  <a:spcPct val="0"/>
                </a:spcBef>
                <a:spcAft>
                  <a:spcPct val="0"/>
                </a:spcAft>
              </a:pPr>
              <a:t>13</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7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7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1CF97326-6B01-0F45-9804-9F7670D6E605}" type="slidenum">
              <a:rPr lang="en-US" sz="1200">
                <a:latin typeface="Calibri" charset="0"/>
              </a:rPr>
              <a:pPr eaLnBrk="1" fontAlgn="base" hangingPunct="1">
                <a:spcBef>
                  <a:spcPct val="0"/>
                </a:spcBef>
                <a:spcAft>
                  <a:spcPct val="0"/>
                </a:spcAft>
              </a:pPr>
              <a:t>14</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9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start and end of bridges are typically on the shell. The location of anchors and making room for them on the shells are required.</a:t>
            </a:r>
          </a:p>
          <a:p>
            <a:endParaRPr lang="en-US">
              <a:latin typeface="Calibri" charset="0"/>
            </a:endParaRPr>
          </a:p>
          <a:p>
            <a:r>
              <a:rPr lang="en-US">
                <a:latin typeface="Calibri" charset="0"/>
              </a:rPr>
              <a:t>Anchoring island must be wide and deep enough to support a bridge</a:t>
            </a:r>
          </a:p>
          <a:p>
            <a:endParaRPr lang="en-US">
              <a:latin typeface="Calibri" charset="0"/>
            </a:endParaRPr>
          </a:p>
          <a:p>
            <a:r>
              <a:rPr lang="en-US">
                <a:latin typeface="Calibri" charset="0"/>
              </a:rPr>
              <a:t>A successfully bridged extrusion is anchored at both ends. An anchor is the portion of the layer below that is adjacent to the region to be bridged.</a:t>
            </a:r>
          </a:p>
          <a:p>
            <a:pPr eaLnBrk="1" hangingPunct="1">
              <a:spcBef>
                <a:spcPct val="0"/>
              </a:spcBef>
            </a:pPr>
            <a:endParaRPr lang="en-US">
              <a:latin typeface="Calibri" charset="0"/>
            </a:endParaRPr>
          </a:p>
        </p:txBody>
      </p:sp>
      <p:sp>
        <p:nvSpPr>
          <p:cNvPr id="179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E85C6B52-6220-5F47-9571-7AF907F725B0}" type="slidenum">
              <a:rPr lang="en-US" sz="1200">
                <a:latin typeface="Calibri" charset="0"/>
              </a:rPr>
              <a:pPr eaLnBrk="1" fontAlgn="base" hangingPunct="1">
                <a:spcBef>
                  <a:spcPct val="0"/>
                </a:spcBef>
                <a:spcAft>
                  <a:spcPct val="0"/>
                </a:spcAft>
              </a:pPr>
              <a:t>15</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1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Anchors must have sufficient depth for the extrusions of the bridge to attach</a:t>
            </a:r>
          </a:p>
        </p:txBody>
      </p:sp>
      <p:sp>
        <p:nvSpPr>
          <p:cNvPr id="181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2718654B-1224-AC4F-BB1A-5EB599F67E34}" type="slidenum">
              <a:rPr lang="en-US" sz="1200">
                <a:latin typeface="Calibri" charset="0"/>
              </a:rPr>
              <a:pPr eaLnBrk="1" fontAlgn="base" hangingPunct="1">
                <a:spcBef>
                  <a:spcPct val="0"/>
                </a:spcBef>
                <a:spcAft>
                  <a:spcPct val="0"/>
                </a:spcAft>
              </a:pPr>
              <a:t>16</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3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Islands that are too small can’t support bridges</a:t>
            </a:r>
          </a:p>
          <a:p>
            <a:pPr eaLnBrk="1" hangingPunct="1">
              <a:spcBef>
                <a:spcPct val="0"/>
              </a:spcBef>
            </a:pPr>
            <a:endParaRPr lang="en-US">
              <a:latin typeface="Calibri" charset="0"/>
            </a:endParaRPr>
          </a:p>
        </p:txBody>
      </p:sp>
      <p:sp>
        <p:nvSpPr>
          <p:cNvPr id="183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75700894-FC98-3847-A17A-881D57E0444F}" type="slidenum">
              <a:rPr lang="en-US" sz="1200">
                <a:latin typeface="Calibri" charset="0"/>
              </a:rPr>
              <a:pPr eaLnBrk="1" fontAlgn="base" hangingPunct="1">
                <a:spcBef>
                  <a:spcPct val="0"/>
                </a:spcBef>
                <a:spcAft>
                  <a:spcPct val="0"/>
                </a:spcAft>
              </a:pPr>
              <a:t>17</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7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In other words, we want to maximize good bridges that don’t collapse.  For a  given, potentially bridgeable, region, different directions of the bridge span will result in different areas being bridged, and we essentially want to maximize that area while ensuring that the bridge doesn’t collapse.</a:t>
            </a:r>
          </a:p>
          <a:p>
            <a:endParaRPr lang="en-US">
              <a:latin typeface="Calibri" charset="0"/>
            </a:endParaRPr>
          </a:p>
          <a:p>
            <a:r>
              <a:rPr lang="en-US">
                <a:latin typeface="Calibri" charset="0"/>
              </a:rPr>
              <a:t>The start and end of bridges are typically on the shell.  Programmatically computing the location and making room for bridge anchors on the shell(s) is what is required to implement bridges.</a:t>
            </a:r>
          </a:p>
          <a:p>
            <a:endParaRPr lang="en-US">
              <a:latin typeface="Calibri" charset="0"/>
            </a:endParaRPr>
          </a:p>
          <a:p>
            <a:r>
              <a:rPr lang="en-US">
                <a:latin typeface="Calibri" charset="0"/>
              </a:rPr>
              <a:t>Anchoring island must be wide and deep enough to support a bridge</a:t>
            </a:r>
          </a:p>
          <a:p>
            <a:endParaRPr lang="en-US">
              <a:latin typeface="Calibri" charset="0"/>
            </a:endParaRPr>
          </a:p>
          <a:p>
            <a:pPr eaLnBrk="1" hangingPunct="1">
              <a:spcBef>
                <a:spcPct val="0"/>
              </a:spcBef>
            </a:pPr>
            <a:endParaRPr lang="en-US">
              <a:latin typeface="Calibri" charset="0"/>
            </a:endParaRPr>
          </a:p>
        </p:txBody>
      </p:sp>
      <p:sp>
        <p:nvSpPr>
          <p:cNvPr id="187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47D15959-41AC-314B-8CA8-BB6ED21AF51E}" type="slidenum">
              <a:rPr lang="en-US" sz="1200">
                <a:latin typeface="Calibri" charset="0"/>
              </a:rPr>
              <a:pPr eaLnBrk="1" fontAlgn="base" hangingPunct="1">
                <a:spcBef>
                  <a:spcPct val="0"/>
                </a:spcBef>
                <a:spcAft>
                  <a:spcPct val="0"/>
                </a:spcAft>
              </a:pPr>
              <a:t>18</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486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smtClean="0"/>
              <a:t>Top:</a:t>
            </a:r>
          </a:p>
          <a:p>
            <a:pPr eaLnBrk="1" hangingPunct="1">
              <a:spcBef>
                <a:spcPct val="0"/>
              </a:spcBef>
              <a:defRPr/>
            </a:pPr>
            <a:r>
              <a:rPr lang="en-US" dirty="0" smtClean="0"/>
              <a:t>A) A simple example of bridging – two straight aligned anchors</a:t>
            </a:r>
          </a:p>
          <a:p>
            <a:pPr eaLnBrk="1" hangingPunct="1">
              <a:spcBef>
                <a:spcPct val="0"/>
              </a:spcBef>
              <a:defRPr/>
            </a:pPr>
            <a:endParaRPr lang="en-US" dirty="0" smtClean="0"/>
          </a:p>
          <a:p>
            <a:pPr eaLnBrk="1" hangingPunct="1">
              <a:spcBef>
                <a:spcPct val="0"/>
              </a:spcBef>
              <a:defRPr/>
            </a:pPr>
            <a:r>
              <a:rPr lang="en-US" dirty="0" smtClean="0"/>
              <a:t>B) A slightly more complex case of bridging. Here, the anchors are S shaped</a:t>
            </a:r>
          </a:p>
          <a:p>
            <a:pPr eaLnBrk="1" hangingPunct="1">
              <a:spcBef>
                <a:spcPct val="0"/>
              </a:spcBef>
              <a:defRPr/>
            </a:pPr>
            <a:endParaRPr lang="en-US" dirty="0" smtClean="0"/>
          </a:p>
          <a:p>
            <a:pPr eaLnBrk="1" hangingPunct="1">
              <a:spcBef>
                <a:spcPct val="0"/>
              </a:spcBef>
              <a:defRPr/>
            </a:pPr>
            <a:r>
              <a:rPr lang="en-US" dirty="0" smtClean="0"/>
              <a:t>C) In this case, the bridge would be supported by three anchor regions.</a:t>
            </a:r>
          </a:p>
          <a:p>
            <a:pPr eaLnBrk="1" hangingPunct="1">
              <a:spcBef>
                <a:spcPct val="0"/>
              </a:spcBef>
              <a:defRPr/>
            </a:pPr>
            <a:endParaRPr lang="en-US" dirty="0" smtClean="0">
              <a:latin typeface="Calibri" charset="0"/>
            </a:endParaRPr>
          </a:p>
          <a:p>
            <a:pPr eaLnBrk="1" hangingPunct="1">
              <a:spcBef>
                <a:spcPct val="0"/>
              </a:spcBef>
              <a:defRPr/>
            </a:pPr>
            <a:endParaRPr lang="en-US" dirty="0" smtClean="0">
              <a:latin typeface="Calibri" charset="0"/>
            </a:endParaRPr>
          </a:p>
          <a:p>
            <a:pPr eaLnBrk="1" hangingPunct="1">
              <a:spcBef>
                <a:spcPct val="0"/>
              </a:spcBef>
              <a:defRPr/>
            </a:pPr>
            <a:r>
              <a:rPr lang="en-US" dirty="0" smtClean="0">
                <a:latin typeface="Calibri" charset="0"/>
              </a:rPr>
              <a:t>Bottom</a:t>
            </a:r>
            <a:r>
              <a:rPr lang="en-US" dirty="0" smtClean="0"/>
              <a:t>:</a:t>
            </a:r>
          </a:p>
          <a:p>
            <a:pPr eaLnBrk="1" hangingPunct="1">
              <a:spcBef>
                <a:spcPct val="0"/>
              </a:spcBef>
              <a:defRPr/>
            </a:pPr>
            <a:r>
              <a:rPr lang="en-US" dirty="0" smtClean="0"/>
              <a:t>These are top-down views of the model as seen by the bridging algorithm. Anchors are marked in red and the region to be bridged is marked in green. </a:t>
            </a:r>
          </a:p>
          <a:p>
            <a:pPr eaLnBrk="1" hangingPunct="1">
              <a:spcBef>
                <a:spcPct val="0"/>
              </a:spcBef>
              <a:defRPr/>
            </a:pPr>
            <a:endParaRPr lang="en-US" dirty="0" smtClean="0">
              <a:latin typeface="Calibri" charset="0"/>
            </a:endParaRPr>
          </a:p>
          <a:p>
            <a:pPr eaLnBrk="1" hangingPunct="1">
              <a:spcBef>
                <a:spcPct val="0"/>
              </a:spcBef>
              <a:defRPr/>
            </a:pPr>
            <a:r>
              <a:rPr lang="en-US" dirty="0" smtClean="0"/>
              <a:t>A) In this case, bridge filaments would be aligned horizontally.</a:t>
            </a:r>
          </a:p>
          <a:p>
            <a:pPr marL="171450" indent="-171450">
              <a:buFontTx/>
              <a:buChar char="-"/>
              <a:defRPr/>
            </a:pPr>
            <a:endParaRPr lang="en-US" dirty="0" smtClean="0"/>
          </a:p>
          <a:p>
            <a:pPr>
              <a:defRPr/>
            </a:pPr>
            <a:r>
              <a:rPr lang="en-US" dirty="0" smtClean="0"/>
              <a:t>B) Like in the previous example, the bridge filaments would be aligned horizontally.  Notice that the portion of the region that is considered anchored has a paler green color. The part of the region near the top of the image is not considered to be anchored sufficiently.</a:t>
            </a:r>
          </a:p>
          <a:p>
            <a:pPr>
              <a:defRPr/>
            </a:pPr>
            <a:endParaRPr lang="en-US" dirty="0" smtClean="0"/>
          </a:p>
          <a:p>
            <a:pPr>
              <a:defRPr/>
            </a:pPr>
            <a:r>
              <a:rPr lang="en-US" dirty="0" smtClean="0"/>
              <a:t>C) As in the previous examples, the filaments would be arranged horizontally. Notice that the center of the region is not anchored. The horizontal direction is chosen because it maximizes anchored extrusions. Any other direction would result in a greater unanchored area.</a:t>
            </a:r>
          </a:p>
          <a:p>
            <a:pPr marL="0" indent="0" eaLnBrk="1" hangingPunct="1">
              <a:spcBef>
                <a:spcPct val="0"/>
              </a:spcBef>
              <a:buFontTx/>
              <a:buNone/>
              <a:defRPr/>
            </a:pPr>
            <a:endParaRPr lang="en-US" dirty="0" smtClean="0">
              <a:latin typeface="Calibri" charset="0"/>
            </a:endParaRPr>
          </a:p>
          <a:p>
            <a:pPr marL="0" indent="0" eaLnBrk="1" hangingPunct="1">
              <a:spcBef>
                <a:spcPct val="0"/>
              </a:spcBef>
              <a:buFontTx/>
              <a:buNone/>
              <a:defRPr/>
            </a:pPr>
            <a:r>
              <a:rPr lang="en-US" dirty="0" smtClean="0">
                <a:latin typeface="Calibri" charset="0"/>
              </a:rPr>
              <a:t>Dark green is where the bridge would not support itself.</a:t>
            </a:r>
          </a:p>
          <a:p>
            <a:pPr eaLnBrk="1" hangingPunct="1">
              <a:spcBef>
                <a:spcPct val="0"/>
              </a:spcBef>
              <a:defRPr/>
            </a:pPr>
            <a:endParaRPr lang="en-US" dirty="0">
              <a:latin typeface="Calibri" charset="0"/>
            </a:endParaRPr>
          </a:p>
        </p:txBody>
      </p:sp>
      <p:sp>
        <p:nvSpPr>
          <p:cNvPr id="189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9C832B62-1607-8F41-B1B0-5009B50A8A39}" type="slidenum">
              <a:rPr lang="en-US" sz="1200">
                <a:latin typeface="Calibri" charset="0"/>
              </a:rPr>
              <a:pPr eaLnBrk="1" fontAlgn="base" hangingPunct="1">
                <a:spcBef>
                  <a:spcPct val="0"/>
                </a:spcBef>
                <a:spcAft>
                  <a:spcPct val="0"/>
                </a:spcAft>
              </a:pPr>
              <a:t>19</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atin typeface="Calibri" charset="0"/>
              </a:rPr>
              <a:t>Attribution:</a:t>
            </a:r>
          </a:p>
          <a:p>
            <a:pPr defTabSz="914400"/>
            <a:r>
              <a:rPr lang="en-US">
                <a:latin typeface="Calibri" charset="0"/>
              </a:rPr>
              <a:t>http://www.thingiverse.com/thing:</a:t>
            </a:r>
            <a:r>
              <a:rPr lang="fr-FR">
                <a:latin typeface="Calibri" charset="0"/>
              </a:rPr>
              <a:t>46646 </a:t>
            </a:r>
          </a:p>
          <a:p>
            <a:pPr defTabSz="914400"/>
            <a:r>
              <a:rPr lang="fr-FR">
                <a:latin typeface="Calibri" charset="0"/>
              </a:rPr>
              <a:t>http://www.thingiverse.com/ajolivette/about</a:t>
            </a:r>
          </a:p>
          <a:p>
            <a:pPr defTabSz="914400"/>
            <a:r>
              <a:rPr lang="fr-FR">
                <a:latin typeface="Calibri" charset="0"/>
              </a:rPr>
              <a:t>http://creativecommons.org/licenses/by-sa/3.0/</a:t>
            </a:r>
            <a:endParaRPr lang="en-US">
              <a:latin typeface="Calibri" charset="0"/>
            </a:endParaRPr>
          </a:p>
          <a:p>
            <a:pPr defTabSz="914400"/>
            <a:endParaRPr lang="en-US">
              <a:latin typeface="Calibri" charset="0"/>
            </a:endParaRPr>
          </a:p>
        </p:txBody>
      </p:sp>
      <p:sp>
        <p:nvSpPr>
          <p:cNvPr id="4" name="Slide Number Placeholder 3"/>
          <p:cNvSpPr>
            <a:spLocks noGrp="1"/>
          </p:cNvSpPr>
          <p:nvPr>
            <p:ph type="sldNum" sz="quarter" idx="5"/>
          </p:nvPr>
        </p:nvSpPr>
        <p:spPr/>
        <p:txBody>
          <a:bodyPr/>
          <a:lstStyle/>
          <a:p>
            <a:pPr>
              <a:defRPr/>
            </a:pPr>
            <a:fld id="{9F333C8D-B258-A74D-B930-C77CE44A5BD0}"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486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smtClean="0"/>
              <a:t>Top:</a:t>
            </a:r>
          </a:p>
          <a:p>
            <a:pPr eaLnBrk="1" hangingPunct="1">
              <a:spcBef>
                <a:spcPct val="0"/>
              </a:spcBef>
              <a:defRPr/>
            </a:pPr>
            <a:r>
              <a:rPr lang="en-US" dirty="0" smtClean="0"/>
              <a:t>More complicated bridging example – exposed</a:t>
            </a:r>
            <a:r>
              <a:rPr lang="en-US" baseline="0" dirty="0" smtClean="0"/>
              <a:t> floor regions that are larger than bridgeable area.</a:t>
            </a:r>
            <a:endParaRPr lang="en-US" dirty="0" smtClean="0"/>
          </a:p>
          <a:p>
            <a:pPr eaLnBrk="1" hangingPunct="1">
              <a:spcBef>
                <a:spcPct val="0"/>
              </a:spcBef>
              <a:defRPr/>
            </a:pPr>
            <a:endParaRPr lang="en-US" dirty="0" smtClean="0">
              <a:latin typeface="Calibri" charset="0"/>
            </a:endParaRPr>
          </a:p>
          <a:p>
            <a:pPr eaLnBrk="1" hangingPunct="1">
              <a:spcBef>
                <a:spcPct val="0"/>
              </a:spcBef>
              <a:defRPr/>
            </a:pPr>
            <a:endParaRPr lang="en-US" dirty="0" smtClean="0">
              <a:latin typeface="Calibri" charset="0"/>
            </a:endParaRPr>
          </a:p>
          <a:p>
            <a:pPr eaLnBrk="1" hangingPunct="1">
              <a:spcBef>
                <a:spcPct val="0"/>
              </a:spcBef>
              <a:defRPr/>
            </a:pPr>
            <a:r>
              <a:rPr lang="en-US" dirty="0" smtClean="0">
                <a:latin typeface="Calibri" charset="0"/>
              </a:rPr>
              <a:t>Bottom</a:t>
            </a:r>
            <a:r>
              <a:rPr lang="en-US" dirty="0" smtClean="0"/>
              <a:t>:</a:t>
            </a:r>
          </a:p>
          <a:p>
            <a:pPr marL="0" indent="0" eaLnBrk="1" hangingPunct="1">
              <a:spcBef>
                <a:spcPct val="0"/>
              </a:spcBef>
              <a:buFontTx/>
              <a:buNone/>
              <a:defRPr/>
            </a:pPr>
            <a:r>
              <a:rPr lang="en-US" dirty="0" smtClean="0">
                <a:latin typeface="+mn-lt"/>
              </a:rPr>
              <a:t>Resultin</a:t>
            </a:r>
            <a:r>
              <a:rPr lang="en-US" baseline="0" dirty="0" smtClean="0">
                <a:latin typeface="+mn-lt"/>
              </a:rPr>
              <a:t>g bridges in light green. Darker green areas are exposed floor regions that will need to be supported.</a:t>
            </a:r>
          </a:p>
          <a:p>
            <a:pPr marL="0" indent="0" eaLnBrk="1" hangingPunct="1">
              <a:spcBef>
                <a:spcPct val="0"/>
              </a:spcBef>
              <a:buFontTx/>
              <a:buNone/>
              <a:defRPr/>
            </a:pPr>
            <a:endParaRPr lang="en-US" dirty="0" smtClean="0">
              <a:latin typeface="Calibri" charset="0"/>
            </a:endParaRPr>
          </a:p>
          <a:p>
            <a:pPr eaLnBrk="1" hangingPunct="1">
              <a:spcBef>
                <a:spcPct val="0"/>
              </a:spcBef>
              <a:defRPr/>
            </a:pPr>
            <a:endParaRPr lang="en-US" dirty="0">
              <a:latin typeface="Calibri" charset="0"/>
            </a:endParaRPr>
          </a:p>
        </p:txBody>
      </p:sp>
      <p:sp>
        <p:nvSpPr>
          <p:cNvPr id="189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9C832B62-1607-8F41-B1B0-5009B50A8A39}" type="slidenum">
              <a:rPr lang="en-US" sz="1200">
                <a:latin typeface="Calibri" charset="0"/>
              </a:rPr>
              <a:pPr eaLnBrk="1" fontAlgn="base" hangingPunct="1">
                <a:spcBef>
                  <a:spcPct val="0"/>
                </a:spcBef>
                <a:spcAft>
                  <a:spcPct val="0"/>
                </a:spcAft>
              </a:pPr>
              <a:t>20</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model used to demonstrate bridge anchor detection.</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21</a:t>
            </a:fld>
            <a:endParaRPr lang="en-US"/>
          </a:p>
        </p:txBody>
      </p:sp>
    </p:spTree>
    <p:extLst>
      <p:ext uri="{BB962C8B-B14F-4D97-AF65-F5344CB8AC3E}">
        <p14:creationId xmlns:p14="http://schemas.microsoft.com/office/powerpoint/2010/main" val="1412358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Magenta:</a:t>
            </a:r>
            <a:r>
              <a:rPr lang="en-US" baseline="0" dirty="0" smtClean="0"/>
              <a:t> Pillars</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Green: We wish to print another region above it with the magenta</a:t>
            </a:r>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22</a:t>
            </a:fld>
            <a:endParaRPr lang="en-US"/>
          </a:p>
        </p:txBody>
      </p:sp>
    </p:spTree>
    <p:extLst>
      <p:ext uri="{BB962C8B-B14F-4D97-AF65-F5344CB8AC3E}">
        <p14:creationId xmlns:p14="http://schemas.microsoft.com/office/powerpoint/2010/main" val="2137659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bridge the region, we must first determine where it can be anchored. This is done by comparing its shape to the shape of the region below it.</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23</a:t>
            </a:fld>
            <a:endParaRPr lang="en-US"/>
          </a:p>
        </p:txBody>
      </p:sp>
    </p:spTree>
    <p:extLst>
      <p:ext uri="{BB962C8B-B14F-4D97-AF65-F5344CB8AC3E}">
        <p14:creationId xmlns:p14="http://schemas.microsoft.com/office/powerpoint/2010/main" val="19935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the region below is subtracted from the current region to determine which portion is exposed and should be bridged. This is </a:t>
            </a:r>
            <a:r>
              <a:rPr lang="en-US" dirty="0" err="1" smtClean="0"/>
              <a:t>coloured</a:t>
            </a:r>
            <a:r>
              <a:rPr lang="en-US" dirty="0" smtClean="0"/>
              <a:t> dark blue/green/navy (am I </a:t>
            </a:r>
            <a:r>
              <a:rPr lang="en-US" dirty="0" err="1" smtClean="0"/>
              <a:t>colour-blind</a:t>
            </a:r>
            <a:r>
              <a:rPr lang="en-US" dirty="0" smtClean="0"/>
              <a:t>?).</a:t>
            </a:r>
          </a:p>
          <a:p>
            <a:r>
              <a:rPr lang="en-US" dirty="0" smtClean="0"/>
              <a:t>The exposed region is then outset/offset/dilated by a fixed distance. Portions of this dilated region that are not contained by the original exposed region but are contained by both the original current region and the region below will make up the anchors. They are </a:t>
            </a:r>
            <a:r>
              <a:rPr lang="en-US" dirty="0" err="1" smtClean="0"/>
              <a:t>coloured</a:t>
            </a:r>
            <a:r>
              <a:rPr lang="en-US" dirty="0" smtClean="0"/>
              <a:t> light blue.</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24</a:t>
            </a:fld>
            <a:endParaRPr lang="en-US"/>
          </a:p>
        </p:txBody>
      </p:sp>
    </p:spTree>
    <p:extLst>
      <p:ext uri="{BB962C8B-B14F-4D97-AF65-F5344CB8AC3E}">
        <p14:creationId xmlns:p14="http://schemas.microsoft.com/office/powerpoint/2010/main" val="4113095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result of the previously described operations as seen by the bridging algorithm. Anchors are </a:t>
            </a:r>
            <a:r>
              <a:rPr lang="en-US" dirty="0" err="1" smtClean="0"/>
              <a:t>coloured</a:t>
            </a:r>
            <a:r>
              <a:rPr lang="en-US" dirty="0" smtClean="0"/>
              <a:t> red and the region to be bridged is </a:t>
            </a:r>
            <a:r>
              <a:rPr lang="en-US" dirty="0" err="1" smtClean="0"/>
              <a:t>coloured</a:t>
            </a:r>
            <a:r>
              <a:rPr lang="en-US" dirty="0" smtClean="0"/>
              <a:t> green.</a:t>
            </a:r>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25</a:t>
            </a:fld>
            <a:endParaRPr lang="en-US"/>
          </a:p>
        </p:txBody>
      </p:sp>
    </p:spTree>
    <p:extLst>
      <p:ext uri="{BB962C8B-B14F-4D97-AF65-F5344CB8AC3E}">
        <p14:creationId xmlns:p14="http://schemas.microsoft.com/office/powerpoint/2010/main" val="1093030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filaments would be arranged horizontally. Notice that the sides of the region are not anchored. The horizontal direction is chosen because it maximizes anchored extrusions. Any other direction would result in a greater unanchored area.</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26</a:t>
            </a:fld>
            <a:endParaRPr lang="en-US"/>
          </a:p>
        </p:txBody>
      </p:sp>
    </p:spTree>
    <p:extLst>
      <p:ext uri="{BB962C8B-B14F-4D97-AF65-F5344CB8AC3E}">
        <p14:creationId xmlns:p14="http://schemas.microsoft.com/office/powerpoint/2010/main" val="1093030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7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When bridging can’t be used,</a:t>
            </a:r>
            <a:r>
              <a:rPr lang="en-US" baseline="0" dirty="0" smtClean="0">
                <a:latin typeface="Calibri" charset="0"/>
              </a:rPr>
              <a:t> there are other ways to avoid or minimize supports. One is to decompose an object into convex parts requiring no supports. </a:t>
            </a:r>
            <a:endParaRPr lang="en-US" dirty="0" smtClean="0">
              <a:latin typeface="Calibri" charset="0"/>
            </a:endParaRPr>
          </a:p>
          <a:p>
            <a:endParaRPr lang="en-US" dirty="0" smtClean="0">
              <a:latin typeface="Calibri" charset="0"/>
            </a:endParaRPr>
          </a:p>
          <a:p>
            <a:r>
              <a:rPr lang="en-US" baseline="0" dirty="0" smtClean="0">
                <a:latin typeface="Calibri" charset="0"/>
              </a:rPr>
              <a:t>Another is to minimize the support volume by changing the orientation at which the object is printed. Several optimization approaches exist including discrete, genetic, and closed-from solutions using a Gaussian framework, for example.</a:t>
            </a:r>
          </a:p>
          <a:p>
            <a:endParaRPr lang="en-US" baseline="0" dirty="0" smtClean="0">
              <a:latin typeface="Calibri" charset="0"/>
            </a:endParaRPr>
          </a:p>
          <a:p>
            <a:endParaRPr lang="en-US" baseline="0" dirty="0" smtClean="0">
              <a:latin typeface="Calibri" charset="0"/>
            </a:endParaRPr>
          </a:p>
        </p:txBody>
      </p:sp>
      <p:sp>
        <p:nvSpPr>
          <p:cNvPr id="187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47D15959-41AC-314B-8CA8-BB6ED21AF51E}" type="slidenum">
              <a:rPr lang="en-US" sz="1200">
                <a:latin typeface="Calibri" charset="0"/>
              </a:rPr>
              <a:pPr eaLnBrk="1" fontAlgn="base" hangingPunct="1">
                <a:spcBef>
                  <a:spcPct val="0"/>
                </a:spcBef>
                <a:spcAft>
                  <a:spcPct val="0"/>
                </a:spcAft>
              </a:pPr>
              <a:t>27</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Overhangs are parts of the model where the layer above extends well beyond the layers below, and gravity will cause the printed plastic to droop down, like printing over air.</a:t>
            </a:r>
          </a:p>
          <a:p>
            <a:endParaRPr lang="en-US">
              <a:latin typeface="Calibri" charset="0"/>
            </a:endParaRPr>
          </a:p>
          <a:p>
            <a:r>
              <a:rPr lang="en-US">
                <a:latin typeface="Calibri" charset="0"/>
              </a:rPr>
              <a:t>Attribution:</a:t>
            </a:r>
          </a:p>
          <a:p>
            <a:r>
              <a:rPr lang="en-US">
                <a:latin typeface="Calibri" charset="0"/>
              </a:rPr>
              <a:t>http://www.thingiverse.com/thing:1978</a:t>
            </a:r>
          </a:p>
          <a:p>
            <a:r>
              <a:rPr lang="en-US">
                <a:latin typeface="Calibri" charset="0"/>
              </a:rPr>
              <a:t>http://www.thingiverse.com/jmil/about</a:t>
            </a:r>
          </a:p>
          <a:p>
            <a:r>
              <a:rPr lang="en-US">
                <a:latin typeface="Calibri" charset="0"/>
              </a:rPr>
              <a:t>http://creativecommons.org/licenses/by-sa/3.0/</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C71FD60E-3D87-B043-8FC9-81A3107E92A2}"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2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Overhangs need to be supported so that we are not printing over air.</a:t>
            </a:r>
          </a:p>
          <a:p>
            <a:endParaRPr lang="en-US">
              <a:latin typeface="Calibri" charset="0"/>
            </a:endParaRPr>
          </a:p>
          <a:p>
            <a:r>
              <a:rPr lang="en-US">
                <a:latin typeface="Calibri" charset="0"/>
              </a:rPr>
              <a:t>Attribution:</a:t>
            </a:r>
          </a:p>
          <a:p>
            <a:r>
              <a:rPr lang="en-US">
                <a:latin typeface="Calibri" charset="0"/>
              </a:rPr>
              <a:t>http://www.thingiverse.com/thing:1978</a:t>
            </a:r>
          </a:p>
          <a:p>
            <a:r>
              <a:rPr lang="en-US">
                <a:latin typeface="Calibri" charset="0"/>
              </a:rPr>
              <a:t>http://www.thingiverse.com/jmil/about</a:t>
            </a:r>
          </a:p>
          <a:p>
            <a:r>
              <a:rPr lang="en-US">
                <a:latin typeface="Calibri" charset="0"/>
              </a:rPr>
              <a:t>http://creativecommons.org/licenses/by-sa/3.0/</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0C69EE60-597B-4749-8409-79D882ABD735}"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4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However, if the overhang is small enough, then it will not droop down, and we do not need to support such </a:t>
            </a:r>
            <a:r>
              <a:rPr lang="en-US" dirty="0" smtClean="0">
                <a:latin typeface="Calibri" charset="0"/>
              </a:rPr>
              <a:t>overhangs.</a:t>
            </a:r>
            <a:r>
              <a:rPr lang="en-US" baseline="0" dirty="0" smtClean="0">
                <a:latin typeface="Calibri" charset="0"/>
              </a:rPr>
              <a:t> </a:t>
            </a:r>
            <a:r>
              <a:rPr lang="en-US" dirty="0" smtClean="0">
                <a:latin typeface="Calibri" charset="0"/>
              </a:rPr>
              <a:t>This </a:t>
            </a:r>
            <a:r>
              <a:rPr lang="en-US" dirty="0">
                <a:latin typeface="Calibri" charset="0"/>
              </a:rPr>
              <a:t>is typically determined by the angle formed between the overhang and the closest point in the layer </a:t>
            </a:r>
            <a:r>
              <a:rPr lang="en-US" dirty="0" smtClean="0">
                <a:latin typeface="Calibri" charset="0"/>
              </a:rPr>
              <a:t>below.</a:t>
            </a:r>
            <a:r>
              <a:rPr lang="en-US" baseline="0" dirty="0" smtClean="0">
                <a:latin typeface="Calibri" charset="0"/>
              </a:rPr>
              <a:t> </a:t>
            </a:r>
            <a:r>
              <a:rPr lang="en-US" dirty="0" smtClean="0">
                <a:latin typeface="Calibri" charset="0"/>
              </a:rPr>
              <a:t>Our </a:t>
            </a:r>
            <a:r>
              <a:rPr lang="en-US" dirty="0">
                <a:latin typeface="Calibri" charset="0"/>
              </a:rPr>
              <a:t>default is to leave all angles &lt; 68 degrees from vertical unsupported</a:t>
            </a:r>
            <a:r>
              <a:rPr lang="en-US" dirty="0" smtClean="0">
                <a:latin typeface="Calibri" charset="0"/>
              </a:rPr>
              <a:t>.</a:t>
            </a:r>
          </a:p>
          <a:p>
            <a:endParaRPr lang="en-US" dirty="0" smtClean="0">
              <a:latin typeface="Calibri" charset="0"/>
            </a:endParaRPr>
          </a:p>
          <a:p>
            <a:r>
              <a:rPr lang="en-US" dirty="0" smtClean="0">
                <a:latin typeface="Calibri" charset="0"/>
              </a:rPr>
              <a:t>The yellow regions</a:t>
            </a:r>
            <a:r>
              <a:rPr lang="en-US" baseline="0" dirty="0" smtClean="0">
                <a:latin typeface="Calibri" charset="0"/>
              </a:rPr>
              <a:t> are where supports must be generated. The </a:t>
            </a:r>
            <a:r>
              <a:rPr lang="en-US" baseline="0" dirty="0" err="1" smtClean="0">
                <a:latin typeface="Calibri" charset="0"/>
              </a:rPr>
              <a:t>Makerbot</a:t>
            </a:r>
            <a:r>
              <a:rPr lang="en-US" baseline="0" dirty="0" smtClean="0">
                <a:latin typeface="Calibri" charset="0"/>
              </a:rPr>
              <a:t> Slicer uses filament-based supports instead of generating supporting meshes.  Filament-based supports are printed like infill with no shells.</a:t>
            </a:r>
            <a:endParaRPr lang="en-US" dirty="0">
              <a:latin typeface="Calibri" charset="0"/>
            </a:endParaRPr>
          </a:p>
          <a:p>
            <a:endParaRPr lang="en-US" dirty="0">
              <a:latin typeface="Calibri" charset="0"/>
            </a:endParaRPr>
          </a:p>
          <a:p>
            <a:r>
              <a:rPr lang="en-US" dirty="0">
                <a:latin typeface="Calibri" charset="0"/>
              </a:rPr>
              <a:t>References:</a:t>
            </a:r>
          </a:p>
          <a:p>
            <a:r>
              <a:rPr lang="en-US" dirty="0">
                <a:latin typeface="Calibri" charset="0"/>
              </a:rPr>
              <a:t>https://</a:t>
            </a:r>
            <a:r>
              <a:rPr lang="en-US" dirty="0" err="1">
                <a:latin typeface="Calibri" charset="0"/>
              </a:rPr>
              <a:t>www.makerbot.com</a:t>
            </a:r>
            <a:r>
              <a:rPr lang="en-US" dirty="0">
                <a:latin typeface="Calibri" charset="0"/>
              </a:rPr>
              <a:t>/support/new/04_Desktop/</a:t>
            </a:r>
            <a:r>
              <a:rPr lang="en-US" dirty="0" err="1">
                <a:latin typeface="Calibri" charset="0"/>
              </a:rPr>
              <a:t>Knowledge_Base</a:t>
            </a:r>
            <a:r>
              <a:rPr lang="en-US" dirty="0">
                <a:latin typeface="Calibri" charset="0"/>
              </a:rPr>
              <a:t>/</a:t>
            </a:r>
            <a:r>
              <a:rPr lang="en-US" dirty="0" err="1">
                <a:latin typeface="Calibri" charset="0"/>
              </a:rPr>
              <a:t>Using_Custom_Slicing_Profiles</a:t>
            </a:r>
            <a:r>
              <a:rPr lang="en-US" dirty="0">
                <a:latin typeface="Calibri" charset="0"/>
              </a:rPr>
              <a:t>/15-MakerBot_Slicer_settings:_Support</a:t>
            </a:r>
          </a:p>
          <a:p>
            <a:endParaRPr lang="en-US" dirty="0">
              <a:latin typeface="Calibri" charset="0"/>
            </a:endParaRPr>
          </a:p>
          <a:p>
            <a:r>
              <a:rPr lang="en-US" dirty="0">
                <a:latin typeface="Calibri" charset="0"/>
              </a:rPr>
              <a:t>Attribution:</a:t>
            </a:r>
          </a:p>
          <a:p>
            <a:r>
              <a:rPr lang="en-US" dirty="0">
                <a:latin typeface="Calibri" charset="0"/>
              </a:rPr>
              <a:t>http://</a:t>
            </a:r>
            <a:r>
              <a:rPr lang="en-US" dirty="0" err="1">
                <a:latin typeface="Calibri" charset="0"/>
              </a:rPr>
              <a:t>www.thingiverse.com</a:t>
            </a:r>
            <a:r>
              <a:rPr lang="en-US" dirty="0">
                <a:latin typeface="Calibri" charset="0"/>
              </a:rPr>
              <a:t>/thing:1978</a:t>
            </a:r>
          </a:p>
          <a:p>
            <a:r>
              <a:rPr lang="en-US" dirty="0">
                <a:latin typeface="Calibri" charset="0"/>
              </a:rPr>
              <a:t>http://</a:t>
            </a:r>
            <a:r>
              <a:rPr lang="en-US" dirty="0" err="1">
                <a:latin typeface="Calibri" charset="0"/>
              </a:rPr>
              <a:t>www.thingiverse.com</a:t>
            </a:r>
            <a:r>
              <a:rPr lang="en-US" dirty="0">
                <a:latin typeface="Calibri" charset="0"/>
              </a:rPr>
              <a:t>/jmil/about</a:t>
            </a:r>
          </a:p>
          <a:p>
            <a:r>
              <a:rPr lang="en-US" dirty="0">
                <a:latin typeface="Calibri" charset="0"/>
              </a:rPr>
              <a:t>http://</a:t>
            </a:r>
            <a:r>
              <a:rPr lang="en-US" dirty="0" err="1">
                <a:latin typeface="Calibri" charset="0"/>
              </a:rPr>
              <a:t>creativecommons.org</a:t>
            </a:r>
            <a:r>
              <a:rPr lang="en-US" dirty="0">
                <a:latin typeface="Calibri" charset="0"/>
              </a:rPr>
              <a:t>/licenses/by-</a:t>
            </a:r>
            <a:r>
              <a:rPr lang="en-US" dirty="0" err="1">
                <a:latin typeface="Calibri" charset="0"/>
              </a:rPr>
              <a:t>sa</a:t>
            </a:r>
            <a:r>
              <a:rPr lang="en-US" dirty="0">
                <a:latin typeface="Calibri" charset="0"/>
              </a:rPr>
              <a:t>/3.0/</a:t>
            </a: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3B5E357-5631-B540-BFE9-09043E30673B}"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8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This </a:t>
            </a:r>
            <a:r>
              <a:rPr lang="en-US" dirty="0">
                <a:latin typeface="Calibri" charset="0"/>
              </a:rPr>
              <a:t>example shows a change in version 2.2.0 last fall where we significantly reduced the amount of support we printed</a:t>
            </a:r>
            <a:r>
              <a:rPr lang="en-US" dirty="0" smtClean="0">
                <a:latin typeface="Calibri" charset="0"/>
              </a:rPr>
              <a:t>.</a:t>
            </a:r>
          </a:p>
          <a:p>
            <a:endParaRPr lang="en-US" dirty="0" smtClean="0">
              <a:latin typeface="Calibri" charset="0"/>
            </a:endParaRPr>
          </a:p>
          <a:p>
            <a:r>
              <a:rPr lang="en-US" dirty="0" smtClean="0">
                <a:latin typeface="Calibri" charset="0"/>
              </a:rPr>
              <a:t>In previous versions, we did not account for angle.</a:t>
            </a:r>
            <a:endParaRPr lang="en-US" dirty="0">
              <a:latin typeface="Calibri" charset="0"/>
            </a:endParaRPr>
          </a:p>
          <a:p>
            <a:endParaRPr lang="en-US" dirty="0">
              <a:latin typeface="Calibri" charset="0"/>
            </a:endParaRPr>
          </a:p>
          <a:p>
            <a:r>
              <a:rPr lang="en-US" dirty="0">
                <a:latin typeface="Calibri" charset="0"/>
              </a:rPr>
              <a:t>References:</a:t>
            </a:r>
          </a:p>
          <a:p>
            <a:r>
              <a:rPr lang="en-US" dirty="0">
                <a:latin typeface="Calibri" charset="0"/>
              </a:rPr>
              <a:t>http://</a:t>
            </a:r>
            <a:r>
              <a:rPr lang="en-US" dirty="0" err="1">
                <a:latin typeface="Calibri" charset="0"/>
              </a:rPr>
              <a:t>www.makerbot.com</a:t>
            </a:r>
            <a:r>
              <a:rPr lang="en-US" dirty="0">
                <a:latin typeface="Calibri" charset="0"/>
              </a:rPr>
              <a:t>/blog/2013/06/12/makerware-2-2-0-preview/</a:t>
            </a:r>
          </a:p>
        </p:txBody>
      </p:sp>
      <p:sp>
        <p:nvSpPr>
          <p:cNvPr id="168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1A0CC0A8-6BF4-C94B-BB81-030CC07E3A7B}" type="slidenum">
              <a:rPr lang="en-US" sz="1200">
                <a:latin typeface="Calibri" charset="0"/>
              </a:rPr>
              <a:pPr eaLnBrk="1" fontAlgn="base" hangingPunct="1">
                <a:spcBef>
                  <a:spcPct val="0"/>
                </a:spcBef>
                <a:spcAft>
                  <a:spcPct val="0"/>
                </a:spcAft>
              </a:pPr>
              <a:t>6</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6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Pattern often affects removability</a:t>
            </a:r>
          </a:p>
          <a:p>
            <a:pPr eaLnBrk="1" hangingPunct="1">
              <a:spcBef>
                <a:spcPct val="0"/>
              </a:spcBef>
            </a:pPr>
            <a:endParaRPr lang="en-US">
              <a:latin typeface="Calibri" charset="0"/>
            </a:endParaRPr>
          </a:p>
          <a:p>
            <a:pPr eaLnBrk="1" hangingPunct="1">
              <a:spcBef>
                <a:spcPct val="0"/>
              </a:spcBef>
            </a:pPr>
            <a:r>
              <a:rPr lang="en-US">
                <a:latin typeface="Calibri" charset="0"/>
              </a:rPr>
              <a:t>Denser supports will support more of the floor, but uses more plastic, takes longer to print, and may be more difficult to remove.</a:t>
            </a:r>
          </a:p>
          <a:p>
            <a:pPr eaLnBrk="1" hangingPunct="1">
              <a:spcBef>
                <a:spcPct val="0"/>
              </a:spcBef>
            </a:pPr>
            <a:endParaRPr lang="en-US">
              <a:latin typeface="Calibri" charset="0"/>
            </a:endParaRPr>
          </a:p>
          <a:p>
            <a:pPr eaLnBrk="1" hangingPunct="1">
              <a:spcBef>
                <a:spcPct val="0"/>
              </a:spcBef>
            </a:pPr>
            <a:r>
              <a:rPr lang="en-US">
                <a:latin typeface="Calibri" charset="0"/>
              </a:rPr>
              <a:t>Space between model and supports:</a:t>
            </a:r>
          </a:p>
          <a:p>
            <a:pPr eaLnBrk="1" hangingPunct="1">
              <a:spcBef>
                <a:spcPct val="0"/>
              </a:spcBef>
            </a:pPr>
            <a:r>
              <a:rPr lang="en-US">
                <a:latin typeface="Calibri" charset="0"/>
              </a:rPr>
              <a:t>- More space makes it easier to remove supports, but will mean that less of the floors above will be supported which could result in a drooping floor.</a:t>
            </a:r>
          </a:p>
          <a:p>
            <a:pPr eaLnBrk="1" hangingPunct="1">
              <a:spcBef>
                <a:spcPct val="0"/>
              </a:spcBef>
            </a:pPr>
            <a:endParaRPr lang="en-US">
              <a:latin typeface="Calibri" charset="0"/>
            </a:endParaRPr>
          </a:p>
          <a:p>
            <a:pPr eaLnBrk="1" hangingPunct="1">
              <a:spcBef>
                <a:spcPct val="0"/>
              </a:spcBef>
            </a:pPr>
            <a:r>
              <a:rPr lang="en-US">
                <a:latin typeface="Calibri" charset="0"/>
              </a:rPr>
              <a:t>References:</a:t>
            </a:r>
          </a:p>
          <a:p>
            <a:pPr eaLnBrk="1" hangingPunct="1">
              <a:spcBef>
                <a:spcPct val="0"/>
              </a:spcBef>
            </a:pPr>
            <a:r>
              <a:rPr lang="en-US">
                <a:latin typeface="Calibri" charset="0"/>
              </a:rPr>
              <a:t>https://www.makerbot.com/support/new/04_Desktop/Knowledge_Base/Using_Custom_Slicing_Profiles/15-MakerBot_Slicer_settings:_Support</a:t>
            </a:r>
          </a:p>
        </p:txBody>
      </p:sp>
      <p:sp>
        <p:nvSpPr>
          <p:cNvPr id="166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83571BE5-8EAB-5A44-ADFD-1049A2AAA8DA}" type="slidenum">
              <a:rPr lang="en-US" sz="1200">
                <a:latin typeface="Calibri" charset="0"/>
              </a:rPr>
              <a:pPr eaLnBrk="1" fontAlgn="base" hangingPunct="1">
                <a:spcBef>
                  <a:spcPct val="0"/>
                </a:spcBef>
                <a:spcAft>
                  <a:spcPct val="0"/>
                </a:spcAft>
              </a:pPr>
              <a:t>7</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Reviewing</a:t>
            </a:r>
            <a:r>
              <a:rPr lang="en-US" baseline="0" dirty="0" smtClean="0">
                <a:latin typeface="Calibri" charset="0"/>
              </a:rPr>
              <a:t> a previous example – as you can see, supports and infill are not that much different.  They differ in their density and pattern.</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A1BB77E8-5118-0B40-BF3B-F9CE31459609}"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7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Pros:</a:t>
            </a:r>
          </a:p>
          <a:p>
            <a:r>
              <a:rPr lang="en-US" dirty="0" smtClean="0">
                <a:latin typeface="Calibri" charset="0"/>
              </a:rPr>
              <a:t>Unlike many other slicers, ours does not model supports as a mesh. Instead, supports are just filaments loosely laid down – this makes the </a:t>
            </a:r>
            <a:r>
              <a:rPr lang="en-US" dirty="0" err="1" smtClean="0">
                <a:latin typeface="Calibri" charset="0"/>
              </a:rPr>
              <a:t>toolpath</a:t>
            </a:r>
            <a:r>
              <a:rPr lang="en-US" dirty="0" smtClean="0">
                <a:latin typeface="Calibri" charset="0"/>
              </a:rPr>
              <a:t> simpler (no shells and fewer retractions). </a:t>
            </a:r>
          </a:p>
          <a:p>
            <a:endParaRPr lang="en-US" dirty="0" smtClean="0">
              <a:latin typeface="Calibri" charset="0"/>
            </a:endParaRPr>
          </a:p>
          <a:p>
            <a:r>
              <a:rPr lang="en-US" dirty="0" smtClean="0">
                <a:latin typeface="Calibri" charset="0"/>
              </a:rPr>
              <a:t>The object surface is also more uniformly supported, unlike cone-based supports where the contact is a point.  </a:t>
            </a:r>
          </a:p>
          <a:p>
            <a:r>
              <a:rPr lang="en-US" dirty="0" smtClean="0">
                <a:latin typeface="Calibri" charset="0"/>
              </a:rPr>
              <a:t>----------------------</a:t>
            </a:r>
          </a:p>
          <a:p>
            <a:r>
              <a:rPr lang="en-US" dirty="0" smtClean="0">
                <a:latin typeface="Calibri" charset="0"/>
              </a:rPr>
              <a:t>Cons:</a:t>
            </a:r>
          </a:p>
          <a:p>
            <a:endParaRPr lang="en-US" dirty="0" smtClean="0">
              <a:latin typeface="Calibri" charset="0"/>
            </a:endParaRPr>
          </a:p>
          <a:p>
            <a:r>
              <a:rPr lang="en-US" dirty="0" smtClean="0">
                <a:latin typeface="Calibri" charset="0"/>
              </a:rPr>
              <a:t>For</a:t>
            </a:r>
            <a:r>
              <a:rPr lang="en-US" baseline="0" dirty="0" smtClean="0">
                <a:latin typeface="Calibri" charset="0"/>
              </a:rPr>
              <a:t> small areas:</a:t>
            </a:r>
          </a:p>
          <a:p>
            <a:pPr marL="171450" indent="-171450">
              <a:buFontTx/>
              <a:buChar char="-"/>
            </a:pPr>
            <a:r>
              <a:rPr lang="en-US" baseline="0" dirty="0" smtClean="0">
                <a:latin typeface="Calibri" charset="0"/>
              </a:rPr>
              <a:t>Resulting supports are small, unstable pillars</a:t>
            </a:r>
          </a:p>
          <a:p>
            <a:pPr marL="171450" indent="-171450">
              <a:buFontTx/>
              <a:buChar char="-"/>
            </a:pPr>
            <a:r>
              <a:rPr lang="en-US" baseline="0" dirty="0" smtClean="0">
                <a:latin typeface="Calibri" charset="0"/>
              </a:rPr>
              <a:t>Support filament is often hard to remove from small areas</a:t>
            </a:r>
            <a:endParaRPr lang="en-US" dirty="0">
              <a:latin typeface="Calibri" charset="0"/>
            </a:endParaRPr>
          </a:p>
        </p:txBody>
      </p:sp>
      <p:sp>
        <p:nvSpPr>
          <p:cNvPr id="187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47D15959-41AC-314B-8CA8-BB6ED21AF51E}" type="slidenum">
              <a:rPr lang="en-US" sz="1200">
                <a:latin typeface="Calibri" charset="0"/>
              </a:rPr>
              <a:pPr eaLnBrk="1" fontAlgn="base" hangingPunct="1">
                <a:spcBef>
                  <a:spcPct val="0"/>
                </a:spcBef>
                <a:spcAft>
                  <a:spcPct val="0"/>
                </a:spcAft>
              </a:pPr>
              <a:t>9</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iggraph-badge.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95613" y="1171575"/>
            <a:ext cx="315277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429000"/>
            <a:ext cx="7772400" cy="801719"/>
          </a:xfrm>
        </p:spPr>
        <p:txBody>
          <a:bodyPr anchor="b"/>
          <a:lstStyle/>
          <a:p>
            <a:r>
              <a:rPr lang="en-US" smtClean="0"/>
              <a:t>Click to edit Master title style</a:t>
            </a:r>
            <a:endParaRPr lang="en-US" dirty="0"/>
          </a:p>
        </p:txBody>
      </p:sp>
      <p:sp>
        <p:nvSpPr>
          <p:cNvPr id="3" name="Subtitle 2"/>
          <p:cNvSpPr>
            <a:spLocks noGrp="1"/>
          </p:cNvSpPr>
          <p:nvPr>
            <p:ph type="subTitle" idx="1"/>
          </p:nvPr>
        </p:nvSpPr>
        <p:spPr>
          <a:xfrm>
            <a:off x="1371600" y="4365957"/>
            <a:ext cx="6400800" cy="552116"/>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38467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48D1B93B-5B57-C948-8833-D38F27C69FD3}" type="slidenum">
              <a:rPr lang="en-US" sz="900" smtClean="0">
                <a:cs typeface="Helvetica" charset="0"/>
              </a:rPr>
              <a:pPr>
                <a:defRPr/>
              </a:pPr>
              <a:t>‹#›</a:t>
            </a:fld>
            <a:endParaRPr lang="en-US" sz="900" smtClean="0">
              <a:cs typeface="Helvetica" charset="0"/>
            </a:endParaRPr>
          </a:p>
        </p:txBody>
      </p:sp>
    </p:spTree>
    <p:extLst>
      <p:ext uri="{BB962C8B-B14F-4D97-AF65-F5344CB8AC3E}">
        <p14:creationId xmlns:p14="http://schemas.microsoft.com/office/powerpoint/2010/main" val="15111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1A79771A-F545-D94A-A643-5CD47AFEEA95}"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671660"/>
            <a:ext cx="3008313" cy="655695"/>
          </a:xfrm>
        </p:spPr>
        <p:txBody>
          <a:bodyPr anchor="t"/>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3575050" y="467614"/>
            <a:ext cx="5111750" cy="5928783"/>
          </a:xfrm>
        </p:spPr>
        <p:txBody>
          <a:bodyPr/>
          <a:lstStyle>
            <a:lvl1pPr>
              <a:defRPr sz="20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74838"/>
            <a:ext cx="3008313" cy="49215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008357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2FC00287-86F6-814C-9FBB-E3547797CCA8}"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708342"/>
          </a:xfrm>
        </p:spPr>
        <p:txBody>
          <a:bodyPr/>
          <a:lstStyle>
            <a:lvl1pPr marL="0" indent="0">
              <a:lnSpc>
                <a:spcPct val="8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1799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2107BE58-9C61-F24E-88A7-0137C77AD19E}"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1000"/>
            <a:ext cx="274638" cy="274638"/>
            <a:chOff x="127430" y="671660"/>
            <a:chExt cx="274889" cy="274889"/>
          </a:xfrm>
        </p:grpSpPr>
        <p:sp>
          <p:nvSpPr>
            <p:cNvPr id="6" name="Oval 5"/>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65667" y="466551"/>
            <a:ext cx="8223250" cy="95108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65667" y="1838149"/>
            <a:ext cx="8083727" cy="454948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448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590550" y="466725"/>
            <a:ext cx="7958138"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userDrawn="1"/>
        </p:nvSpPr>
        <p:spPr bwMode="auto">
          <a:xfrm rot="5400000">
            <a:off x="192088" y="6219825"/>
            <a:ext cx="3254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lgn="r">
              <a:defRPr/>
            </a:pPr>
            <a:fld id="{04263818-CBAD-6147-9D9C-FAE027BB576C}" type="slidenum">
              <a:rPr lang="en-US" sz="900" smtClean="0">
                <a:cs typeface="Helvetica" charset="0"/>
              </a:rPr>
              <a:pPr algn="r">
                <a:defRPr/>
              </a:pPr>
              <a:t>‹#›</a:t>
            </a:fld>
            <a:endParaRPr lang="en-US" sz="900" smtClean="0">
              <a:cs typeface="Helvetica" charset="0"/>
            </a:endParaRPr>
          </a:p>
        </p:txBody>
      </p:sp>
      <p:grpSp>
        <p:nvGrpSpPr>
          <p:cNvPr id="6" name="Group 9"/>
          <p:cNvGrpSpPr>
            <a:grpSpLocks/>
          </p:cNvGrpSpPr>
          <p:nvPr userDrawn="1"/>
        </p:nvGrpSpPr>
        <p:grpSpPr bwMode="auto">
          <a:xfrm rot="5400000">
            <a:off x="8362157" y="369094"/>
            <a:ext cx="274637" cy="276225"/>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1"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Vertical Title 1"/>
          <p:cNvSpPr>
            <a:spLocks noGrp="1"/>
          </p:cNvSpPr>
          <p:nvPr>
            <p:ph type="title" orient="vert"/>
          </p:nvPr>
        </p:nvSpPr>
        <p:spPr>
          <a:xfrm>
            <a:off x="7535333" y="479778"/>
            <a:ext cx="1014060" cy="5915446"/>
          </a:xfrm>
        </p:spPr>
        <p:txBody>
          <a:bodyPr vert="eaVert"/>
          <a:lstStyle>
            <a:lvl1pPr>
              <a:defRPr baseline="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0503" y="479778"/>
            <a:ext cx="6807247" cy="591544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681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FBF0D7EF-A35F-7C45-83C0-30F991FE139C}" type="slidenum">
              <a:rPr lang="en-US" sz="900" smtClean="0">
                <a:cs typeface="Helvetica" charset="0"/>
              </a:rPr>
              <a:pPr>
                <a:defRPr/>
              </a:pPr>
              <a:t>‹#›</a:t>
            </a:fld>
            <a:endParaRPr lang="en-US" sz="900" smtClean="0">
              <a:cs typeface="Helvetica" charset="0"/>
            </a:endParaRPr>
          </a:p>
        </p:txBody>
      </p:sp>
      <p:pic>
        <p:nvPicPr>
          <p:cNvPr id="5" name="Picture 8" descr="MB_Logo_red_tag.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62363" y="0"/>
            <a:ext cx="18288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429000"/>
            <a:ext cx="7772400" cy="801719"/>
          </a:xfrm>
        </p:spPr>
        <p:txBody>
          <a:bodyPr anchor="b"/>
          <a:lstStyle/>
          <a:p>
            <a:r>
              <a:rPr lang="en-US" smtClean="0"/>
              <a:t>Click to edit Master title style</a:t>
            </a:r>
            <a:endParaRPr lang="en-US" dirty="0"/>
          </a:p>
        </p:txBody>
      </p:sp>
      <p:sp>
        <p:nvSpPr>
          <p:cNvPr id="3" name="Subtitle 2"/>
          <p:cNvSpPr>
            <a:spLocks noGrp="1"/>
          </p:cNvSpPr>
          <p:nvPr>
            <p:ph type="subTitle" idx="1"/>
          </p:nvPr>
        </p:nvSpPr>
        <p:spPr>
          <a:xfrm>
            <a:off x="1371600" y="4365957"/>
            <a:ext cx="6400800" cy="552116"/>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47517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1A726DBB-A026-074E-AE1D-45728F352377}"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4175"/>
            <a:ext cx="274638" cy="274638"/>
            <a:chOff x="365346" y="380853"/>
            <a:chExt cx="274889" cy="274889"/>
          </a:xfrm>
        </p:grpSpPr>
        <p:sp>
          <p:nvSpPr>
            <p:cNvPr id="6" name="Oval 5"/>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80000"/>
              </a:lnSpc>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7095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94281C60-3247-8D40-B91F-A72F1665C57C}"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4175"/>
            <a:ext cx="274638" cy="274638"/>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Picture Placeholder 11"/>
          <p:cNvSpPr>
            <a:spLocks noGrp="1"/>
          </p:cNvSpPr>
          <p:nvPr>
            <p:ph type="pic" sz="quarter" idx="10"/>
          </p:nvPr>
        </p:nvSpPr>
        <p:spPr>
          <a:xfrm>
            <a:off x="461588" y="469782"/>
            <a:ext cx="8220456" cy="4064588"/>
          </a:xfrm>
          <a:ln>
            <a:solidFill>
              <a:schemeClr val="tx1"/>
            </a:solidFill>
          </a:ln>
        </p:spPr>
        <p:txBody>
          <a:bodyPr rtlCol="0">
            <a:noAutofit/>
          </a:bodyPr>
          <a:lstStyle>
            <a:lvl1pPr>
              <a:defRPr baseline="0"/>
            </a:lvl1pPr>
          </a:lstStyle>
          <a:p>
            <a:pPr lvl="0"/>
            <a:r>
              <a:rPr lang="en-US" noProof="0" smtClean="0"/>
              <a:t>Drag picture to placeholder or click icon to add</a:t>
            </a:r>
            <a:endParaRPr lang="en-US" noProof="0" dirty="0"/>
          </a:p>
        </p:txBody>
      </p:sp>
      <p:sp>
        <p:nvSpPr>
          <p:cNvPr id="2" name="Title 1"/>
          <p:cNvSpPr>
            <a:spLocks noGrp="1"/>
          </p:cNvSpPr>
          <p:nvPr>
            <p:ph type="title"/>
          </p:nvPr>
        </p:nvSpPr>
        <p:spPr>
          <a:xfrm>
            <a:off x="684685" y="4760613"/>
            <a:ext cx="7772400" cy="729544"/>
          </a:xfrm>
        </p:spPr>
        <p:txBody>
          <a:bodyPr anchor="b"/>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4685" y="5489229"/>
            <a:ext cx="7772400" cy="522287"/>
          </a:xfrm>
        </p:spPr>
        <p:txBody>
          <a:bodyPr/>
          <a:lstStyle>
            <a:lvl1pPr marL="0" indent="0">
              <a:lnSpc>
                <a:spcPct val="80000"/>
              </a:lnSpc>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267551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6646F0A7-B271-364E-AE5C-24F0A8AE787E}"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4175"/>
            <a:ext cx="274638" cy="274638"/>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61161" y="1600200"/>
            <a:ext cx="4047744" cy="4791138"/>
          </a:xfrm>
        </p:spPr>
        <p:txBody>
          <a:bodyPr/>
          <a:lstStyle>
            <a:lvl1pPr>
              <a:defRPr sz="2000" baseline="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5773" y="1600200"/>
            <a:ext cx="4047744" cy="4791138"/>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43193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ad Title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0ABE2CBF-4CC8-3848-AB5C-F60EB658B55E}"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4175"/>
            <a:ext cx="274638" cy="274638"/>
            <a:chOff x="365346" y="380853"/>
            <a:chExt cx="274889" cy="274889"/>
          </a:xfrm>
        </p:grpSpPr>
        <p:sp>
          <p:nvSpPr>
            <p:cNvPr id="13" name="Oval 12"/>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1430338"/>
            <a:ext cx="4105655" cy="182321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3255941"/>
            <a:ext cx="4105655" cy="182321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1430338"/>
            <a:ext cx="4105655" cy="182321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5131968"/>
            <a:ext cx="8229600" cy="1252567"/>
          </a:xfrm>
        </p:spPr>
        <p:txBody>
          <a:bodyPr anchor="ctr">
            <a:noAutofit/>
          </a:bodyPr>
          <a:lstStyle>
            <a:lvl1pPr marL="228600" indent="-228600">
              <a:lnSpc>
                <a:spcPct val="80000"/>
              </a:lnSpc>
              <a:buSzPct val="25000"/>
              <a:buFont typeface="Lucida Grande"/>
              <a:buChar char=" "/>
              <a:defRPr sz="2000" baseline="0"/>
            </a:lvl1pPr>
            <a:lvl2pPr marL="514350" indent="-285750">
              <a:lnSpc>
                <a:spcPct val="80000"/>
              </a:lnSpc>
              <a:buSzPct val="25000"/>
              <a:buFont typeface="Lucida Grande"/>
              <a:buChar char=" "/>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6"/>
          <p:cNvSpPr>
            <a:spLocks noGrp="1"/>
          </p:cNvSpPr>
          <p:nvPr>
            <p:ph sz="quarter" idx="12"/>
          </p:nvPr>
        </p:nvSpPr>
        <p:spPr>
          <a:xfrm>
            <a:off x="462614" y="3255941"/>
            <a:ext cx="4105655" cy="182321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146762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8857D39D-080E-7D45-A1A6-B59763D5A087}"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1000"/>
            <a:ext cx="274638" cy="274638"/>
            <a:chOff x="127430" y="671660"/>
            <a:chExt cx="274889" cy="274889"/>
          </a:xfrm>
        </p:grpSpPr>
        <p:sp>
          <p:nvSpPr>
            <p:cNvPr id="6" name="Oval 5"/>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80000"/>
              </a:lnSpc>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0039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Quad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722D2DF8-381A-954B-8559-30C29DF460EE}"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4175"/>
            <a:ext cx="274638" cy="274638"/>
            <a:chOff x="365346" y="380853"/>
            <a:chExt cx="274889" cy="274889"/>
          </a:xfrm>
        </p:grpSpPr>
        <p:sp>
          <p:nvSpPr>
            <p:cNvPr id="13" name="Oval 12"/>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31343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2778789"/>
            <a:ext cx="4105655" cy="231343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31343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3" name="Content Placeholder 2"/>
          <p:cNvSpPr>
            <a:spLocks noGrp="1"/>
          </p:cNvSpPr>
          <p:nvPr>
            <p:ph sz="half" idx="1"/>
          </p:nvPr>
        </p:nvSpPr>
        <p:spPr>
          <a:xfrm>
            <a:off x="457200" y="5140162"/>
            <a:ext cx="8229600" cy="1243423"/>
          </a:xfrm>
        </p:spPr>
        <p:txBody>
          <a:bodyPr anchor="ctr">
            <a:noAutofit/>
          </a:bodyPr>
          <a:lstStyle>
            <a:lvl1pPr marL="228600" indent="-228600">
              <a:lnSpc>
                <a:spcPct val="80000"/>
              </a:lnSpc>
              <a:buSzPct val="25000"/>
              <a:buFont typeface="Lucida Grande"/>
              <a:buChar char=" "/>
              <a:defRPr sz="2000" baseline="0"/>
            </a:lvl1pPr>
            <a:lvl2pPr marL="228600" indent="0">
              <a:lnSpc>
                <a:spcPct val="80000"/>
              </a:lnSpc>
              <a:buSzPct val="25000"/>
              <a:buFont typeface="Lucida Grande"/>
              <a:buNone/>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6"/>
          <p:cNvSpPr>
            <a:spLocks noGrp="1"/>
          </p:cNvSpPr>
          <p:nvPr>
            <p:ph sz="quarter" idx="12"/>
          </p:nvPr>
        </p:nvSpPr>
        <p:spPr>
          <a:xfrm>
            <a:off x="462614" y="2778789"/>
            <a:ext cx="4105655" cy="231343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19836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Quad">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FB564FE1-344D-7248-A2C2-88197FA6E0FA}"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4175"/>
            <a:ext cx="274638" cy="274638"/>
            <a:chOff x="365346" y="380853"/>
            <a:chExt cx="274889" cy="274889"/>
          </a:xfrm>
        </p:grpSpPr>
        <p:sp>
          <p:nvSpPr>
            <p:cNvPr id="12" name="Oval 11"/>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3"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967228"/>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967228"/>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11" name="Content Placeholder 6"/>
          <p:cNvSpPr>
            <a:spLocks noGrp="1"/>
          </p:cNvSpPr>
          <p:nvPr>
            <p:ph sz="quarter" idx="13"/>
          </p:nvPr>
        </p:nvSpPr>
        <p:spPr>
          <a:xfrm>
            <a:off x="4576021" y="3427872"/>
            <a:ext cx="4105655" cy="2967228"/>
          </a:xfrm>
          <a:ln>
            <a:solidFill>
              <a:schemeClr val="tx1"/>
            </a:solidFill>
          </a:ln>
        </p:spPr>
        <p:txBody>
          <a:bodyPr/>
          <a:lstStyle>
            <a:lvl1pPr>
              <a:defRPr baseline="0"/>
            </a:lvl1pPr>
          </a:lstStyle>
          <a:p>
            <a:pPr lvl="0"/>
            <a:r>
              <a:rPr lang="en-US" smtClean="0"/>
              <a:t>Click to edit Master text styles</a:t>
            </a:r>
          </a:p>
        </p:txBody>
      </p:sp>
      <p:sp>
        <p:nvSpPr>
          <p:cNvPr id="10" name="Content Placeholder 6"/>
          <p:cNvSpPr>
            <a:spLocks noGrp="1"/>
          </p:cNvSpPr>
          <p:nvPr>
            <p:ph sz="quarter" idx="12"/>
          </p:nvPr>
        </p:nvSpPr>
        <p:spPr>
          <a:xfrm>
            <a:off x="462614" y="3427872"/>
            <a:ext cx="4105655" cy="2967228"/>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3522695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770AD4A6-CFB0-634E-9175-14D0CBDFDDE8}"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4175"/>
            <a:ext cx="274638" cy="274638"/>
            <a:chOff x="365346" y="380853"/>
            <a:chExt cx="274889" cy="274889"/>
          </a:xfrm>
        </p:grpSpPr>
        <p:sp>
          <p:nvSpPr>
            <p:cNvPr id="9" name="Oval 8"/>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0"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65394"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65394" y="2174875"/>
            <a:ext cx="4040188"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8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831" y="2174875"/>
            <a:ext cx="4041775"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50977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41216375-E1A0-1046-B93C-8960B9D50413}" type="slidenum">
              <a:rPr lang="en-US" sz="900" smtClean="0">
                <a:cs typeface="Helvetica" charset="0"/>
              </a:rPr>
              <a:pPr>
                <a:defRPr/>
              </a:pPr>
              <a:t>‹#›</a:t>
            </a:fld>
            <a:endParaRPr lang="en-US" sz="900" smtClean="0">
              <a:cs typeface="Helvetica" charset="0"/>
            </a:endParaRPr>
          </a:p>
        </p:txBody>
      </p:sp>
      <p:sp>
        <p:nvSpPr>
          <p:cNvPr id="4" name="Rectangle 3"/>
          <p:cNvSpPr/>
          <p:nvPr userDrawn="1"/>
        </p:nvSpPr>
        <p:spPr>
          <a:xfrm>
            <a:off x="3746500" y="468313"/>
            <a:ext cx="4940300" cy="812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 name="Group 9"/>
          <p:cNvGrpSpPr>
            <a:grpSpLocks/>
          </p:cNvGrpSpPr>
          <p:nvPr userDrawn="1"/>
        </p:nvGrpSpPr>
        <p:grpSpPr bwMode="auto">
          <a:xfrm>
            <a:off x="365125" y="384175"/>
            <a:ext cx="274638" cy="274638"/>
            <a:chOff x="365346" y="380853"/>
            <a:chExt cx="274889" cy="274889"/>
          </a:xfrm>
        </p:grpSpPr>
        <p:sp>
          <p:nvSpPr>
            <p:cNvPr id="6" name="Oval 5"/>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1"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746500" y="498675"/>
            <a:ext cx="4940300" cy="813816"/>
          </a:xfrm>
        </p:spPr>
        <p:txBody>
          <a:bodyPr/>
          <a:lstStyle>
            <a:lvl1pPr>
              <a:defRPr baseline="0"/>
            </a:lvl1pPr>
          </a:lstStyle>
          <a:p>
            <a:r>
              <a:rPr lang="en-US" smtClean="0"/>
              <a:t>Click to edit Master title style</a:t>
            </a:r>
            <a:endParaRPr lang="en-US" dirty="0"/>
          </a:p>
        </p:txBody>
      </p:sp>
    </p:spTree>
    <p:extLst>
      <p:ext uri="{BB962C8B-B14F-4D97-AF65-F5344CB8AC3E}">
        <p14:creationId xmlns:p14="http://schemas.microsoft.com/office/powerpoint/2010/main" val="634897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4A801B95-EEE1-6944-BCC7-BB2088FE8D2E}" type="slidenum">
              <a:rPr lang="en-US" sz="900" smtClean="0">
                <a:cs typeface="Helvetica" charset="0"/>
              </a:rPr>
              <a:pPr>
                <a:defRPr/>
              </a:pPr>
              <a:t>‹#›</a:t>
            </a:fld>
            <a:endParaRPr lang="en-US" sz="900" smtClean="0">
              <a:cs typeface="Helvetica" charset="0"/>
            </a:endParaRPr>
          </a:p>
        </p:txBody>
      </p:sp>
    </p:spTree>
    <p:extLst>
      <p:ext uri="{BB962C8B-B14F-4D97-AF65-F5344CB8AC3E}">
        <p14:creationId xmlns:p14="http://schemas.microsoft.com/office/powerpoint/2010/main" val="1433972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1E9A132A-384F-964B-B833-0B24D480A62E}" type="slidenum">
              <a:rPr lang="en-US" sz="900" smtClean="0">
                <a:cs typeface="Helvetica" charset="0"/>
              </a:rPr>
              <a:pPr>
                <a:defRPr/>
              </a:pPr>
              <a:t>‹#›</a:t>
            </a:fld>
            <a:endParaRPr lang="en-US" sz="900" smtClean="0">
              <a:cs typeface="Helvetica" charset="0"/>
            </a:endParaRPr>
          </a:p>
        </p:txBody>
      </p:sp>
      <p:grpSp>
        <p:nvGrpSpPr>
          <p:cNvPr id="6" name="Group 6"/>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1"/>
          <p:cNvGrpSpPr>
            <a:grpSpLocks/>
          </p:cNvGrpSpPr>
          <p:nvPr userDrawn="1"/>
        </p:nvGrpSpPr>
        <p:grpSpPr bwMode="auto">
          <a:xfrm>
            <a:off x="365125" y="384175"/>
            <a:ext cx="274638" cy="274638"/>
            <a:chOff x="365346" y="380853"/>
            <a:chExt cx="274889" cy="274889"/>
          </a:xfrm>
        </p:grpSpPr>
        <p:sp>
          <p:nvSpPr>
            <p:cNvPr id="10" name="Oval 9"/>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1" name="Picture 13" descr="MB_LOGO_M_K.png"/>
            <p:cNvPicPr>
              <a:picLocks noChangeAspect="1"/>
            </p:cNvPicPr>
            <p:nvPr userDrawn="1"/>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671660"/>
            <a:ext cx="3008313" cy="655695"/>
          </a:xfrm>
        </p:spPr>
        <p:txBody>
          <a:bodyPr anchor="t"/>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3575050" y="467614"/>
            <a:ext cx="5111750" cy="5928783"/>
          </a:xfrm>
        </p:spPr>
        <p:txBody>
          <a:bodyPr/>
          <a:lstStyle>
            <a:lvl1pPr>
              <a:defRPr sz="20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74838"/>
            <a:ext cx="3008313" cy="49215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079149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7F068E19-7E3E-0949-B4AF-B5038B54BDB8}"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4175"/>
            <a:ext cx="274638" cy="274638"/>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708342"/>
          </a:xfrm>
        </p:spPr>
        <p:txBody>
          <a:bodyPr/>
          <a:lstStyle>
            <a:lvl1pPr marL="0" indent="0">
              <a:lnSpc>
                <a:spcPct val="8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2787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8542B2A7-9CEE-CB46-BDF0-58813E08D924}"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4175"/>
            <a:ext cx="274638" cy="274638"/>
            <a:chOff x="365346" y="380853"/>
            <a:chExt cx="274889" cy="274889"/>
          </a:xfrm>
        </p:grpSpPr>
        <p:sp>
          <p:nvSpPr>
            <p:cNvPr id="6" name="Oval 5"/>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65667" y="466551"/>
            <a:ext cx="8223250" cy="95108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65667" y="1838149"/>
            <a:ext cx="8083727" cy="454948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9847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590550" y="466725"/>
            <a:ext cx="7958138"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userDrawn="1"/>
        </p:nvSpPr>
        <p:spPr bwMode="auto">
          <a:xfrm rot="5400000">
            <a:off x="192088" y="6219825"/>
            <a:ext cx="3254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lgn="r">
              <a:defRPr/>
            </a:pPr>
            <a:fld id="{736E0FDA-61D3-874E-848C-8B7F39993DAD}" type="slidenum">
              <a:rPr lang="en-US" sz="900" smtClean="0">
                <a:cs typeface="Helvetica" charset="0"/>
              </a:rPr>
              <a:pPr algn="r">
                <a:defRPr/>
              </a:pPr>
              <a:t>‹#›</a:t>
            </a:fld>
            <a:endParaRPr lang="en-US" sz="900" smtClean="0">
              <a:cs typeface="Helvetica" charset="0"/>
            </a:endParaRPr>
          </a:p>
        </p:txBody>
      </p:sp>
      <p:grpSp>
        <p:nvGrpSpPr>
          <p:cNvPr id="6" name="Group 9"/>
          <p:cNvGrpSpPr>
            <a:grpSpLocks/>
          </p:cNvGrpSpPr>
          <p:nvPr userDrawn="1"/>
        </p:nvGrpSpPr>
        <p:grpSpPr bwMode="auto">
          <a:xfrm rot="5400000">
            <a:off x="8362157" y="370681"/>
            <a:ext cx="274638" cy="276225"/>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1"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Vertical Title 1"/>
          <p:cNvSpPr>
            <a:spLocks noGrp="1"/>
          </p:cNvSpPr>
          <p:nvPr>
            <p:ph type="title" orient="vert"/>
          </p:nvPr>
        </p:nvSpPr>
        <p:spPr>
          <a:xfrm>
            <a:off x="7535333" y="479778"/>
            <a:ext cx="1014060" cy="5915446"/>
          </a:xfrm>
        </p:spPr>
        <p:txBody>
          <a:bodyPr vert="eaVert"/>
          <a:lstStyle>
            <a:lvl1pPr>
              <a:defRPr baseline="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0503" y="479778"/>
            <a:ext cx="6807247" cy="591544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61588" y="469782"/>
            <a:ext cx="8220456" cy="4064588"/>
          </a:xfrm>
          <a:ln>
            <a:solidFill>
              <a:schemeClr val="tx1"/>
            </a:solidFill>
          </a:ln>
        </p:spPr>
        <p:txBody>
          <a:bodyPr rtlCol="0">
            <a:noAutofit/>
          </a:bodyPr>
          <a:lstStyle>
            <a:lvl1pPr>
              <a:defRPr baseline="0"/>
            </a:lvl1pPr>
          </a:lstStyle>
          <a:p>
            <a:pPr lvl="0"/>
            <a:r>
              <a:rPr lang="en-US" noProof="0" smtClean="0"/>
              <a:t>Drag picture to placeholder or click icon to add</a:t>
            </a:r>
            <a:endParaRPr lang="en-US" noProof="0" dirty="0"/>
          </a:p>
        </p:txBody>
      </p:sp>
      <p:sp>
        <p:nvSpPr>
          <p:cNvPr id="2" name="Title 1"/>
          <p:cNvSpPr>
            <a:spLocks noGrp="1"/>
          </p:cNvSpPr>
          <p:nvPr>
            <p:ph type="title"/>
          </p:nvPr>
        </p:nvSpPr>
        <p:spPr>
          <a:xfrm>
            <a:off x="684685" y="4760613"/>
            <a:ext cx="7772400" cy="729544"/>
          </a:xfrm>
        </p:spPr>
        <p:txBody>
          <a:bodyPr anchor="b"/>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4685" y="5489229"/>
            <a:ext cx="7772400" cy="522287"/>
          </a:xfrm>
        </p:spPr>
        <p:txBody>
          <a:bodyPr/>
          <a:lstStyle>
            <a:lvl1pPr marL="0" indent="0">
              <a:lnSpc>
                <a:spcPct val="80000"/>
              </a:lnSpc>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3989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3FC5DEA2-1951-7949-BA55-6E5295EBE0FD}"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61161" y="1600200"/>
            <a:ext cx="4047744" cy="4791138"/>
          </a:xfrm>
        </p:spPr>
        <p:txBody>
          <a:bodyPr/>
          <a:lstStyle>
            <a:lvl1pPr>
              <a:defRPr sz="2000" baseline="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5773" y="1600200"/>
            <a:ext cx="4047744" cy="4791138"/>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708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ad Title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87AE6099-C0ED-E547-AC0A-31E442BD80FF}"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1000"/>
            <a:ext cx="274638" cy="274638"/>
            <a:chOff x="127430" y="671660"/>
            <a:chExt cx="274889" cy="274889"/>
          </a:xfrm>
        </p:grpSpPr>
        <p:sp>
          <p:nvSpPr>
            <p:cNvPr id="13" name="Oval 12"/>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1430338"/>
            <a:ext cx="4105655" cy="182321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3255941"/>
            <a:ext cx="4105655" cy="182321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1430338"/>
            <a:ext cx="4105655" cy="182321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5131968"/>
            <a:ext cx="8229600" cy="1252567"/>
          </a:xfrm>
        </p:spPr>
        <p:txBody>
          <a:bodyPr anchor="ctr">
            <a:noAutofit/>
          </a:bodyPr>
          <a:lstStyle>
            <a:lvl1pPr marL="228600" indent="-228600">
              <a:lnSpc>
                <a:spcPct val="80000"/>
              </a:lnSpc>
              <a:buSzPct val="25000"/>
              <a:buFont typeface="Lucida Grande"/>
              <a:buChar char=" "/>
              <a:defRPr sz="2000" baseline="0"/>
            </a:lvl1pPr>
            <a:lvl2pPr marL="514350" indent="-285750">
              <a:lnSpc>
                <a:spcPct val="80000"/>
              </a:lnSpc>
              <a:buSzPct val="25000"/>
              <a:buFont typeface="Lucida Grande"/>
              <a:buChar char=" "/>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6"/>
          <p:cNvSpPr>
            <a:spLocks noGrp="1"/>
          </p:cNvSpPr>
          <p:nvPr>
            <p:ph sz="quarter" idx="12"/>
          </p:nvPr>
        </p:nvSpPr>
        <p:spPr>
          <a:xfrm>
            <a:off x="462614" y="3255941"/>
            <a:ext cx="4105655" cy="182321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349633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Quad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2C9AE7D7-FA06-624A-8FD3-2749C35F65F2}"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1000"/>
            <a:ext cx="274638" cy="274638"/>
            <a:chOff x="127430" y="671660"/>
            <a:chExt cx="274889" cy="274889"/>
          </a:xfrm>
        </p:grpSpPr>
        <p:sp>
          <p:nvSpPr>
            <p:cNvPr id="13" name="Oval 12"/>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31343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2778789"/>
            <a:ext cx="4105655" cy="231343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31343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3" name="Content Placeholder 2"/>
          <p:cNvSpPr>
            <a:spLocks noGrp="1"/>
          </p:cNvSpPr>
          <p:nvPr>
            <p:ph sz="half" idx="1"/>
          </p:nvPr>
        </p:nvSpPr>
        <p:spPr>
          <a:xfrm>
            <a:off x="457200" y="5140162"/>
            <a:ext cx="8229600" cy="1243423"/>
          </a:xfrm>
        </p:spPr>
        <p:txBody>
          <a:bodyPr anchor="ctr">
            <a:noAutofit/>
          </a:bodyPr>
          <a:lstStyle>
            <a:lvl1pPr marL="228600" indent="-228600">
              <a:lnSpc>
                <a:spcPct val="80000"/>
              </a:lnSpc>
              <a:buSzPct val="25000"/>
              <a:buFont typeface="Lucida Grande"/>
              <a:buChar char=" "/>
              <a:defRPr sz="2000" baseline="0"/>
            </a:lvl1pPr>
            <a:lvl2pPr marL="228600" indent="0">
              <a:lnSpc>
                <a:spcPct val="80000"/>
              </a:lnSpc>
              <a:buSzPct val="25000"/>
              <a:buFont typeface="Lucida Grande"/>
              <a:buNone/>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6"/>
          <p:cNvSpPr>
            <a:spLocks noGrp="1"/>
          </p:cNvSpPr>
          <p:nvPr>
            <p:ph sz="quarter" idx="12"/>
          </p:nvPr>
        </p:nvSpPr>
        <p:spPr>
          <a:xfrm>
            <a:off x="462614" y="2778789"/>
            <a:ext cx="4105655" cy="231343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92493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Quad">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5D37C19D-7DE7-6040-997E-FBCB39AD0445}"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1000"/>
            <a:ext cx="274638" cy="274638"/>
            <a:chOff x="127430" y="671660"/>
            <a:chExt cx="274889" cy="274889"/>
          </a:xfrm>
        </p:grpSpPr>
        <p:sp>
          <p:nvSpPr>
            <p:cNvPr id="12" name="Oval 11"/>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3"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967228"/>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967228"/>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11" name="Content Placeholder 6"/>
          <p:cNvSpPr>
            <a:spLocks noGrp="1"/>
          </p:cNvSpPr>
          <p:nvPr>
            <p:ph sz="quarter" idx="13"/>
          </p:nvPr>
        </p:nvSpPr>
        <p:spPr>
          <a:xfrm>
            <a:off x="4576021" y="3427872"/>
            <a:ext cx="4105655" cy="2967228"/>
          </a:xfrm>
          <a:ln>
            <a:solidFill>
              <a:schemeClr val="tx1"/>
            </a:solidFill>
          </a:ln>
        </p:spPr>
        <p:txBody>
          <a:bodyPr/>
          <a:lstStyle>
            <a:lvl1pPr>
              <a:defRPr baseline="0"/>
            </a:lvl1pPr>
          </a:lstStyle>
          <a:p>
            <a:pPr lvl="0"/>
            <a:r>
              <a:rPr lang="en-US" smtClean="0"/>
              <a:t>Click to edit Master text styles</a:t>
            </a:r>
          </a:p>
        </p:txBody>
      </p:sp>
      <p:sp>
        <p:nvSpPr>
          <p:cNvPr id="10" name="Content Placeholder 6"/>
          <p:cNvSpPr>
            <a:spLocks noGrp="1"/>
          </p:cNvSpPr>
          <p:nvPr>
            <p:ph sz="quarter" idx="12"/>
          </p:nvPr>
        </p:nvSpPr>
        <p:spPr>
          <a:xfrm>
            <a:off x="462614" y="3427872"/>
            <a:ext cx="4105655" cy="2967228"/>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85277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DB405D21-B0AB-894B-A5B5-F7CF47A28936}"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1000"/>
            <a:ext cx="274638" cy="274638"/>
            <a:chOff x="127430" y="671660"/>
            <a:chExt cx="274889" cy="274889"/>
          </a:xfrm>
        </p:grpSpPr>
        <p:sp>
          <p:nvSpPr>
            <p:cNvPr id="9" name="Oval 8"/>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0"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65394"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65394" y="2174875"/>
            <a:ext cx="4040188"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8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831" y="2174875"/>
            <a:ext cx="4041775"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961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3746500" y="468313"/>
            <a:ext cx="4940300" cy="812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4" name="Group 9"/>
          <p:cNvGrpSpPr>
            <a:grpSpLocks/>
          </p:cNvGrpSpPr>
          <p:nvPr userDrawn="1"/>
        </p:nvGrpSpPr>
        <p:grpSpPr bwMode="auto">
          <a:xfrm>
            <a:off x="365125" y="381000"/>
            <a:ext cx="274638" cy="274638"/>
            <a:chOff x="127430" y="671660"/>
            <a:chExt cx="274889" cy="274889"/>
          </a:xfrm>
        </p:grpSpPr>
        <p:sp>
          <p:nvSpPr>
            <p:cNvPr id="5" name="Oval 4"/>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6" name="Picture 11"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a:spLocks noChangeArrowheads="1"/>
          </p:cNvSpPr>
          <p:nvPr userDrawn="1"/>
        </p:nvSpPr>
        <p:spPr bwMode="auto">
          <a:xfrm>
            <a:off x="363538" y="6370638"/>
            <a:ext cx="16557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defRPr/>
            </a:pPr>
            <a:r>
              <a:rPr lang="en-US" sz="1200" smtClean="0"/>
              <a:t>Dinh &amp; Gelman, 2015</a:t>
            </a:r>
          </a:p>
        </p:txBody>
      </p:sp>
      <p:sp>
        <p:nvSpPr>
          <p:cNvPr id="2" name="Title 1"/>
          <p:cNvSpPr>
            <a:spLocks noGrp="1"/>
          </p:cNvSpPr>
          <p:nvPr>
            <p:ph type="title"/>
          </p:nvPr>
        </p:nvSpPr>
        <p:spPr>
          <a:xfrm>
            <a:off x="3746500" y="498675"/>
            <a:ext cx="4940300" cy="813816"/>
          </a:xfrm>
        </p:spPr>
        <p:txBody>
          <a:bodyPr/>
          <a:lstStyle>
            <a:lvl1pPr>
              <a:defRPr baseline="0"/>
            </a:lvl1pPr>
          </a:lstStyle>
          <a:p>
            <a:r>
              <a:rPr lang="en-US" smtClean="0"/>
              <a:t>Click to edit Master title style</a:t>
            </a:r>
            <a:endParaRPr lang="en-US" dirty="0"/>
          </a:p>
        </p:txBody>
      </p:sp>
    </p:spTree>
    <p:extLst>
      <p:ext uri="{BB962C8B-B14F-4D97-AF65-F5344CB8AC3E}">
        <p14:creationId xmlns:p14="http://schemas.microsoft.com/office/powerpoint/2010/main" val="40438339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466725"/>
            <a:ext cx="8229600"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479425"/>
            <a:ext cx="8229600" cy="95091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8" name="Text Placeholder 2"/>
          <p:cNvSpPr>
            <a:spLocks noGrp="1"/>
          </p:cNvSpPr>
          <p:nvPr>
            <p:ph type="body" idx="1"/>
          </p:nvPr>
        </p:nvSpPr>
        <p:spPr bwMode="auto">
          <a:xfrm>
            <a:off x="457200" y="1600200"/>
            <a:ext cx="82296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29538" y="6446838"/>
            <a:ext cx="606425" cy="228600"/>
          </a:xfrm>
          <a:prstGeom prst="rect">
            <a:avLst/>
          </a:prstGeom>
        </p:spPr>
        <p:txBody>
          <a:bodyPr vert="horz" lIns="91440" tIns="45720" rIns="91440" bIns="45720" rtlCol="0" anchor="ctr"/>
          <a:lstStyle>
            <a:lvl1pPr algn="ctr" fontAlgn="auto">
              <a:spcBef>
                <a:spcPts val="0"/>
              </a:spcBef>
              <a:spcAft>
                <a:spcPts val="0"/>
              </a:spcAft>
              <a:defRPr sz="900">
                <a:solidFill>
                  <a:schemeClr val="tx1"/>
                </a:solidFill>
                <a:latin typeface="+mn-lt"/>
                <a:ea typeface="+mn-ea"/>
                <a:cs typeface="Helvetica"/>
              </a:defRPr>
            </a:lvl1pPr>
          </a:lstStyle>
          <a:p>
            <a:pPr>
              <a:defRPr/>
            </a:pPr>
            <a:fld id="{F912F21E-C07C-F841-B071-A1C201F31158}" type="datetime1">
              <a:rPr lang="en-US"/>
              <a:pPr>
                <a:defRPr/>
              </a:pPr>
              <a:t>8/4/15</a:t>
            </a:fld>
            <a:endParaRPr lang="en-US" dirty="0"/>
          </a:p>
        </p:txBody>
      </p:sp>
      <p:sp>
        <p:nvSpPr>
          <p:cNvPr id="6" name="Slide Number Placeholder 5"/>
          <p:cNvSpPr>
            <a:spLocks noGrp="1"/>
          </p:cNvSpPr>
          <p:nvPr>
            <p:ph type="sldNum" sz="quarter" idx="4"/>
          </p:nvPr>
        </p:nvSpPr>
        <p:spPr>
          <a:xfrm>
            <a:off x="8318500" y="6446838"/>
            <a:ext cx="368300" cy="228600"/>
          </a:xfrm>
          <a:prstGeom prst="rect">
            <a:avLst/>
          </a:prstGeom>
        </p:spPr>
        <p:txBody>
          <a:bodyPr vert="horz" lIns="91440" tIns="45720" rIns="91440" bIns="45720" rtlCol="0" anchor="ctr"/>
          <a:lstStyle>
            <a:lvl1pPr algn="r" fontAlgn="auto">
              <a:spcBef>
                <a:spcPts val="0"/>
              </a:spcBef>
              <a:spcAft>
                <a:spcPts val="0"/>
              </a:spcAft>
              <a:defRPr sz="900">
                <a:solidFill>
                  <a:schemeClr val="tx1"/>
                </a:solidFill>
                <a:latin typeface="+mn-lt"/>
                <a:ea typeface="+mn-ea"/>
                <a:cs typeface="Helvetica"/>
              </a:defRPr>
            </a:lvl1pPr>
          </a:lstStyle>
          <a:p>
            <a:pPr>
              <a:defRPr/>
            </a:pPr>
            <a:fld id="{BD07C2BC-EAEB-2740-9E1C-C3FDAE671F0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231" r:id="rId1"/>
    <p:sldLayoutId id="2147485232" r:id="rId2"/>
    <p:sldLayoutId id="2147485233" r:id="rId3"/>
    <p:sldLayoutId id="2147485234" r:id="rId4"/>
    <p:sldLayoutId id="2147485235" r:id="rId5"/>
    <p:sldLayoutId id="2147485236" r:id="rId6"/>
    <p:sldLayoutId id="2147485237" r:id="rId7"/>
    <p:sldLayoutId id="2147485238" r:id="rId8"/>
    <p:sldLayoutId id="2147485239" r:id="rId9"/>
    <p:sldLayoutId id="2147485240" r:id="rId10"/>
    <p:sldLayoutId id="2147485241" r:id="rId11"/>
    <p:sldLayoutId id="2147485242" r:id="rId12"/>
    <p:sldLayoutId id="2147485243" r:id="rId13"/>
    <p:sldLayoutId id="2147485244" r:id="rId14"/>
  </p:sldLayoutIdLst>
  <p:timing>
    <p:tnLst>
      <p:par>
        <p:cTn xmlns:p14="http://schemas.microsoft.com/office/powerpoint/2010/main" id="1" dur="indefinite" restart="never" nodeType="tmRoot"/>
      </p:par>
    </p:tnLst>
  </p:timing>
  <p:hf hdr="0" ftr="0" dt="0"/>
  <p:txStyles>
    <p:titleStyle>
      <a:lvl1pPr algn="ctr" defTabSz="457200" rtl="0" eaLnBrk="0" fontAlgn="base" hangingPunct="0">
        <a:lnSpc>
          <a:spcPct val="80000"/>
        </a:lnSpc>
        <a:spcBef>
          <a:spcPct val="0"/>
        </a:spcBef>
        <a:spcAft>
          <a:spcPct val="0"/>
        </a:spcAft>
        <a:defRPr sz="3200" b="1" kern="1200" cap="all">
          <a:solidFill>
            <a:schemeClr val="tx1"/>
          </a:solidFill>
          <a:latin typeface="+mj-lt"/>
          <a:ea typeface="ＭＳ Ｐゴシック" charset="0"/>
          <a:cs typeface="Helvetica"/>
        </a:defRPr>
      </a:lvl1pPr>
      <a:lvl2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2pPr>
      <a:lvl3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3pPr>
      <a:lvl4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4pPr>
      <a:lvl5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5pPr>
      <a:lvl6pPr marL="4572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6pPr>
      <a:lvl7pPr marL="9144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7pPr>
      <a:lvl8pPr marL="13716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8pPr>
      <a:lvl9pPr marL="18288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9pPr>
    </p:titleStyle>
    <p:bodyStyle>
      <a:lvl1pPr marL="228600" indent="-228600" algn="l" defTabSz="457200" rtl="0" eaLnBrk="0" fontAlgn="base" hangingPunct="0">
        <a:spcBef>
          <a:spcPts val="600"/>
        </a:spcBef>
        <a:spcAft>
          <a:spcPct val="0"/>
        </a:spcAft>
        <a:buSzPct val="90000"/>
        <a:buFont typeface="Arial" charset="0"/>
        <a:buChar char="•"/>
        <a:defRPr sz="2000" kern="1200">
          <a:solidFill>
            <a:schemeClr val="tx1"/>
          </a:solidFill>
          <a:latin typeface="+mn-lt"/>
          <a:ea typeface="ＭＳ Ｐゴシック" charset="0"/>
          <a:cs typeface="Helvetica"/>
        </a:defRPr>
      </a:lvl1pPr>
      <a:lvl2pPr marL="457200" indent="-228600" algn="l" defTabSz="457200" rtl="0" eaLnBrk="0" fontAlgn="base" hangingPunct="0">
        <a:spcBef>
          <a:spcPts val="600"/>
        </a:spcBef>
        <a:spcAft>
          <a:spcPct val="0"/>
        </a:spcAft>
        <a:buSzPct val="90000"/>
        <a:buFont typeface="Arial" charset="0"/>
        <a:buChar char="•"/>
        <a:defRPr kern="1200">
          <a:solidFill>
            <a:schemeClr val="tx1"/>
          </a:solidFill>
          <a:latin typeface="+mn-lt"/>
          <a:ea typeface="ＭＳ Ｐゴシック" charset="0"/>
          <a:cs typeface="Helvetica"/>
        </a:defRPr>
      </a:lvl2pPr>
      <a:lvl3pPr marL="685800" indent="-228600" algn="l" defTabSz="457200" rtl="0" eaLnBrk="0" fontAlgn="base" hangingPunct="0">
        <a:spcBef>
          <a:spcPts val="600"/>
        </a:spcBef>
        <a:spcAft>
          <a:spcPct val="0"/>
        </a:spcAft>
        <a:buSzPct val="90000"/>
        <a:buFont typeface="Arial" charset="0"/>
        <a:buChar char="•"/>
        <a:defRPr sz="1600" kern="1200">
          <a:solidFill>
            <a:schemeClr val="tx1"/>
          </a:solidFill>
          <a:latin typeface="+mn-lt"/>
          <a:ea typeface="ＭＳ Ｐゴシック" charset="0"/>
          <a:cs typeface="Helvetica"/>
        </a:defRPr>
      </a:lvl3pPr>
      <a:lvl4pPr marL="9144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4pPr>
      <a:lvl5pPr marL="11430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466725"/>
            <a:ext cx="8229600"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479425"/>
            <a:ext cx="8229600" cy="95091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5364" name="Text Placeholder 2"/>
          <p:cNvSpPr>
            <a:spLocks noGrp="1"/>
          </p:cNvSpPr>
          <p:nvPr>
            <p:ph type="body" idx="1"/>
          </p:nvPr>
        </p:nvSpPr>
        <p:spPr bwMode="auto">
          <a:xfrm>
            <a:off x="457200" y="1600200"/>
            <a:ext cx="82296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29538" y="6446838"/>
            <a:ext cx="606425" cy="228600"/>
          </a:xfrm>
          <a:prstGeom prst="rect">
            <a:avLst/>
          </a:prstGeom>
        </p:spPr>
        <p:txBody>
          <a:bodyPr vert="horz" lIns="91440" tIns="45720" rIns="91440" bIns="45720" rtlCol="0" anchor="ctr"/>
          <a:lstStyle>
            <a:lvl1pPr algn="ctr" fontAlgn="auto">
              <a:spcBef>
                <a:spcPts val="0"/>
              </a:spcBef>
              <a:spcAft>
                <a:spcPts val="0"/>
              </a:spcAft>
              <a:defRPr sz="900">
                <a:solidFill>
                  <a:schemeClr val="tx1"/>
                </a:solidFill>
                <a:latin typeface="+mn-lt"/>
                <a:ea typeface="+mn-ea"/>
                <a:cs typeface="Helvetica"/>
              </a:defRPr>
            </a:lvl1pPr>
          </a:lstStyle>
          <a:p>
            <a:pPr>
              <a:defRPr/>
            </a:pPr>
            <a:fld id="{613FF14E-ECFF-F547-B7CB-4A82153DA06D}" type="datetime1">
              <a:rPr lang="en-US"/>
              <a:pPr>
                <a:defRPr/>
              </a:pPr>
              <a:t>8/4/15</a:t>
            </a:fld>
            <a:endParaRPr lang="en-US" dirty="0"/>
          </a:p>
        </p:txBody>
      </p:sp>
      <p:sp>
        <p:nvSpPr>
          <p:cNvPr id="6" name="Slide Number Placeholder 5"/>
          <p:cNvSpPr>
            <a:spLocks noGrp="1"/>
          </p:cNvSpPr>
          <p:nvPr>
            <p:ph type="sldNum" sz="quarter" idx="4"/>
          </p:nvPr>
        </p:nvSpPr>
        <p:spPr>
          <a:xfrm>
            <a:off x="8318500" y="6446838"/>
            <a:ext cx="368300" cy="228600"/>
          </a:xfrm>
          <a:prstGeom prst="rect">
            <a:avLst/>
          </a:prstGeom>
        </p:spPr>
        <p:txBody>
          <a:bodyPr vert="horz" lIns="91440" tIns="45720" rIns="91440" bIns="45720" rtlCol="0" anchor="ctr"/>
          <a:lstStyle>
            <a:lvl1pPr algn="r" fontAlgn="auto">
              <a:spcBef>
                <a:spcPts val="0"/>
              </a:spcBef>
              <a:spcAft>
                <a:spcPts val="0"/>
              </a:spcAft>
              <a:defRPr sz="900">
                <a:solidFill>
                  <a:schemeClr val="tx1"/>
                </a:solidFill>
                <a:latin typeface="+mn-lt"/>
                <a:ea typeface="+mn-ea"/>
                <a:cs typeface="Helvetica"/>
              </a:defRPr>
            </a:lvl1pPr>
          </a:lstStyle>
          <a:p>
            <a:pPr>
              <a:defRPr/>
            </a:pPr>
            <a:fld id="{4D48A976-F4BD-7244-AF03-76401346F816}"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5245" r:id="rId1"/>
    <p:sldLayoutId id="2147485246" r:id="rId2"/>
    <p:sldLayoutId id="2147485247" r:id="rId3"/>
    <p:sldLayoutId id="2147485248" r:id="rId4"/>
    <p:sldLayoutId id="2147485249" r:id="rId5"/>
    <p:sldLayoutId id="2147485250" r:id="rId6"/>
    <p:sldLayoutId id="2147485251" r:id="rId7"/>
    <p:sldLayoutId id="2147485252" r:id="rId8"/>
    <p:sldLayoutId id="2147485253" r:id="rId9"/>
    <p:sldLayoutId id="2147485254" r:id="rId10"/>
    <p:sldLayoutId id="2147485255" r:id="rId11"/>
    <p:sldLayoutId id="2147485256" r:id="rId12"/>
    <p:sldLayoutId id="2147485257" r:id="rId13"/>
    <p:sldLayoutId id="2147485258" r:id="rId14"/>
  </p:sldLayoutIdLst>
  <p:timing>
    <p:tnLst>
      <p:par>
        <p:cTn xmlns:p14="http://schemas.microsoft.com/office/powerpoint/2010/main" id="1" dur="indefinite" restart="never" nodeType="tmRoot"/>
      </p:par>
    </p:tnLst>
  </p:timing>
  <p:hf hdr="0" ftr="0" dt="0"/>
  <p:txStyles>
    <p:titleStyle>
      <a:lvl1pPr algn="ctr" defTabSz="457200" rtl="0" eaLnBrk="0" fontAlgn="base" hangingPunct="0">
        <a:lnSpc>
          <a:spcPct val="80000"/>
        </a:lnSpc>
        <a:spcBef>
          <a:spcPct val="0"/>
        </a:spcBef>
        <a:spcAft>
          <a:spcPct val="0"/>
        </a:spcAft>
        <a:defRPr sz="3200" b="1" kern="1200" cap="all">
          <a:solidFill>
            <a:schemeClr val="tx1"/>
          </a:solidFill>
          <a:latin typeface="+mj-lt"/>
          <a:ea typeface="ＭＳ Ｐゴシック" charset="0"/>
          <a:cs typeface="Helvetica"/>
        </a:defRPr>
      </a:lvl1pPr>
      <a:lvl2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2pPr>
      <a:lvl3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3pPr>
      <a:lvl4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4pPr>
      <a:lvl5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5pPr>
      <a:lvl6pPr marL="4572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6pPr>
      <a:lvl7pPr marL="9144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7pPr>
      <a:lvl8pPr marL="13716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8pPr>
      <a:lvl9pPr marL="18288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9pPr>
    </p:titleStyle>
    <p:bodyStyle>
      <a:lvl1pPr marL="228600" indent="-228600" algn="l" defTabSz="457200" rtl="0" eaLnBrk="0" fontAlgn="base" hangingPunct="0">
        <a:spcBef>
          <a:spcPts val="600"/>
        </a:spcBef>
        <a:spcAft>
          <a:spcPct val="0"/>
        </a:spcAft>
        <a:buSzPct val="90000"/>
        <a:buFont typeface="Arial" charset="0"/>
        <a:buChar char="•"/>
        <a:defRPr sz="2000" kern="1200">
          <a:solidFill>
            <a:schemeClr val="tx1"/>
          </a:solidFill>
          <a:latin typeface="+mn-lt"/>
          <a:ea typeface="ＭＳ Ｐゴシック" charset="0"/>
          <a:cs typeface="Helvetica"/>
        </a:defRPr>
      </a:lvl1pPr>
      <a:lvl2pPr marL="457200" indent="-228600" algn="l" defTabSz="457200" rtl="0" eaLnBrk="0" fontAlgn="base" hangingPunct="0">
        <a:spcBef>
          <a:spcPts val="600"/>
        </a:spcBef>
        <a:spcAft>
          <a:spcPct val="0"/>
        </a:spcAft>
        <a:buSzPct val="90000"/>
        <a:buFont typeface="Arial" charset="0"/>
        <a:buChar char="•"/>
        <a:defRPr kern="1200">
          <a:solidFill>
            <a:schemeClr val="tx1"/>
          </a:solidFill>
          <a:latin typeface="+mn-lt"/>
          <a:ea typeface="ＭＳ Ｐゴシック" charset="0"/>
          <a:cs typeface="Helvetica"/>
        </a:defRPr>
      </a:lvl2pPr>
      <a:lvl3pPr marL="685800" indent="-228600" algn="l" defTabSz="457200" rtl="0" eaLnBrk="0" fontAlgn="base" hangingPunct="0">
        <a:spcBef>
          <a:spcPts val="600"/>
        </a:spcBef>
        <a:spcAft>
          <a:spcPct val="0"/>
        </a:spcAft>
        <a:buSzPct val="90000"/>
        <a:buFont typeface="Arial" charset="0"/>
        <a:buChar char="•"/>
        <a:defRPr sz="1600" kern="1200">
          <a:solidFill>
            <a:schemeClr val="tx1"/>
          </a:solidFill>
          <a:latin typeface="+mn-lt"/>
          <a:ea typeface="ＭＳ Ｐゴシック" charset="0"/>
          <a:cs typeface="Helvetica"/>
        </a:defRPr>
      </a:lvl3pPr>
      <a:lvl4pPr marL="9144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4pPr>
      <a:lvl5pPr marL="11430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www.thingiverse.com/meshmixer/about" TargetMode="External"/><Relationship Id="rId5" Type="http://schemas.openxmlformats.org/officeDocument/2006/relationships/hyperlink" Target="http://creativecommons.org/licenses/by-sa/3.0/" TargetMode="External"/><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hyperlink" Target="http://www.thingiverse.com/ajolivette/about" TargetMode="External"/><Relationship Id="rId7" Type="http://schemas.openxmlformats.org/officeDocument/2006/relationships/hyperlink" Target="http://creativecommons.org/licenses/by-sa/3.0/"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1.png"/><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2.png"/><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3.png"/><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hyperlink" Target="http://www.thingiverse.com/jmil/about" TargetMode="External"/><Relationship Id="rId5" Type="http://schemas.openxmlformats.org/officeDocument/2006/relationships/hyperlink" Target="http://creativecommons.org/licenses/by-sa/3.0/" TargetMode="External"/><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hyperlink" Target="http://www.thingiverse.com/jmil/about" TargetMode="External"/><Relationship Id="rId5" Type="http://schemas.openxmlformats.org/officeDocument/2006/relationships/hyperlink" Target="http://creativecommons.org/licenses/by-sa/3.0/" TargetMode="External"/><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hyperlink" Target="http://www.thingiverse.com/jmil/about" TargetMode="External"/><Relationship Id="rId5" Type="http://schemas.openxmlformats.org/officeDocument/2006/relationships/hyperlink" Target="http://creativecommons.org/licenses/by-sa/3.0/" TargetMode="External"/><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4213" y="4760913"/>
            <a:ext cx="7772400" cy="728662"/>
          </a:xfrm>
        </p:spPr>
        <p:txBody>
          <a:bodyPr/>
          <a:lstStyle/>
          <a:p>
            <a:pPr>
              <a:defRPr/>
            </a:pPr>
            <a:r>
              <a:rPr lang="en-US" dirty="0" smtClean="0"/>
              <a:t>Modeling for Filament-Based 3D Printing</a:t>
            </a:r>
            <a:endParaRPr lang="en-US" dirty="0"/>
          </a:p>
        </p:txBody>
      </p:sp>
      <p:sp>
        <p:nvSpPr>
          <p:cNvPr id="4" name="Text Placeholder 3"/>
          <p:cNvSpPr>
            <a:spLocks noGrp="1"/>
          </p:cNvSpPr>
          <p:nvPr>
            <p:ph type="body" idx="1"/>
          </p:nvPr>
        </p:nvSpPr>
        <p:spPr>
          <a:xfrm>
            <a:off x="684213" y="5489575"/>
            <a:ext cx="7772400" cy="522288"/>
          </a:xfrm>
        </p:spPr>
        <p:txBody>
          <a:bodyPr/>
          <a:lstStyle/>
          <a:p>
            <a:pPr>
              <a:defRPr/>
            </a:pPr>
            <a:r>
              <a:rPr lang="en-US" dirty="0" smtClean="0"/>
              <a:t>3:45pm – 5pm</a:t>
            </a:r>
            <a:endParaRPr lang="en-US" dirty="0"/>
          </a:p>
        </p:txBody>
      </p:sp>
      <p:pic>
        <p:nvPicPr>
          <p:cNvPr id="155651" name="Picture Placeholder 11" descr="IceSL_implicits.pn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3735" b="-43735"/>
          <a:stretch>
            <a:fillRect/>
          </a:stretch>
        </p:blipFill>
        <p:spPr>
          <a:xfrm>
            <a:off x="461963" y="469900"/>
            <a:ext cx="8220075" cy="4064000"/>
          </a:xfrm>
          <a:ln>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Instability</a:t>
            </a:r>
            <a:endParaRPr lang="en-US" dirty="0"/>
          </a:p>
        </p:txBody>
      </p:sp>
      <p:pic>
        <p:nvPicPr>
          <p:cNvPr id="4" name="Picture 3"/>
          <p:cNvPicPr>
            <a:picLocks noChangeAspect="1"/>
          </p:cNvPicPr>
          <p:nvPr/>
        </p:nvPicPr>
        <p:blipFill>
          <a:blip r:embed="rId3"/>
          <a:stretch>
            <a:fillRect/>
          </a:stretch>
        </p:blipFill>
        <p:spPr>
          <a:xfrm>
            <a:off x="723900" y="1669716"/>
            <a:ext cx="3667143" cy="2495761"/>
          </a:xfrm>
          <a:prstGeom prst="rect">
            <a:avLst/>
          </a:prstGeom>
          <a:ln>
            <a:solidFill>
              <a:srgbClr val="7F7F7F"/>
            </a:solidFill>
          </a:ln>
        </p:spPr>
      </p:pic>
      <p:pic>
        <p:nvPicPr>
          <p:cNvPr id="5" name="Picture 4"/>
          <p:cNvPicPr>
            <a:picLocks noChangeAspect="1"/>
          </p:cNvPicPr>
          <p:nvPr/>
        </p:nvPicPr>
        <p:blipFill>
          <a:blip r:embed="rId4"/>
          <a:stretch>
            <a:fillRect/>
          </a:stretch>
        </p:blipFill>
        <p:spPr>
          <a:xfrm>
            <a:off x="4750214" y="3683000"/>
            <a:ext cx="3667143" cy="2521342"/>
          </a:xfrm>
          <a:prstGeom prst="rect">
            <a:avLst/>
          </a:prstGeom>
        </p:spPr>
      </p:pic>
    </p:spTree>
    <p:extLst>
      <p:ext uri="{BB962C8B-B14F-4D97-AF65-F5344CB8AC3E}">
        <p14:creationId xmlns:p14="http://schemas.microsoft.com/office/powerpoint/2010/main" val="1413984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solidFill>
                  <a:srgbClr val="000000"/>
                </a:solidFill>
                <a:ea typeface="+mj-ea"/>
              </a:rPr>
              <a:t>Supports: </a:t>
            </a:r>
            <a:r>
              <a:rPr lang="en-US" dirty="0" err="1" smtClean="0">
                <a:solidFill>
                  <a:srgbClr val="000000"/>
                </a:solidFill>
                <a:ea typeface="+mj-ea"/>
              </a:rPr>
              <a:t>MeshMixer</a:t>
            </a:r>
            <a:endParaRPr lang="en-US" dirty="0">
              <a:solidFill>
                <a:srgbClr val="000000"/>
              </a:solidFill>
              <a:ea typeface="+mj-ea"/>
            </a:endParaRPr>
          </a:p>
        </p:txBody>
      </p:sp>
      <p:sp>
        <p:nvSpPr>
          <p:cNvPr id="7" name="Text Box 2"/>
          <p:cNvSpPr txBox="1">
            <a:spLocks noChangeArrowheads="1"/>
          </p:cNvSpPr>
          <p:nvPr/>
        </p:nvSpPr>
        <p:spPr bwMode="auto">
          <a:xfrm>
            <a:off x="1098550" y="5076825"/>
            <a:ext cx="6970713" cy="120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defRPr/>
            </a:pPr>
            <a:r>
              <a:rPr lang="en-US" dirty="0" smtClean="0"/>
              <a:t>Filament-based supports can result in longer print times and more plastic usage, but avoid narrow, unstable support columns</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36725"/>
            <a:ext cx="5486400" cy="3163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9988" name="TextBox 6"/>
          <p:cNvSpPr txBox="1">
            <a:spLocks noChangeArrowheads="1"/>
          </p:cNvSpPr>
          <p:nvPr/>
        </p:nvSpPr>
        <p:spPr bwMode="auto">
          <a:xfrm>
            <a:off x="6110288" y="4278313"/>
            <a:ext cx="2244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a:t>[Bunny Peel with meshmixer Support (</a:t>
            </a:r>
            <a:r>
              <a:rPr lang="en-US" sz="1200">
                <a:hlinkClick r:id="rId4"/>
              </a:rPr>
              <a:t>meshmixer</a:t>
            </a:r>
            <a:r>
              <a:rPr lang="en-US" sz="1200"/>
              <a:t>) / </a:t>
            </a:r>
            <a:r>
              <a:rPr lang="en-US" sz="1200">
                <a:hlinkClick r:id="rId5"/>
              </a:rPr>
              <a:t>CC BY-SA 3.0</a:t>
            </a:r>
            <a:r>
              <a:rPr lang="en-US" sz="1200"/>
              <a:t>]</a:t>
            </a:r>
          </a:p>
        </p:txBody>
      </p:sp>
    </p:spTree>
    <p:extLst>
      <p:ext uri="{BB962C8B-B14F-4D97-AF65-F5344CB8AC3E}">
        <p14:creationId xmlns:p14="http://schemas.microsoft.com/office/powerpoint/2010/main" val="10740679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4213" y="4760913"/>
            <a:ext cx="7772400" cy="728662"/>
          </a:xfrm>
        </p:spPr>
        <p:txBody>
          <a:bodyPr/>
          <a:lstStyle/>
          <a:p>
            <a:pPr>
              <a:defRPr/>
            </a:pPr>
            <a:r>
              <a:rPr lang="en-US" dirty="0" smtClean="0"/>
              <a:t>Minimizing Supports</a:t>
            </a:r>
            <a:endParaRPr lang="en-US" dirty="0"/>
          </a:p>
        </p:txBody>
      </p:sp>
      <p:sp>
        <p:nvSpPr>
          <p:cNvPr id="4" name="Text Placeholder 3"/>
          <p:cNvSpPr>
            <a:spLocks noGrp="1"/>
          </p:cNvSpPr>
          <p:nvPr>
            <p:ph type="body" idx="1"/>
          </p:nvPr>
        </p:nvSpPr>
        <p:spPr>
          <a:xfrm>
            <a:off x="684213" y="5489575"/>
            <a:ext cx="7772400" cy="522288"/>
          </a:xfrm>
        </p:spPr>
        <p:txBody>
          <a:bodyPr/>
          <a:lstStyle/>
          <a:p>
            <a:pPr>
              <a:defRPr/>
            </a:pPr>
            <a:r>
              <a:rPr lang="en-US" dirty="0"/>
              <a:t>Modeling for Filament-Based 3D Printing</a:t>
            </a:r>
          </a:p>
        </p:txBody>
      </p:sp>
      <p:sp>
        <p:nvSpPr>
          <p:cNvPr id="157699" name="Picture Placeholder 1"/>
          <p:cNvSpPr>
            <a:spLocks noGrp="1"/>
          </p:cNvSpPr>
          <p:nvPr>
            <p:ph type="pic" sz="quarter" idx="10"/>
          </p:nvPr>
        </p:nvSpPr>
        <p:spPr>
          <a:xfrm>
            <a:off x="461963" y="469900"/>
            <a:ext cx="8220075" cy="4064000"/>
          </a:xfrm>
          <a:ln>
            <a:miter lim="800000"/>
            <a:headEnd/>
            <a:tailEnd/>
          </a:ln>
        </p:spPr>
      </p:sp>
      <p:pic>
        <p:nvPicPr>
          <p:cNvPr id="10" name="Picture 2" descr="20140318_184330_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9426" y="663102"/>
            <a:ext cx="3165149" cy="357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
          <p:cNvSpPr txBox="1">
            <a:spLocks noChangeArrowheads="1"/>
          </p:cNvSpPr>
          <p:nvPr/>
        </p:nvSpPr>
        <p:spPr bwMode="auto">
          <a:xfrm>
            <a:off x="2920070" y="4207744"/>
            <a:ext cx="2257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000" dirty="0"/>
              <a:t>[Print by Stephen </a:t>
            </a:r>
            <a:r>
              <a:rPr lang="en-US" sz="1000" dirty="0" err="1"/>
              <a:t>Detsch</a:t>
            </a:r>
            <a:r>
              <a:rPr lang="en-US" sz="1000" dirty="0"/>
              <a:t>, MakerBot]</a:t>
            </a:r>
          </a:p>
        </p:txBody>
      </p:sp>
    </p:spTree>
    <p:extLst>
      <p:ext uri="{BB962C8B-B14F-4D97-AF65-F5344CB8AC3E}">
        <p14:creationId xmlns:p14="http://schemas.microsoft.com/office/powerpoint/2010/main" val="854667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idges.JPG"/>
          <p:cNvPicPr>
            <a:picLocks noChangeAspect="1"/>
          </p:cNvPicPr>
          <p:nvPr/>
        </p:nvPicPr>
        <p:blipFill rotWithShape="1">
          <a:blip r:embed="rId3">
            <a:extLst>
              <a:ext uri="{28A0092B-C50C-407E-A947-70E740481C1C}">
                <a14:useLocalDpi xmlns:a14="http://schemas.microsoft.com/office/drawing/2010/main" val="0"/>
              </a:ext>
            </a:extLst>
          </a:blip>
          <a:srcRect l="14668" t="17701" r="16802" b="26938"/>
          <a:stretch/>
        </p:blipFill>
        <p:spPr>
          <a:xfrm rot="10800000">
            <a:off x="633413" y="1656778"/>
            <a:ext cx="4368800" cy="2646935"/>
          </a:xfrm>
          <a:prstGeom prst="rect">
            <a:avLst/>
          </a:prstGeom>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Bridging</a:t>
            </a:r>
            <a:endParaRPr lang="en-US" dirty="0">
              <a:ea typeface="+mj-ea"/>
            </a:endParaRPr>
          </a:p>
        </p:txBody>
      </p:sp>
      <p:sp>
        <p:nvSpPr>
          <p:cNvPr id="174084" name="TextBox 7"/>
          <p:cNvSpPr txBox="1">
            <a:spLocks noChangeArrowheads="1"/>
          </p:cNvSpPr>
          <p:nvPr/>
        </p:nvSpPr>
        <p:spPr bwMode="auto">
          <a:xfrm>
            <a:off x="2214423" y="5644136"/>
            <a:ext cx="4715153" cy="52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800"/>
              <a:t>Omit supports under bridges</a:t>
            </a:r>
          </a:p>
        </p:txBody>
      </p:sp>
      <p:sp>
        <p:nvSpPr>
          <p:cNvPr id="7" name="TextBox 5"/>
          <p:cNvSpPr txBox="1">
            <a:spLocks noChangeArrowheads="1"/>
          </p:cNvSpPr>
          <p:nvPr/>
        </p:nvSpPr>
        <p:spPr bwMode="auto">
          <a:xfrm>
            <a:off x="566738" y="4305300"/>
            <a:ext cx="2289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[Bridges test model, MakerBot]</a:t>
            </a:r>
          </a:p>
        </p:txBody>
      </p:sp>
      <p:pic>
        <p:nvPicPr>
          <p:cNvPr id="6" name="Picture 5" descr="bridges2underside.JPG"/>
          <p:cNvPicPr>
            <a:picLocks noChangeAspect="1"/>
          </p:cNvPicPr>
          <p:nvPr/>
        </p:nvPicPr>
        <p:blipFill rotWithShape="1">
          <a:blip r:embed="rId4">
            <a:extLst>
              <a:ext uri="{28A0092B-C50C-407E-A947-70E740481C1C}">
                <a14:useLocalDpi xmlns:a14="http://schemas.microsoft.com/office/drawing/2010/main" val="0"/>
              </a:ext>
            </a:extLst>
          </a:blip>
          <a:srcRect l="15972" t="27037" r="11389" b="19144"/>
          <a:stretch/>
        </p:blipFill>
        <p:spPr>
          <a:xfrm rot="10800000">
            <a:off x="4278916" y="3314700"/>
            <a:ext cx="4191984" cy="2329436"/>
          </a:xfrm>
          <a:prstGeom prst="rect">
            <a:avLst/>
          </a:prstGeom>
        </p:spPr>
      </p:pic>
    </p:spTree>
    <p:extLst>
      <p:ext uri="{BB962C8B-B14F-4D97-AF65-F5344CB8AC3E}">
        <p14:creationId xmlns:p14="http://schemas.microsoft.com/office/powerpoint/2010/main" val="6640039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t>Bridging</a:t>
            </a:r>
            <a:endParaRPr lang="en-US" dirty="0">
              <a:ea typeface="+mj-ea"/>
            </a:endParaRPr>
          </a:p>
        </p:txBody>
      </p:sp>
      <p:sp>
        <p:nvSpPr>
          <p:cNvPr id="93186" name="Content Placeholder 2"/>
          <p:cNvSpPr txBox="1">
            <a:spLocks/>
          </p:cNvSpPr>
          <p:nvPr/>
        </p:nvSpPr>
        <p:spPr bwMode="auto">
          <a:xfrm>
            <a:off x="1377950" y="1833563"/>
            <a:ext cx="66738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spcBef>
                <a:spcPts val="600"/>
              </a:spcBef>
              <a:buSzPct val="90000"/>
              <a:buFont typeface="Arial" charset="0"/>
              <a:buChar char="•"/>
              <a:defRPr/>
            </a:pPr>
            <a:r>
              <a:rPr lang="en-US" sz="2800" dirty="0">
                <a:cs typeface="Arial" charset="0"/>
              </a:rPr>
              <a:t>Anchors: where bridges attach to islands of the layer below</a:t>
            </a:r>
          </a:p>
          <a:p>
            <a:pPr indent="-227013">
              <a:spcBef>
                <a:spcPts val="600"/>
              </a:spcBef>
              <a:buSzPct val="90000"/>
              <a:defRPr/>
            </a:pPr>
            <a:endParaRPr lang="en-US" sz="2800" dirty="0">
              <a:cs typeface="Arial" charset="0"/>
            </a:endParaRPr>
          </a:p>
          <a:p>
            <a:pPr>
              <a:spcBef>
                <a:spcPts val="600"/>
              </a:spcBef>
              <a:buSzPct val="90000"/>
              <a:buFont typeface="Arial" charset="0"/>
              <a:buChar char="•"/>
              <a:defRPr/>
            </a:pPr>
            <a:r>
              <a:rPr lang="en-US" sz="2800" dirty="0">
                <a:cs typeface="Arial" charset="0"/>
              </a:rPr>
              <a:t>Span direction: given a bridgeable </a:t>
            </a:r>
            <a:r>
              <a:rPr lang="en-US" sz="2800" dirty="0" smtClean="0">
                <a:cs typeface="Arial" charset="0"/>
              </a:rPr>
              <a:t>floor area</a:t>
            </a:r>
            <a:r>
              <a:rPr lang="en-US" sz="2800" dirty="0">
                <a:cs typeface="Arial" charset="0"/>
              </a:rPr>
              <a:t>, in which direction should bridges extend?</a:t>
            </a:r>
          </a:p>
          <a:p>
            <a:pPr indent="-227013">
              <a:spcBef>
                <a:spcPts val="600"/>
              </a:spcBef>
              <a:buSzPct val="90000"/>
              <a:defRPr/>
            </a:pPr>
            <a:endParaRPr lang="en-US" sz="2800" dirty="0">
              <a:cs typeface="Arial" charset="0"/>
            </a:endParaRPr>
          </a:p>
          <a:p>
            <a:pPr>
              <a:spcBef>
                <a:spcPts val="600"/>
              </a:spcBef>
              <a:buSzPct val="90000"/>
              <a:buFont typeface="Arial" charset="0"/>
              <a:buChar char="•"/>
              <a:defRPr/>
            </a:pPr>
            <a:r>
              <a:rPr lang="en-US" sz="2800" dirty="0">
                <a:cs typeface="Arial" charset="0"/>
              </a:rPr>
              <a:t>Maximum length of bridges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t>Bridge Anchors</a:t>
            </a:r>
            <a:endParaRPr lang="en-US" dirty="0">
              <a:ea typeface="+mj-ea"/>
            </a:endParaRPr>
          </a:p>
        </p:txBody>
      </p:sp>
      <p:sp>
        <p:nvSpPr>
          <p:cNvPr id="178178" name="Content Placeholder 2"/>
          <p:cNvSpPr txBox="1">
            <a:spLocks/>
          </p:cNvSpPr>
          <p:nvPr/>
        </p:nvSpPr>
        <p:spPr bwMode="auto">
          <a:xfrm>
            <a:off x="1377950" y="1833563"/>
            <a:ext cx="66738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sz="2800">
                <a:cs typeface="Helvetica" charset="0"/>
              </a:rPr>
              <a:t>Location: where should </a:t>
            </a:r>
            <a:r>
              <a:rPr lang="en-US" sz="2800">
                <a:solidFill>
                  <a:srgbClr val="3366FF"/>
                </a:solidFill>
                <a:cs typeface="Helvetica" charset="0"/>
              </a:rPr>
              <a:t>anchors</a:t>
            </a:r>
            <a:r>
              <a:rPr lang="en-US" sz="2800">
                <a:cs typeface="Helvetica" charset="0"/>
              </a:rPr>
              <a:t> intersect shells?</a:t>
            </a:r>
            <a:endParaRPr lang="en-US">
              <a:cs typeface="Helvetica" charset="0"/>
            </a:endParaRPr>
          </a:p>
          <a:p>
            <a:pPr eaLnBrk="1" hangingPunct="1">
              <a:spcBef>
                <a:spcPts val="600"/>
              </a:spcBef>
              <a:buSzPct val="90000"/>
              <a:buFont typeface="Arial" charset="0"/>
              <a:buChar char="•"/>
            </a:pPr>
            <a:endParaRPr lang="en-US" sz="800">
              <a:cs typeface="Helvetica" charset="0"/>
            </a:endParaRPr>
          </a:p>
          <a:p>
            <a:pPr eaLnBrk="1" hangingPunct="1">
              <a:spcBef>
                <a:spcPts val="600"/>
              </a:spcBef>
              <a:buSzPct val="90000"/>
              <a:buFont typeface="Arial" charset="0"/>
              <a:buChar char="•"/>
            </a:pPr>
            <a:r>
              <a:rPr lang="en-US" sz="2800">
                <a:cs typeface="Helvetica" charset="0"/>
              </a:rPr>
              <a:t>Size of anchoring islands</a:t>
            </a:r>
          </a:p>
        </p:txBody>
      </p:sp>
      <p:grpSp>
        <p:nvGrpSpPr>
          <p:cNvPr id="178179" name="Group 13"/>
          <p:cNvGrpSpPr>
            <a:grpSpLocks/>
          </p:cNvGrpSpPr>
          <p:nvPr/>
        </p:nvGrpSpPr>
        <p:grpSpPr bwMode="auto">
          <a:xfrm>
            <a:off x="2406650" y="3851275"/>
            <a:ext cx="4330700" cy="2038350"/>
            <a:chOff x="2351421" y="3851037"/>
            <a:chExt cx="4329393" cy="2037897"/>
          </a:xfrm>
        </p:grpSpPr>
        <p:grpSp>
          <p:nvGrpSpPr>
            <p:cNvPr id="178180" name="Group 8"/>
            <p:cNvGrpSpPr>
              <a:grpSpLocks/>
            </p:cNvGrpSpPr>
            <p:nvPr/>
          </p:nvGrpSpPr>
          <p:grpSpPr bwMode="auto">
            <a:xfrm>
              <a:off x="3275486" y="3851037"/>
              <a:ext cx="2481262" cy="1213555"/>
              <a:chOff x="3871913" y="4148667"/>
              <a:chExt cx="2481262" cy="1213555"/>
            </a:xfrm>
          </p:grpSpPr>
          <p:sp>
            <p:nvSpPr>
              <p:cNvPr id="4" name="Rectangle 3"/>
              <p:cNvSpPr/>
              <p:nvPr/>
            </p:nvSpPr>
            <p:spPr>
              <a:xfrm>
                <a:off x="4379341" y="4539105"/>
                <a:ext cx="1466407" cy="407897"/>
              </a:xfrm>
              <a:prstGeom prst="rect">
                <a:avLst/>
              </a:prstGeom>
              <a:pattFill prst="ltHorz">
                <a:fgClr>
                  <a:prstClr val="black"/>
                </a:fgClr>
                <a:bgClr>
                  <a:prstClr val="white"/>
                </a:bgClr>
              </a:patt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6" name="Rectangle 5"/>
              <p:cNvSpPr/>
              <p:nvPr/>
            </p:nvSpPr>
            <p:spPr>
              <a:xfrm>
                <a:off x="3871494" y="4148667"/>
                <a:ext cx="507847" cy="1214168"/>
              </a:xfrm>
              <a:prstGeom prst="rect">
                <a:avLst/>
              </a:prstGeom>
              <a:solidFill>
                <a:srgbClr val="FFFF00"/>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1" name="Rectangle 10"/>
              <p:cNvSpPr/>
              <p:nvPr/>
            </p:nvSpPr>
            <p:spPr>
              <a:xfrm>
                <a:off x="5845748" y="4539105"/>
                <a:ext cx="507847" cy="407897"/>
              </a:xfrm>
              <a:prstGeom prst="rect">
                <a:avLst/>
              </a:prstGeom>
              <a:solidFill>
                <a:srgbClr val="FFFF00"/>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2" name="Rectangle 11"/>
              <p:cNvSpPr/>
              <p:nvPr/>
            </p:nvSpPr>
            <p:spPr>
              <a:xfrm>
                <a:off x="4253967" y="4539105"/>
                <a:ext cx="138070" cy="407897"/>
              </a:xfrm>
              <a:prstGeom prst="rect">
                <a:avLst/>
              </a:prstGeom>
              <a:solidFill>
                <a:srgbClr val="3366FF"/>
              </a:solidFill>
              <a:ln>
                <a:solidFill>
                  <a:srgbClr val="3366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3" name="Rectangle 12"/>
              <p:cNvSpPr/>
              <p:nvPr/>
            </p:nvSpPr>
            <p:spPr>
              <a:xfrm>
                <a:off x="5845748" y="4539105"/>
                <a:ext cx="138071" cy="407897"/>
              </a:xfrm>
              <a:prstGeom prst="rect">
                <a:avLst/>
              </a:prstGeom>
              <a:solidFill>
                <a:srgbClr val="3366FF"/>
              </a:solidFill>
              <a:ln>
                <a:solidFill>
                  <a:srgbClr val="3366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sp>
          <p:nvSpPr>
            <p:cNvPr id="178181" name="TextBox 6"/>
            <p:cNvSpPr txBox="1">
              <a:spLocks noChangeArrowheads="1"/>
            </p:cNvSpPr>
            <p:nvPr/>
          </p:nvSpPr>
          <p:spPr bwMode="auto">
            <a:xfrm>
              <a:off x="2351421" y="5242603"/>
              <a:ext cx="43293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800"/>
                <a:t>Islands in yellow with grey shells</a:t>
              </a:r>
            </a:p>
            <a:p>
              <a:pPr eaLnBrk="1" hangingPunct="1"/>
              <a:r>
                <a:rPr lang="en-US" sz="1800"/>
                <a:t>Anchors in blue with a bridge in between</a:t>
              </a:r>
            </a:p>
          </p:txBody>
        </p:sp>
      </p:gr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t>Bridge Anchors</a:t>
            </a:r>
            <a:endParaRPr lang="en-US" dirty="0">
              <a:ea typeface="+mj-ea"/>
            </a:endParaRPr>
          </a:p>
        </p:txBody>
      </p:sp>
      <p:sp>
        <p:nvSpPr>
          <p:cNvPr id="180226" name="Content Placeholder 2"/>
          <p:cNvSpPr txBox="1">
            <a:spLocks/>
          </p:cNvSpPr>
          <p:nvPr/>
        </p:nvSpPr>
        <p:spPr bwMode="auto">
          <a:xfrm>
            <a:off x="1377950" y="1833563"/>
            <a:ext cx="66738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sz="2800">
                <a:cs typeface="Helvetica" charset="0"/>
              </a:rPr>
              <a:t>Location: where should </a:t>
            </a:r>
            <a:r>
              <a:rPr lang="en-US" sz="2800">
                <a:solidFill>
                  <a:srgbClr val="3366FF"/>
                </a:solidFill>
                <a:cs typeface="Helvetica" charset="0"/>
              </a:rPr>
              <a:t>anchors </a:t>
            </a:r>
            <a:r>
              <a:rPr lang="en-US" sz="2800">
                <a:cs typeface="Helvetica" charset="0"/>
              </a:rPr>
              <a:t>intersect shells?</a:t>
            </a:r>
            <a:endParaRPr lang="en-US">
              <a:cs typeface="Helvetica" charset="0"/>
            </a:endParaRPr>
          </a:p>
          <a:p>
            <a:pPr eaLnBrk="1" hangingPunct="1">
              <a:spcBef>
                <a:spcPts val="600"/>
              </a:spcBef>
              <a:buSzPct val="90000"/>
              <a:buFont typeface="Arial" charset="0"/>
              <a:buChar char="•"/>
            </a:pPr>
            <a:endParaRPr lang="en-US" sz="800">
              <a:cs typeface="Helvetica" charset="0"/>
            </a:endParaRPr>
          </a:p>
          <a:p>
            <a:pPr eaLnBrk="1" hangingPunct="1">
              <a:spcBef>
                <a:spcPts val="600"/>
              </a:spcBef>
              <a:buSzPct val="90000"/>
              <a:buFont typeface="Arial" charset="0"/>
              <a:buChar char="•"/>
            </a:pPr>
            <a:r>
              <a:rPr lang="en-US" sz="2800">
                <a:cs typeface="Helvetica" charset="0"/>
              </a:rPr>
              <a:t>Size of anchoring islands</a:t>
            </a:r>
          </a:p>
        </p:txBody>
      </p:sp>
      <p:grpSp>
        <p:nvGrpSpPr>
          <p:cNvPr id="180227" name="Group 5"/>
          <p:cNvGrpSpPr>
            <a:grpSpLocks/>
          </p:cNvGrpSpPr>
          <p:nvPr/>
        </p:nvGrpSpPr>
        <p:grpSpPr bwMode="auto">
          <a:xfrm>
            <a:off x="3332163" y="3851275"/>
            <a:ext cx="2109787" cy="1212850"/>
            <a:chOff x="3331369" y="3851037"/>
            <a:chExt cx="2111198" cy="1213555"/>
          </a:xfrm>
        </p:grpSpPr>
        <p:sp>
          <p:nvSpPr>
            <p:cNvPr id="21" name="Rectangle 20"/>
            <p:cNvSpPr/>
            <p:nvPr/>
          </p:nvSpPr>
          <p:spPr>
            <a:xfrm>
              <a:off x="3839709" y="4241789"/>
              <a:ext cx="1464654" cy="406636"/>
            </a:xfrm>
            <a:prstGeom prst="rect">
              <a:avLst/>
            </a:prstGeom>
            <a:pattFill prst="ltHorz">
              <a:fgClr>
                <a:prstClr val="black"/>
              </a:fgClr>
              <a:bgClr>
                <a:prstClr val="white"/>
              </a:bgClr>
            </a:patt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2" name="Rectangle 21"/>
            <p:cNvSpPr/>
            <p:nvPr/>
          </p:nvSpPr>
          <p:spPr>
            <a:xfrm>
              <a:off x="3331369" y="3851037"/>
              <a:ext cx="508340" cy="1213555"/>
            </a:xfrm>
            <a:prstGeom prst="rect">
              <a:avLst/>
            </a:prstGeom>
            <a:solidFill>
              <a:srgbClr val="FFFF00"/>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3" name="Rectangle 22"/>
            <p:cNvSpPr/>
            <p:nvPr/>
          </p:nvSpPr>
          <p:spPr>
            <a:xfrm>
              <a:off x="5304363" y="4022587"/>
              <a:ext cx="46068" cy="832334"/>
            </a:xfrm>
            <a:prstGeom prst="rect">
              <a:avLst/>
            </a:prstGeom>
            <a:solidFill>
              <a:srgbClr val="FFFF00"/>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4" name="Rectangle 23"/>
            <p:cNvSpPr/>
            <p:nvPr/>
          </p:nvSpPr>
          <p:spPr>
            <a:xfrm>
              <a:off x="3714212" y="4241789"/>
              <a:ext cx="138205" cy="406636"/>
            </a:xfrm>
            <a:prstGeom prst="rect">
              <a:avLst/>
            </a:prstGeom>
            <a:solidFill>
              <a:srgbClr val="3366FF"/>
            </a:solidFill>
            <a:ln>
              <a:solidFill>
                <a:srgbClr val="3366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5" name="Rectangle 24"/>
            <p:cNvSpPr/>
            <p:nvPr/>
          </p:nvSpPr>
          <p:spPr>
            <a:xfrm>
              <a:off x="5304363" y="4241789"/>
              <a:ext cx="138204" cy="406636"/>
            </a:xfrm>
            <a:prstGeom prst="rect">
              <a:avLst/>
            </a:prstGeom>
            <a:solidFill>
              <a:srgbClr val="3366FF"/>
            </a:solidFill>
            <a:ln>
              <a:solidFill>
                <a:srgbClr val="3366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sp>
        <p:nvSpPr>
          <p:cNvPr id="180228" name="TextBox 19"/>
          <p:cNvSpPr txBox="1">
            <a:spLocks noChangeArrowheads="1"/>
          </p:cNvSpPr>
          <p:nvPr/>
        </p:nvSpPr>
        <p:spPr bwMode="auto">
          <a:xfrm>
            <a:off x="2406650" y="5241925"/>
            <a:ext cx="4330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800"/>
              <a:t>Islands in yellow with grey shells</a:t>
            </a:r>
          </a:p>
          <a:p>
            <a:pPr eaLnBrk="1" hangingPunct="1"/>
            <a:r>
              <a:rPr lang="en-US" sz="1800"/>
              <a:t>Anchors in blue with a bridge in between</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t>Bridge Anchors</a:t>
            </a:r>
            <a:endParaRPr lang="en-US" dirty="0">
              <a:ea typeface="+mj-ea"/>
            </a:endParaRPr>
          </a:p>
        </p:txBody>
      </p:sp>
      <p:sp>
        <p:nvSpPr>
          <p:cNvPr id="182274" name="Content Placeholder 2"/>
          <p:cNvSpPr txBox="1">
            <a:spLocks/>
          </p:cNvSpPr>
          <p:nvPr/>
        </p:nvSpPr>
        <p:spPr bwMode="auto">
          <a:xfrm>
            <a:off x="1377950" y="1833563"/>
            <a:ext cx="66738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sz="2800">
                <a:cs typeface="Helvetica" charset="0"/>
              </a:rPr>
              <a:t>Location: where should </a:t>
            </a:r>
            <a:r>
              <a:rPr lang="en-US" sz="2800">
                <a:solidFill>
                  <a:srgbClr val="3366FF"/>
                </a:solidFill>
                <a:cs typeface="Helvetica" charset="0"/>
              </a:rPr>
              <a:t>anchors </a:t>
            </a:r>
            <a:r>
              <a:rPr lang="en-US" sz="2800">
                <a:cs typeface="Helvetica" charset="0"/>
              </a:rPr>
              <a:t>intersect shells?</a:t>
            </a:r>
            <a:endParaRPr lang="en-US">
              <a:cs typeface="Helvetica" charset="0"/>
            </a:endParaRPr>
          </a:p>
          <a:p>
            <a:pPr eaLnBrk="1" hangingPunct="1">
              <a:spcBef>
                <a:spcPts val="600"/>
              </a:spcBef>
              <a:buSzPct val="90000"/>
              <a:buFont typeface="Arial" charset="0"/>
              <a:buChar char="•"/>
            </a:pPr>
            <a:endParaRPr lang="en-US" sz="800">
              <a:cs typeface="Helvetica" charset="0"/>
            </a:endParaRPr>
          </a:p>
          <a:p>
            <a:pPr eaLnBrk="1" hangingPunct="1">
              <a:spcBef>
                <a:spcPts val="600"/>
              </a:spcBef>
              <a:buSzPct val="90000"/>
              <a:buFont typeface="Arial" charset="0"/>
              <a:buChar char="•"/>
            </a:pPr>
            <a:r>
              <a:rPr lang="en-US" sz="2800">
                <a:cs typeface="Helvetica" charset="0"/>
              </a:rPr>
              <a:t>Size of anchoring islands</a:t>
            </a:r>
          </a:p>
        </p:txBody>
      </p:sp>
      <p:grpSp>
        <p:nvGrpSpPr>
          <p:cNvPr id="182275" name="Group 5"/>
          <p:cNvGrpSpPr>
            <a:grpSpLocks/>
          </p:cNvGrpSpPr>
          <p:nvPr/>
        </p:nvGrpSpPr>
        <p:grpSpPr bwMode="auto">
          <a:xfrm>
            <a:off x="3332163" y="3851275"/>
            <a:ext cx="2197100" cy="1212850"/>
            <a:chOff x="3331369" y="3851037"/>
            <a:chExt cx="2198019" cy="1213555"/>
          </a:xfrm>
        </p:grpSpPr>
        <p:sp>
          <p:nvSpPr>
            <p:cNvPr id="18" name="Rectangle 17"/>
            <p:cNvSpPr/>
            <p:nvPr/>
          </p:nvSpPr>
          <p:spPr>
            <a:xfrm>
              <a:off x="3839581" y="4405397"/>
              <a:ext cx="1464287" cy="108013"/>
            </a:xfrm>
            <a:prstGeom prst="rect">
              <a:avLst/>
            </a:prstGeom>
            <a:pattFill prst="ltHorz">
              <a:fgClr>
                <a:prstClr val="black"/>
              </a:fgClr>
              <a:bgClr>
                <a:prstClr val="white"/>
              </a:bgClr>
            </a:patt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19" name="Rectangle 18"/>
            <p:cNvSpPr/>
            <p:nvPr/>
          </p:nvSpPr>
          <p:spPr>
            <a:xfrm>
              <a:off x="3331369" y="3851037"/>
              <a:ext cx="508212" cy="1213555"/>
            </a:xfrm>
            <a:prstGeom prst="rect">
              <a:avLst/>
            </a:prstGeom>
            <a:solidFill>
              <a:srgbClr val="FFFF00"/>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0" name="Rectangle 19"/>
            <p:cNvSpPr/>
            <p:nvPr/>
          </p:nvSpPr>
          <p:spPr>
            <a:xfrm>
              <a:off x="5303869" y="4405397"/>
              <a:ext cx="225519" cy="108013"/>
            </a:xfrm>
            <a:prstGeom prst="rect">
              <a:avLst/>
            </a:prstGeom>
            <a:solidFill>
              <a:srgbClr val="FFFF00"/>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1" name="Rectangle 20"/>
            <p:cNvSpPr/>
            <p:nvPr/>
          </p:nvSpPr>
          <p:spPr>
            <a:xfrm>
              <a:off x="3714116" y="4405397"/>
              <a:ext cx="138171" cy="108013"/>
            </a:xfrm>
            <a:prstGeom prst="rect">
              <a:avLst/>
            </a:prstGeom>
            <a:solidFill>
              <a:srgbClr val="3366FF"/>
            </a:solidFill>
            <a:ln>
              <a:solidFill>
                <a:srgbClr val="3366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2" name="Rectangle 21"/>
            <p:cNvSpPr/>
            <p:nvPr/>
          </p:nvSpPr>
          <p:spPr>
            <a:xfrm>
              <a:off x="5303869" y="4405397"/>
              <a:ext cx="138170" cy="108013"/>
            </a:xfrm>
            <a:prstGeom prst="rect">
              <a:avLst/>
            </a:prstGeom>
            <a:solidFill>
              <a:srgbClr val="3366FF"/>
            </a:solidFill>
            <a:ln>
              <a:solidFill>
                <a:srgbClr val="3366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sp>
        <p:nvSpPr>
          <p:cNvPr id="182276" name="TextBox 16"/>
          <p:cNvSpPr txBox="1">
            <a:spLocks noChangeArrowheads="1"/>
          </p:cNvSpPr>
          <p:nvPr/>
        </p:nvSpPr>
        <p:spPr bwMode="auto">
          <a:xfrm>
            <a:off x="2406650" y="5241925"/>
            <a:ext cx="4330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800"/>
              <a:t>Islands in yellow with grey shells</a:t>
            </a:r>
          </a:p>
          <a:p>
            <a:pPr eaLnBrk="1" hangingPunct="1"/>
            <a:r>
              <a:rPr lang="en-US" sz="1800"/>
              <a:t>Anchors in blue with a bridge in between</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t>Bridge Span Direction</a:t>
            </a:r>
            <a:endParaRPr lang="en-US" dirty="0">
              <a:ea typeface="+mj-ea"/>
            </a:endParaRPr>
          </a:p>
        </p:txBody>
      </p:sp>
      <p:sp>
        <p:nvSpPr>
          <p:cNvPr id="186370" name="Content Placeholder 2"/>
          <p:cNvSpPr txBox="1">
            <a:spLocks/>
          </p:cNvSpPr>
          <p:nvPr/>
        </p:nvSpPr>
        <p:spPr bwMode="auto">
          <a:xfrm>
            <a:off x="1377950" y="1833563"/>
            <a:ext cx="66738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spcBef>
                <a:spcPts val="600"/>
              </a:spcBef>
              <a:buSzPct val="90000"/>
              <a:buFont typeface="Arial" charset="0"/>
              <a:buChar char="•"/>
            </a:pPr>
            <a:r>
              <a:rPr lang="en-US" sz="2800">
                <a:cs typeface="Arial" charset="0"/>
              </a:rPr>
              <a:t>Goal</a:t>
            </a:r>
            <a:endParaRPr lang="en-US" sz="2800">
              <a:solidFill>
                <a:srgbClr val="FF0000"/>
              </a:solidFill>
              <a:cs typeface="Arial" charset="0"/>
            </a:endParaRPr>
          </a:p>
          <a:p>
            <a:pPr lvl="1">
              <a:spcBef>
                <a:spcPts val="600"/>
              </a:spcBef>
              <a:buSzPct val="90000"/>
              <a:buFont typeface="Arial" charset="0"/>
              <a:buChar char="•"/>
            </a:pPr>
            <a:r>
              <a:rPr lang="en-US" sz="2800">
                <a:cs typeface="Arial" charset="0"/>
              </a:rPr>
              <a:t>Maximize anchored extrusions</a:t>
            </a:r>
          </a:p>
          <a:p>
            <a:pPr lvl="1">
              <a:spcBef>
                <a:spcPts val="600"/>
              </a:spcBef>
              <a:buSzPct val="90000"/>
              <a:buFont typeface="Arial" charset="0"/>
              <a:buChar char="•"/>
            </a:pPr>
            <a:endParaRPr lang="en-US" sz="800">
              <a:cs typeface="Arial" charset="0"/>
            </a:endParaRPr>
          </a:p>
          <a:p>
            <a:pPr>
              <a:spcBef>
                <a:spcPts val="600"/>
              </a:spcBef>
              <a:buFont typeface="Arial" charset="0"/>
              <a:buChar char="•"/>
            </a:pPr>
            <a:r>
              <a:rPr lang="en-US" sz="2800">
                <a:cs typeface="Arial" charset="0"/>
              </a:rPr>
              <a:t> Affected By</a:t>
            </a:r>
          </a:p>
          <a:p>
            <a:pPr lvl="1">
              <a:spcBef>
                <a:spcPts val="600"/>
              </a:spcBef>
              <a:buSzPct val="90000"/>
              <a:buFont typeface="Arial" charset="0"/>
              <a:buChar char="•"/>
            </a:pPr>
            <a:r>
              <a:rPr lang="en-US" sz="2800">
                <a:cs typeface="Arial" charset="0"/>
              </a:rPr>
              <a:t>Shape of the region to bridge</a:t>
            </a:r>
          </a:p>
          <a:p>
            <a:pPr lvl="1">
              <a:spcBef>
                <a:spcPts val="600"/>
              </a:spcBef>
              <a:buSzPct val="90000"/>
              <a:buFont typeface="Arial" charset="0"/>
              <a:buChar char="•"/>
            </a:pPr>
            <a:r>
              <a:rPr lang="en-US" sz="2800">
                <a:cs typeface="Arial" charset="0"/>
              </a:rPr>
              <a:t>Size, shape, and arrangement of anchors</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rot="10800000">
            <a:off x="6257924" y="3848100"/>
            <a:ext cx="1989084" cy="1957386"/>
          </a:xfrm>
          <a:prstGeom prst="rect">
            <a:avLst/>
          </a:prstGeom>
        </p:spPr>
      </p:pic>
      <p:pic>
        <p:nvPicPr>
          <p:cNvPr id="10" name="Picture 9"/>
          <p:cNvPicPr>
            <a:picLocks noChangeAspect="1"/>
          </p:cNvPicPr>
          <p:nvPr/>
        </p:nvPicPr>
        <p:blipFill>
          <a:blip r:embed="rId4"/>
          <a:stretch>
            <a:fillRect/>
          </a:stretch>
        </p:blipFill>
        <p:spPr>
          <a:xfrm>
            <a:off x="3160714" y="3851228"/>
            <a:ext cx="2766922" cy="1954259"/>
          </a:xfrm>
          <a:prstGeom prst="rect">
            <a:avLst/>
          </a:prstGeom>
        </p:spPr>
      </p:pic>
      <p:pic>
        <p:nvPicPr>
          <p:cNvPr id="3" name="Picture 2"/>
          <p:cNvPicPr>
            <a:picLocks noChangeAspect="1"/>
          </p:cNvPicPr>
          <p:nvPr/>
        </p:nvPicPr>
        <p:blipFill>
          <a:blip r:embed="rId5"/>
          <a:stretch>
            <a:fillRect/>
          </a:stretch>
        </p:blipFill>
        <p:spPr>
          <a:xfrm>
            <a:off x="930275" y="3851229"/>
            <a:ext cx="1898650" cy="1954259"/>
          </a:xfrm>
          <a:prstGeom prst="rect">
            <a:avLst/>
          </a:prstGeom>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t>Bridge Span Direction</a:t>
            </a:r>
            <a:endParaRPr lang="en-US" dirty="0">
              <a:ea typeface="+mj-ea"/>
            </a:endParaRPr>
          </a:p>
        </p:txBody>
      </p:sp>
      <p:pic>
        <p:nvPicPr>
          <p:cNvPr id="6" name="Picture 5" descr="bridge_l.png"/>
          <p:cNvPicPr>
            <a:picLocks noChangeAspect="1"/>
          </p:cNvPicPr>
          <p:nvPr/>
        </p:nvPicPr>
        <p:blipFill rotWithShape="1">
          <a:blip r:embed="rId6">
            <a:extLst>
              <a:ext uri="{28A0092B-C50C-407E-A947-70E740481C1C}">
                <a14:useLocalDpi xmlns:a14="http://schemas.microsoft.com/office/drawing/2010/main" val="0"/>
              </a:ext>
            </a:extLst>
          </a:blip>
          <a:srcRect b="3380"/>
          <a:stretch/>
        </p:blipFill>
        <p:spPr>
          <a:xfrm>
            <a:off x="623888" y="1790700"/>
            <a:ext cx="2511425" cy="1676400"/>
          </a:xfrm>
          <a:prstGeom prst="rect">
            <a:avLst/>
          </a:prstGeom>
          <a:ln w="19050" cmpd="sng">
            <a:solidFill>
              <a:schemeClr val="tx1">
                <a:lumMod val="50000"/>
                <a:lumOff val="50000"/>
              </a:schemeClr>
            </a:solidFill>
          </a:ln>
        </p:spPr>
        <p:style>
          <a:lnRef idx="2">
            <a:schemeClr val="dk1"/>
          </a:lnRef>
          <a:fillRef idx="1">
            <a:schemeClr val="lt1"/>
          </a:fillRef>
          <a:effectRef idx="0">
            <a:schemeClr val="dk1"/>
          </a:effectRef>
          <a:fontRef idx="minor">
            <a:schemeClr val="dk1"/>
          </a:fontRef>
        </p:style>
      </p:pic>
      <p:pic>
        <p:nvPicPr>
          <p:cNvPr id="4" name="Picture 3" descr="bridge_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9938" y="1790700"/>
            <a:ext cx="2511425" cy="1676400"/>
          </a:xfrm>
          <a:prstGeom prst="rect">
            <a:avLst/>
          </a:prstGeom>
          <a:ln w="19050" cmpd="sng">
            <a:solidFill>
              <a:schemeClr val="tx1">
                <a:lumMod val="50000"/>
                <a:lumOff val="50000"/>
              </a:schemeClr>
            </a:solidFill>
          </a:ln>
        </p:spPr>
        <p:style>
          <a:lnRef idx="2">
            <a:schemeClr val="dk1"/>
          </a:lnRef>
          <a:fillRef idx="1">
            <a:schemeClr val="lt1"/>
          </a:fillRef>
          <a:effectRef idx="0">
            <a:schemeClr val="dk1"/>
          </a:effectRef>
          <a:fontRef idx="minor">
            <a:schemeClr val="dk1"/>
          </a:fontRef>
        </p:style>
      </p:pic>
      <p:pic>
        <p:nvPicPr>
          <p:cNvPr id="5" name="Picture 4" descr="bridge_3.png"/>
          <p:cNvPicPr>
            <a:picLocks noChangeAspect="1"/>
          </p:cNvPicPr>
          <p:nvPr/>
        </p:nvPicPr>
        <p:blipFill rotWithShape="1">
          <a:blip r:embed="rId8">
            <a:extLst>
              <a:ext uri="{28A0092B-C50C-407E-A947-70E740481C1C}">
                <a14:useLocalDpi xmlns:a14="http://schemas.microsoft.com/office/drawing/2010/main" val="0"/>
              </a:ext>
            </a:extLst>
          </a:blip>
          <a:srcRect b="4057"/>
          <a:stretch/>
        </p:blipFill>
        <p:spPr>
          <a:xfrm>
            <a:off x="5994400" y="1790700"/>
            <a:ext cx="2513013" cy="1676400"/>
          </a:xfrm>
          <a:prstGeom prst="rect">
            <a:avLst/>
          </a:prstGeom>
          <a:ln w="19050" cmpd="sng">
            <a:solidFill>
              <a:schemeClr val="tx1">
                <a:lumMod val="50000"/>
                <a:lumOff val="50000"/>
              </a:schemeClr>
            </a:solidFill>
          </a:ln>
        </p:spPr>
        <p:style>
          <a:lnRef idx="2">
            <a:schemeClr val="dk1"/>
          </a:lnRef>
          <a:fillRef idx="1">
            <a:schemeClr val="lt1"/>
          </a:fillRef>
          <a:effectRef idx="0">
            <a:schemeClr val="dk1"/>
          </a:effectRef>
          <a:fontRef idx="minor">
            <a:schemeClr val="dk1"/>
          </a:fontRef>
        </p:style>
      </p:pic>
      <p:sp>
        <p:nvSpPr>
          <p:cNvPr id="188424" name="TextBox 13"/>
          <p:cNvSpPr txBox="1">
            <a:spLocks noChangeArrowheads="1"/>
          </p:cNvSpPr>
          <p:nvPr/>
        </p:nvSpPr>
        <p:spPr bwMode="auto">
          <a:xfrm>
            <a:off x="1663700" y="5910263"/>
            <a:ext cx="35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A</a:t>
            </a:r>
          </a:p>
        </p:txBody>
      </p:sp>
      <p:sp>
        <p:nvSpPr>
          <p:cNvPr id="188425" name="TextBox 14"/>
          <p:cNvSpPr txBox="1">
            <a:spLocks noChangeArrowheads="1"/>
          </p:cNvSpPr>
          <p:nvPr/>
        </p:nvSpPr>
        <p:spPr bwMode="auto">
          <a:xfrm>
            <a:off x="4413250" y="5915025"/>
            <a:ext cx="35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B</a:t>
            </a:r>
          </a:p>
        </p:txBody>
      </p:sp>
      <p:sp>
        <p:nvSpPr>
          <p:cNvPr id="188426" name="TextBox 15"/>
          <p:cNvSpPr txBox="1">
            <a:spLocks noChangeArrowheads="1"/>
          </p:cNvSpPr>
          <p:nvPr/>
        </p:nvSpPr>
        <p:spPr bwMode="auto">
          <a:xfrm>
            <a:off x="7059613" y="5915025"/>
            <a:ext cx="369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C</a:t>
            </a:r>
          </a:p>
        </p:txBody>
      </p:sp>
      <p:sp>
        <p:nvSpPr>
          <p:cNvPr id="9" name="Right Arrow 8"/>
          <p:cNvSpPr/>
          <p:nvPr/>
        </p:nvSpPr>
        <p:spPr>
          <a:xfrm>
            <a:off x="3962400" y="4641850"/>
            <a:ext cx="1244600" cy="381000"/>
          </a:xfrm>
          <a:prstGeom prst="rightArrow">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ight Arrow 14"/>
          <p:cNvSpPr/>
          <p:nvPr/>
        </p:nvSpPr>
        <p:spPr>
          <a:xfrm>
            <a:off x="1244600" y="4641850"/>
            <a:ext cx="1244600" cy="381000"/>
          </a:xfrm>
          <a:prstGeom prst="rightArrow">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ight Arrow 15"/>
          <p:cNvSpPr/>
          <p:nvPr/>
        </p:nvSpPr>
        <p:spPr>
          <a:xfrm>
            <a:off x="6591300" y="4057650"/>
            <a:ext cx="1244600" cy="285750"/>
          </a:xfrm>
          <a:prstGeom prst="rightArrow">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ight Arrow 16"/>
          <p:cNvSpPr/>
          <p:nvPr/>
        </p:nvSpPr>
        <p:spPr>
          <a:xfrm>
            <a:off x="6591300" y="5327650"/>
            <a:ext cx="1244600" cy="285750"/>
          </a:xfrm>
          <a:prstGeom prst="rightArrow">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4213" y="4760913"/>
            <a:ext cx="7772400" cy="728662"/>
          </a:xfrm>
        </p:spPr>
        <p:txBody>
          <a:bodyPr/>
          <a:lstStyle/>
          <a:p>
            <a:pPr>
              <a:defRPr/>
            </a:pPr>
            <a:r>
              <a:rPr lang="en-US" dirty="0" smtClean="0"/>
              <a:t>Overhangs and Supports</a:t>
            </a:r>
            <a:endParaRPr lang="en-US" dirty="0"/>
          </a:p>
        </p:txBody>
      </p:sp>
      <p:sp>
        <p:nvSpPr>
          <p:cNvPr id="4" name="Text Placeholder 3"/>
          <p:cNvSpPr>
            <a:spLocks noGrp="1"/>
          </p:cNvSpPr>
          <p:nvPr>
            <p:ph type="body" idx="1"/>
          </p:nvPr>
        </p:nvSpPr>
        <p:spPr>
          <a:xfrm>
            <a:off x="684213" y="5489575"/>
            <a:ext cx="7772400" cy="522288"/>
          </a:xfrm>
        </p:spPr>
        <p:txBody>
          <a:bodyPr/>
          <a:lstStyle/>
          <a:p>
            <a:pPr>
              <a:defRPr/>
            </a:pPr>
            <a:r>
              <a:rPr lang="en-US" dirty="0"/>
              <a:t>Modeling for Filament-Based 3D Printing</a:t>
            </a:r>
          </a:p>
        </p:txBody>
      </p:sp>
      <p:sp>
        <p:nvSpPr>
          <p:cNvPr id="157699" name="Picture Placeholder 1"/>
          <p:cNvSpPr>
            <a:spLocks noGrp="1"/>
          </p:cNvSpPr>
          <p:nvPr>
            <p:ph type="pic" sz="quarter" idx="10"/>
          </p:nvPr>
        </p:nvSpPr>
        <p:spPr>
          <a:xfrm>
            <a:off x="461963" y="469900"/>
            <a:ext cx="8220075" cy="4064000"/>
          </a:xfrm>
          <a:ln>
            <a:miter lim="800000"/>
            <a:headEnd/>
            <a:tailEnd/>
          </a:ln>
        </p:spPr>
      </p:sp>
      <p:grpSp>
        <p:nvGrpSpPr>
          <p:cNvPr id="157700" name="Group 18"/>
          <p:cNvGrpSpPr>
            <a:grpSpLocks/>
          </p:cNvGrpSpPr>
          <p:nvPr/>
        </p:nvGrpSpPr>
        <p:grpSpPr bwMode="auto">
          <a:xfrm>
            <a:off x="1252538" y="679450"/>
            <a:ext cx="6638925" cy="3600450"/>
            <a:chOff x="1062875" y="641330"/>
            <a:chExt cx="6639958" cy="3600000"/>
          </a:xfrm>
        </p:grpSpPr>
        <p:pic>
          <p:nvPicPr>
            <p:cNvPr id="157702" name="Espace réservé du contenu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2875" y="641330"/>
              <a:ext cx="2025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157703"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0354" y="641330"/>
              <a:ext cx="2025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4"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7833" y="641330"/>
              <a:ext cx="2025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ZoneTexte 6"/>
          <p:cNvSpPr txBox="1"/>
          <p:nvPr/>
        </p:nvSpPr>
        <p:spPr>
          <a:xfrm>
            <a:off x="3375025" y="4254500"/>
            <a:ext cx="2393950" cy="254000"/>
          </a:xfrm>
          <a:prstGeom prst="rect">
            <a:avLst/>
          </a:prstGeom>
          <a:noFill/>
        </p:spPr>
        <p:txBody>
          <a:bodyPr wrap="none">
            <a:spAutoFit/>
          </a:bodyPr>
          <a:lstStyle/>
          <a:p>
            <a:pPr>
              <a:defRPr/>
            </a:pPr>
            <a:r>
              <a:rPr lang="fr-FR" sz="1050" dirty="0"/>
              <a:t>[</a:t>
            </a:r>
            <a:r>
              <a:rPr lang="fr-FR" sz="1050" dirty="0" err="1"/>
              <a:t>Minotaur</a:t>
            </a:r>
            <a:r>
              <a:rPr lang="fr-FR" sz="1050" dirty="0"/>
              <a:t> (</a:t>
            </a:r>
            <a:r>
              <a:rPr lang="fr-FR" sz="1050" dirty="0">
                <a:hlinkClick r:id="rId6"/>
              </a:rPr>
              <a:t>ajolivette</a:t>
            </a:r>
            <a:r>
              <a:rPr lang="fr-FR" sz="1050" dirty="0"/>
              <a:t>) / </a:t>
            </a:r>
            <a:r>
              <a:rPr lang="fr-FR" sz="1050" dirty="0">
                <a:hlinkClick r:id="rId7"/>
              </a:rPr>
              <a:t>CC BY-SA 3.0</a:t>
            </a:r>
            <a:r>
              <a:rPr lang="fr-FR" sz="1050" dirty="0"/>
              <a:t>]</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81127" y="3708400"/>
            <a:ext cx="4724400" cy="2590800"/>
          </a:xfrm>
          <a:prstGeom prst="rect">
            <a:avLst/>
          </a:prstGeom>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t>Bridge Span Direction</a:t>
            </a:r>
            <a:endParaRPr lang="en-US" dirty="0">
              <a:ea typeface="+mj-ea"/>
            </a:endParaRPr>
          </a:p>
        </p:txBody>
      </p:sp>
      <p:pic>
        <p:nvPicPr>
          <p:cNvPr id="3" name="Picture 2" descr="bridge_ang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212" y="1610679"/>
            <a:ext cx="4388618" cy="2580321"/>
          </a:xfrm>
          <a:prstGeom prst="rect">
            <a:avLst/>
          </a:prstGeom>
          <a:ln w="19050" cap="sq" cmpd="sng">
            <a:solidFill>
              <a:srgbClr val="7F7F7F"/>
            </a:solidFill>
            <a:miter lim="800000"/>
          </a:ln>
          <a:effectLst/>
        </p:spPr>
      </p:pic>
      <p:sp>
        <p:nvSpPr>
          <p:cNvPr id="6" name="Right Arrow 5"/>
          <p:cNvSpPr/>
          <p:nvPr/>
        </p:nvSpPr>
        <p:spPr>
          <a:xfrm>
            <a:off x="4533900" y="5454650"/>
            <a:ext cx="1244600" cy="285750"/>
          </a:xfrm>
          <a:prstGeom prst="rightArrow">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ight Arrow 6"/>
          <p:cNvSpPr/>
          <p:nvPr/>
        </p:nvSpPr>
        <p:spPr>
          <a:xfrm rot="18667356">
            <a:off x="7292843" y="4702200"/>
            <a:ext cx="474600" cy="209500"/>
          </a:xfrm>
          <a:prstGeom prst="rightArrow">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9770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All together</a:t>
            </a:r>
          </a:p>
        </p:txBody>
      </p:sp>
      <p:pic>
        <p:nvPicPr>
          <p:cNvPr id="4" name="Picture 3"/>
          <p:cNvPicPr>
            <a:picLocks noChangeAspect="1"/>
          </p:cNvPicPr>
          <p:nvPr/>
        </p:nvPicPr>
        <p:blipFill>
          <a:blip r:embed="rId3"/>
          <a:stretch>
            <a:fillRect/>
          </a:stretch>
        </p:blipFill>
        <p:spPr>
          <a:xfrm>
            <a:off x="4647155" y="3733800"/>
            <a:ext cx="3726889" cy="2419551"/>
          </a:xfrm>
          <a:prstGeom prst="rect">
            <a:avLst/>
          </a:prstGeom>
          <a:ln w="12700" cmpd="sng">
            <a:solidFill>
              <a:schemeClr val="tx1">
                <a:lumMod val="50000"/>
                <a:lumOff val="50000"/>
              </a:schemeClr>
            </a:solidFill>
          </a:ln>
        </p:spPr>
      </p:pic>
      <p:pic>
        <p:nvPicPr>
          <p:cNvPr id="5" name="Picture 4"/>
          <p:cNvPicPr>
            <a:picLocks noChangeAspect="1"/>
          </p:cNvPicPr>
          <p:nvPr/>
        </p:nvPicPr>
        <p:blipFill>
          <a:blip r:embed="rId4"/>
          <a:stretch>
            <a:fillRect/>
          </a:stretch>
        </p:blipFill>
        <p:spPr>
          <a:xfrm>
            <a:off x="717066" y="1538852"/>
            <a:ext cx="3726889" cy="2207648"/>
          </a:xfrm>
          <a:prstGeom prst="rect">
            <a:avLst/>
          </a:prstGeom>
          <a:ln w="12700" cmpd="sng">
            <a:solidFill>
              <a:schemeClr val="tx1">
                <a:lumMod val="50000"/>
                <a:lumOff val="50000"/>
              </a:schemeClr>
            </a:solidFill>
          </a:ln>
        </p:spPr>
      </p:pic>
    </p:spTree>
    <p:extLst>
      <p:ext uri="{BB962C8B-B14F-4D97-AF65-F5344CB8AC3E}">
        <p14:creationId xmlns:p14="http://schemas.microsoft.com/office/powerpoint/2010/main" val="20788999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All together</a:t>
            </a:r>
          </a:p>
        </p:txBody>
      </p:sp>
      <p:pic>
        <p:nvPicPr>
          <p:cNvPr id="6" name="Picture 5"/>
          <p:cNvPicPr>
            <a:picLocks noChangeAspect="1"/>
          </p:cNvPicPr>
          <p:nvPr/>
        </p:nvPicPr>
        <p:blipFill>
          <a:blip r:embed="rId3"/>
          <a:stretch>
            <a:fillRect/>
          </a:stretch>
        </p:blipFill>
        <p:spPr>
          <a:xfrm>
            <a:off x="5613399" y="4511900"/>
            <a:ext cx="2970755" cy="1759747"/>
          </a:xfrm>
          <a:prstGeom prst="rect">
            <a:avLst/>
          </a:prstGeom>
          <a:ln w="12700" cmpd="sng">
            <a:solidFill>
              <a:schemeClr val="tx1">
                <a:lumMod val="50000"/>
                <a:lumOff val="50000"/>
              </a:schemeClr>
            </a:solidFill>
          </a:ln>
        </p:spPr>
      </p:pic>
      <p:pic>
        <p:nvPicPr>
          <p:cNvPr id="8" name="Picture 7" descr="bridge_curr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408" y="1549400"/>
            <a:ext cx="4366035" cy="1513453"/>
          </a:xfrm>
          <a:prstGeom prst="rect">
            <a:avLst/>
          </a:prstGeom>
        </p:spPr>
      </p:pic>
      <p:pic>
        <p:nvPicPr>
          <p:cNvPr id="9" name="Picture 8" descr="bridge_belo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50" y="3172662"/>
            <a:ext cx="4603750" cy="1275738"/>
          </a:xfrm>
          <a:prstGeom prst="rect">
            <a:avLst/>
          </a:prstGeom>
        </p:spPr>
      </p:pic>
    </p:spTree>
    <p:extLst>
      <p:ext uri="{BB962C8B-B14F-4D97-AF65-F5344CB8AC3E}">
        <p14:creationId xmlns:p14="http://schemas.microsoft.com/office/powerpoint/2010/main" val="7137191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All together</a:t>
            </a:r>
          </a:p>
        </p:txBody>
      </p:sp>
      <p:pic>
        <p:nvPicPr>
          <p:cNvPr id="6" name="Picture 5"/>
          <p:cNvPicPr>
            <a:picLocks noChangeAspect="1"/>
          </p:cNvPicPr>
          <p:nvPr/>
        </p:nvPicPr>
        <p:blipFill>
          <a:blip r:embed="rId3"/>
          <a:stretch>
            <a:fillRect/>
          </a:stretch>
        </p:blipFill>
        <p:spPr>
          <a:xfrm>
            <a:off x="5613399" y="4511900"/>
            <a:ext cx="2970755" cy="1759747"/>
          </a:xfrm>
          <a:prstGeom prst="rect">
            <a:avLst/>
          </a:prstGeom>
          <a:ln w="12700" cmpd="sng">
            <a:solidFill>
              <a:schemeClr val="tx1">
                <a:lumMod val="50000"/>
                <a:lumOff val="50000"/>
              </a:schemeClr>
            </a:solidFill>
          </a:ln>
        </p:spPr>
      </p:pic>
      <p:pic>
        <p:nvPicPr>
          <p:cNvPr id="12" name="Picture 11" descr="bridge_combin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00" y="2190531"/>
            <a:ext cx="4603750" cy="1513454"/>
          </a:xfrm>
          <a:prstGeom prst="rect">
            <a:avLst/>
          </a:prstGeom>
        </p:spPr>
      </p:pic>
    </p:spTree>
    <p:extLst>
      <p:ext uri="{BB962C8B-B14F-4D97-AF65-F5344CB8AC3E}">
        <p14:creationId xmlns:p14="http://schemas.microsoft.com/office/powerpoint/2010/main" val="39279770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All together</a:t>
            </a:r>
          </a:p>
        </p:txBody>
      </p:sp>
      <p:pic>
        <p:nvPicPr>
          <p:cNvPr id="4" name="Picture 3"/>
          <p:cNvPicPr>
            <a:picLocks noChangeAspect="1"/>
          </p:cNvPicPr>
          <p:nvPr/>
        </p:nvPicPr>
        <p:blipFill>
          <a:blip r:embed="rId3"/>
          <a:stretch>
            <a:fillRect/>
          </a:stretch>
        </p:blipFill>
        <p:spPr>
          <a:xfrm>
            <a:off x="5613399" y="4511900"/>
            <a:ext cx="2970755" cy="1759747"/>
          </a:xfrm>
          <a:prstGeom prst="rect">
            <a:avLst/>
          </a:prstGeom>
          <a:ln w="12700" cmpd="sng">
            <a:solidFill>
              <a:schemeClr val="tx1">
                <a:lumMod val="50000"/>
                <a:lumOff val="50000"/>
              </a:schemeClr>
            </a:solidFill>
          </a:ln>
        </p:spPr>
      </p:pic>
      <p:pic>
        <p:nvPicPr>
          <p:cNvPr id="7" name="Picture 6" descr="anchor_offs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00" y="2063750"/>
            <a:ext cx="4603750" cy="1767016"/>
          </a:xfrm>
          <a:prstGeom prst="rect">
            <a:avLst/>
          </a:prstGeom>
        </p:spPr>
      </p:pic>
    </p:spTree>
    <p:extLst>
      <p:ext uri="{BB962C8B-B14F-4D97-AF65-F5344CB8AC3E}">
        <p14:creationId xmlns:p14="http://schemas.microsoft.com/office/powerpoint/2010/main" val="39809867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All together</a:t>
            </a:r>
          </a:p>
        </p:txBody>
      </p:sp>
      <p:pic>
        <p:nvPicPr>
          <p:cNvPr id="4" name="Picture 3"/>
          <p:cNvPicPr>
            <a:picLocks noChangeAspect="1"/>
          </p:cNvPicPr>
          <p:nvPr/>
        </p:nvPicPr>
        <p:blipFill>
          <a:blip r:embed="rId3"/>
          <a:stretch>
            <a:fillRect/>
          </a:stretch>
        </p:blipFill>
        <p:spPr>
          <a:xfrm>
            <a:off x="5613399" y="4511900"/>
            <a:ext cx="2970755" cy="1759747"/>
          </a:xfrm>
          <a:prstGeom prst="rect">
            <a:avLst/>
          </a:prstGeom>
          <a:ln w="12700" cmpd="sng">
            <a:solidFill>
              <a:schemeClr val="tx1">
                <a:lumMod val="50000"/>
                <a:lumOff val="50000"/>
              </a:schemeClr>
            </a:solidFill>
          </a:ln>
        </p:spPr>
      </p:pic>
      <p:pic>
        <p:nvPicPr>
          <p:cNvPr id="6" name="Picture 5" descr="anchor_res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441" y="2190531"/>
            <a:ext cx="3573653" cy="1513454"/>
          </a:xfrm>
          <a:prstGeom prst="rect">
            <a:avLst/>
          </a:prstGeom>
        </p:spPr>
      </p:pic>
    </p:spTree>
    <p:extLst>
      <p:ext uri="{BB962C8B-B14F-4D97-AF65-F5344CB8AC3E}">
        <p14:creationId xmlns:p14="http://schemas.microsoft.com/office/powerpoint/2010/main" val="34273897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508441" y="2190531"/>
            <a:ext cx="3573653" cy="1513454"/>
          </a:xfrm>
          <a:prstGeom prst="rect">
            <a:avLst/>
          </a:prstGeom>
        </p:spPr>
      </p:pic>
      <p:sp>
        <p:nvSpPr>
          <p:cNvPr id="2" name="Title 1"/>
          <p:cNvSpPr>
            <a:spLocks noGrp="1"/>
          </p:cNvSpPr>
          <p:nvPr>
            <p:ph type="title"/>
          </p:nvPr>
        </p:nvSpPr>
        <p:spPr/>
        <p:txBody>
          <a:bodyPr/>
          <a:lstStyle/>
          <a:p>
            <a:r>
              <a:rPr lang="en-US" dirty="0"/>
              <a:t>Putting it All together</a:t>
            </a:r>
          </a:p>
        </p:txBody>
      </p:sp>
      <p:pic>
        <p:nvPicPr>
          <p:cNvPr id="5" name="Picture 4"/>
          <p:cNvPicPr>
            <a:picLocks noChangeAspect="1"/>
          </p:cNvPicPr>
          <p:nvPr/>
        </p:nvPicPr>
        <p:blipFill>
          <a:blip r:embed="rId4"/>
          <a:stretch>
            <a:fillRect/>
          </a:stretch>
        </p:blipFill>
        <p:spPr>
          <a:xfrm>
            <a:off x="5613399" y="4511900"/>
            <a:ext cx="2970755" cy="1759747"/>
          </a:xfrm>
          <a:prstGeom prst="rect">
            <a:avLst/>
          </a:prstGeom>
          <a:ln w="12700" cmpd="sng">
            <a:solidFill>
              <a:schemeClr val="tx1">
                <a:lumMod val="50000"/>
                <a:lumOff val="50000"/>
              </a:schemeClr>
            </a:solidFill>
          </a:ln>
        </p:spPr>
      </p:pic>
      <p:sp>
        <p:nvSpPr>
          <p:cNvPr id="7" name="Right Arrow 6"/>
          <p:cNvSpPr/>
          <p:nvPr/>
        </p:nvSpPr>
        <p:spPr>
          <a:xfrm>
            <a:off x="2717800" y="2821335"/>
            <a:ext cx="1244600" cy="285750"/>
          </a:xfrm>
          <a:prstGeom prst="rightArrow">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669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solidFill>
                  <a:srgbClr val="000000"/>
                </a:solidFill>
              </a:rPr>
              <a:t>Minimizing Supports</a:t>
            </a:r>
            <a:endParaRPr lang="en-US" dirty="0">
              <a:solidFill>
                <a:srgbClr val="000000"/>
              </a:solidFill>
              <a:ea typeface="+mj-ea"/>
            </a:endParaRPr>
          </a:p>
        </p:txBody>
      </p:sp>
      <p:sp>
        <p:nvSpPr>
          <p:cNvPr id="186370" name="Content Placeholder 2"/>
          <p:cNvSpPr txBox="1">
            <a:spLocks/>
          </p:cNvSpPr>
          <p:nvPr/>
        </p:nvSpPr>
        <p:spPr bwMode="auto">
          <a:xfrm>
            <a:off x="1365250" y="1833563"/>
            <a:ext cx="71310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spcBef>
                <a:spcPts val="600"/>
              </a:spcBef>
              <a:buFont typeface="Arial" charset="0"/>
              <a:buChar char="•"/>
            </a:pPr>
            <a:r>
              <a:rPr lang="en-US" sz="2800" dirty="0" smtClean="0">
                <a:solidFill>
                  <a:srgbClr val="000000"/>
                </a:solidFill>
                <a:cs typeface="Arial" charset="0"/>
              </a:rPr>
              <a:t>Decompose object into parts requiring no supports</a:t>
            </a:r>
          </a:p>
          <a:p>
            <a:pPr marL="685800" lvl="2" indent="-285750">
              <a:spcBef>
                <a:spcPts val="600"/>
              </a:spcBef>
              <a:buFont typeface="Arial"/>
              <a:buChar char="•"/>
            </a:pPr>
            <a:r>
              <a:rPr lang="en-US" sz="1600" dirty="0" smtClean="0">
                <a:solidFill>
                  <a:srgbClr val="000000"/>
                </a:solidFill>
                <a:cs typeface="Arial" charset="0"/>
              </a:rPr>
              <a:t>Hu </a:t>
            </a:r>
            <a:r>
              <a:rPr lang="en-US" sz="1600" dirty="0">
                <a:solidFill>
                  <a:srgbClr val="000000"/>
                </a:solidFill>
                <a:cs typeface="Arial" charset="0"/>
              </a:rPr>
              <a:t>et </a:t>
            </a:r>
            <a:r>
              <a:rPr lang="en-US" sz="1600" dirty="0" smtClean="0">
                <a:solidFill>
                  <a:srgbClr val="000000"/>
                </a:solidFill>
                <a:cs typeface="Arial" charset="0"/>
              </a:rPr>
              <a:t>al. 2014</a:t>
            </a:r>
          </a:p>
          <a:p>
            <a:pPr marL="400050" lvl="2" indent="0">
              <a:spcBef>
                <a:spcPts val="600"/>
              </a:spcBef>
            </a:pPr>
            <a:endParaRPr lang="en-US" sz="1400" dirty="0" smtClean="0">
              <a:solidFill>
                <a:srgbClr val="000000"/>
              </a:solidFill>
              <a:cs typeface="Arial" charset="0"/>
            </a:endParaRPr>
          </a:p>
          <a:p>
            <a:pPr>
              <a:spcBef>
                <a:spcPts val="600"/>
              </a:spcBef>
              <a:buFont typeface="Arial" charset="0"/>
              <a:buChar char="•"/>
            </a:pPr>
            <a:r>
              <a:rPr lang="en-US" sz="2800" dirty="0" smtClean="0">
                <a:solidFill>
                  <a:srgbClr val="000000"/>
                </a:solidFill>
                <a:cs typeface="Arial" charset="0"/>
              </a:rPr>
              <a:t>Optimize orientation to minimize the support volume</a:t>
            </a:r>
          </a:p>
          <a:p>
            <a:pPr lvl="1">
              <a:spcBef>
                <a:spcPts val="600"/>
              </a:spcBef>
              <a:buFont typeface="Arial" charset="0"/>
              <a:buChar char="•"/>
            </a:pPr>
            <a:r>
              <a:rPr lang="en-US" sz="2000" dirty="0" smtClean="0">
                <a:solidFill>
                  <a:srgbClr val="000000"/>
                </a:solidFill>
                <a:cs typeface="Arial" charset="0"/>
              </a:rPr>
              <a:t>Discrete optimization </a:t>
            </a:r>
          </a:p>
          <a:p>
            <a:pPr marL="914400" lvl="2" indent="0">
              <a:spcBef>
                <a:spcPts val="600"/>
              </a:spcBef>
            </a:pPr>
            <a:r>
              <a:rPr lang="en-US" sz="1400" dirty="0" smtClean="0">
                <a:solidFill>
                  <a:srgbClr val="000000"/>
                </a:solidFill>
                <a:cs typeface="Arial" charset="0"/>
              </a:rPr>
              <a:t>Alexander et al. 1998,  </a:t>
            </a:r>
            <a:r>
              <a:rPr lang="en-US" sz="1400" dirty="0" err="1" smtClean="0">
                <a:solidFill>
                  <a:srgbClr val="000000"/>
                </a:solidFill>
                <a:cs typeface="Arial" charset="0"/>
              </a:rPr>
              <a:t>Vanek</a:t>
            </a:r>
            <a:r>
              <a:rPr lang="en-US" sz="1400" dirty="0" smtClean="0">
                <a:solidFill>
                  <a:srgbClr val="000000"/>
                </a:solidFill>
                <a:cs typeface="Arial" charset="0"/>
              </a:rPr>
              <a:t> </a:t>
            </a:r>
            <a:r>
              <a:rPr lang="en-US" sz="1400" dirty="0">
                <a:solidFill>
                  <a:srgbClr val="000000"/>
                </a:solidFill>
                <a:cs typeface="Arial" charset="0"/>
              </a:rPr>
              <a:t>et </a:t>
            </a:r>
            <a:r>
              <a:rPr lang="en-US" sz="1400" dirty="0" smtClean="0">
                <a:solidFill>
                  <a:srgbClr val="000000"/>
                </a:solidFill>
                <a:cs typeface="Arial" charset="0"/>
              </a:rPr>
              <a:t>al. 2014</a:t>
            </a:r>
          </a:p>
          <a:p>
            <a:pPr lvl="1">
              <a:spcBef>
                <a:spcPts val="600"/>
              </a:spcBef>
              <a:buFont typeface="Arial" charset="0"/>
              <a:buChar char="•"/>
            </a:pPr>
            <a:r>
              <a:rPr lang="en-US" sz="2000" dirty="0" smtClean="0">
                <a:solidFill>
                  <a:srgbClr val="000000"/>
                </a:solidFill>
                <a:cs typeface="Arial" charset="0"/>
              </a:rPr>
              <a:t>Genetic algorithms </a:t>
            </a:r>
          </a:p>
          <a:p>
            <a:pPr marL="457200" lvl="1" indent="0">
              <a:spcBef>
                <a:spcPts val="600"/>
              </a:spcBef>
            </a:pPr>
            <a:r>
              <a:rPr lang="en-US" sz="2000" dirty="0" smtClean="0">
                <a:solidFill>
                  <a:srgbClr val="000000"/>
                </a:solidFill>
                <a:cs typeface="Arial" charset="0"/>
              </a:rPr>
              <a:t>	</a:t>
            </a:r>
            <a:r>
              <a:rPr lang="en-US" sz="1400" dirty="0" err="1" smtClean="0">
                <a:solidFill>
                  <a:srgbClr val="000000"/>
                </a:solidFill>
                <a:cs typeface="Arial" charset="0"/>
              </a:rPr>
              <a:t>Danjou</a:t>
            </a:r>
            <a:r>
              <a:rPr lang="en-US" sz="1400" dirty="0" smtClean="0">
                <a:solidFill>
                  <a:srgbClr val="000000"/>
                </a:solidFill>
                <a:cs typeface="Arial" charset="0"/>
              </a:rPr>
              <a:t> </a:t>
            </a:r>
            <a:r>
              <a:rPr lang="en-US" sz="1400" dirty="0">
                <a:solidFill>
                  <a:srgbClr val="000000"/>
                </a:solidFill>
                <a:cs typeface="Arial" charset="0"/>
              </a:rPr>
              <a:t>&amp; </a:t>
            </a:r>
            <a:r>
              <a:rPr lang="en-US" sz="1400" dirty="0" err="1" smtClean="0">
                <a:solidFill>
                  <a:srgbClr val="000000"/>
                </a:solidFill>
                <a:cs typeface="Arial" charset="0"/>
              </a:rPr>
              <a:t>Köhler</a:t>
            </a:r>
            <a:r>
              <a:rPr lang="en-US" sz="1400" dirty="0">
                <a:solidFill>
                  <a:srgbClr val="000000"/>
                </a:solidFill>
                <a:cs typeface="Arial" charset="0"/>
              </a:rPr>
              <a:t> </a:t>
            </a:r>
            <a:r>
              <a:rPr lang="en-US" sz="1400" dirty="0" smtClean="0">
                <a:solidFill>
                  <a:srgbClr val="000000"/>
                </a:solidFill>
                <a:cs typeface="Arial" charset="0"/>
              </a:rPr>
              <a:t>2009,  </a:t>
            </a:r>
            <a:r>
              <a:rPr lang="en-US" sz="1400" dirty="0" err="1" smtClean="0">
                <a:solidFill>
                  <a:srgbClr val="000000"/>
                </a:solidFill>
                <a:cs typeface="Arial" charset="0"/>
              </a:rPr>
              <a:t>Thrimurthulu</a:t>
            </a:r>
            <a:r>
              <a:rPr lang="en-US" sz="1400" dirty="0" smtClean="0">
                <a:solidFill>
                  <a:srgbClr val="000000"/>
                </a:solidFill>
                <a:cs typeface="Arial" charset="0"/>
              </a:rPr>
              <a:t> </a:t>
            </a:r>
            <a:r>
              <a:rPr lang="en-US" sz="1400" dirty="0">
                <a:solidFill>
                  <a:srgbClr val="000000"/>
                </a:solidFill>
                <a:cs typeface="Arial" charset="0"/>
              </a:rPr>
              <a:t>et </a:t>
            </a:r>
            <a:r>
              <a:rPr lang="en-US" sz="1400" dirty="0" smtClean="0">
                <a:solidFill>
                  <a:srgbClr val="000000"/>
                </a:solidFill>
                <a:cs typeface="Arial" charset="0"/>
              </a:rPr>
              <a:t>al. 2004,  </a:t>
            </a:r>
            <a:r>
              <a:rPr lang="en-US" sz="1400" dirty="0" err="1" smtClean="0">
                <a:solidFill>
                  <a:srgbClr val="000000"/>
                </a:solidFill>
                <a:cs typeface="Arial" charset="0"/>
              </a:rPr>
              <a:t>Canellidis</a:t>
            </a:r>
            <a:r>
              <a:rPr lang="en-US" sz="1400" dirty="0" smtClean="0">
                <a:solidFill>
                  <a:srgbClr val="000000"/>
                </a:solidFill>
                <a:cs typeface="Arial" charset="0"/>
              </a:rPr>
              <a:t> </a:t>
            </a:r>
            <a:r>
              <a:rPr lang="en-US" sz="1400" dirty="0">
                <a:solidFill>
                  <a:srgbClr val="000000"/>
                </a:solidFill>
                <a:cs typeface="Arial" charset="0"/>
              </a:rPr>
              <a:t>et </a:t>
            </a:r>
            <a:r>
              <a:rPr lang="en-US" sz="1400" dirty="0" smtClean="0">
                <a:solidFill>
                  <a:srgbClr val="000000"/>
                </a:solidFill>
                <a:cs typeface="Arial" charset="0"/>
              </a:rPr>
              <a:t>al. 2006</a:t>
            </a:r>
            <a:endParaRPr lang="en-US" sz="2000" dirty="0" smtClean="0">
              <a:solidFill>
                <a:srgbClr val="000000"/>
              </a:solidFill>
              <a:cs typeface="Arial" charset="0"/>
            </a:endParaRPr>
          </a:p>
          <a:p>
            <a:pPr lvl="1">
              <a:spcBef>
                <a:spcPts val="600"/>
              </a:spcBef>
              <a:buFont typeface="Arial" charset="0"/>
              <a:buChar char="•"/>
            </a:pPr>
            <a:r>
              <a:rPr lang="en-US" sz="2000" dirty="0" smtClean="0">
                <a:solidFill>
                  <a:srgbClr val="000000"/>
                </a:solidFill>
                <a:cs typeface="Arial" charset="0"/>
              </a:rPr>
              <a:t>Orthogonal and Gaussian frameworks</a:t>
            </a:r>
          </a:p>
          <a:p>
            <a:pPr marL="914400" lvl="2" indent="0">
              <a:spcBef>
                <a:spcPts val="600"/>
              </a:spcBef>
            </a:pPr>
            <a:r>
              <a:rPr lang="en-US" sz="1400" dirty="0" smtClean="0">
                <a:solidFill>
                  <a:srgbClr val="000000"/>
                </a:solidFill>
                <a:cs typeface="Arial" charset="0"/>
              </a:rPr>
              <a:t>Hildebrand </a:t>
            </a:r>
            <a:r>
              <a:rPr lang="en-US" sz="1400" dirty="0">
                <a:solidFill>
                  <a:srgbClr val="000000"/>
                </a:solidFill>
                <a:cs typeface="Arial" charset="0"/>
              </a:rPr>
              <a:t>et </a:t>
            </a:r>
            <a:r>
              <a:rPr lang="en-US" sz="1400" dirty="0" smtClean="0">
                <a:solidFill>
                  <a:srgbClr val="000000"/>
                </a:solidFill>
                <a:cs typeface="Arial" charset="0"/>
              </a:rPr>
              <a:t>al. 2013, Hu et al. 2015</a:t>
            </a:r>
            <a:endParaRPr lang="en-US" sz="1400" dirty="0">
              <a:solidFill>
                <a:srgbClr val="000000"/>
              </a:solidFill>
              <a:cs typeface="Arial" charset="0"/>
            </a:endParaRPr>
          </a:p>
          <a:p>
            <a:pPr marL="457200" lvl="1" indent="0">
              <a:spcBef>
                <a:spcPts val="600"/>
              </a:spcBef>
            </a:pPr>
            <a:endParaRPr lang="en-US" sz="1800" dirty="0" smtClean="0">
              <a:solidFill>
                <a:srgbClr val="000000"/>
              </a:solidFill>
              <a:cs typeface="Arial" charset="0"/>
            </a:endParaRPr>
          </a:p>
        </p:txBody>
      </p:sp>
    </p:spTree>
    <p:extLst>
      <p:ext uri="{BB962C8B-B14F-4D97-AF65-F5344CB8AC3E}">
        <p14:creationId xmlns:p14="http://schemas.microsoft.com/office/powerpoint/2010/main" val="38007195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a:defRPr/>
            </a:pPr>
            <a:r>
              <a:rPr lang="en-US" dirty="0" smtClean="0"/>
              <a:t>Overhangs</a:t>
            </a:r>
            <a:endParaRPr lang="en-US" dirty="0"/>
          </a:p>
        </p:txBody>
      </p:sp>
      <p:grpSp>
        <p:nvGrpSpPr>
          <p:cNvPr id="159746" name="Group 13"/>
          <p:cNvGrpSpPr>
            <a:grpSpLocks/>
          </p:cNvGrpSpPr>
          <p:nvPr/>
        </p:nvGrpSpPr>
        <p:grpSpPr bwMode="auto">
          <a:xfrm>
            <a:off x="3314700" y="2125663"/>
            <a:ext cx="5105400" cy="2403475"/>
            <a:chOff x="1491341" y="3278415"/>
            <a:chExt cx="4056743" cy="1910443"/>
          </a:xfrm>
        </p:grpSpPr>
        <p:sp>
          <p:nvSpPr>
            <p:cNvPr id="3" name="Rectangle 2"/>
            <p:cNvSpPr/>
            <p:nvPr/>
          </p:nvSpPr>
          <p:spPr>
            <a:xfrm>
              <a:off x="1491341" y="4807779"/>
              <a:ext cx="1913582"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1491341" y="4617239"/>
              <a:ext cx="1998097"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1491341" y="4425438"/>
              <a:ext cx="2133070"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491341" y="4234898"/>
              <a:ext cx="2305885"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1491341" y="4041835"/>
              <a:ext cx="2514021"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491341" y="3850033"/>
              <a:ext cx="2768828" cy="191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1491341" y="3659494"/>
              <a:ext cx="3086708"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1491341" y="3468954"/>
              <a:ext cx="3521899"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1491341" y="3278415"/>
              <a:ext cx="4056743"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491341" y="4998318"/>
              <a:ext cx="1913582"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9747" name="TextBox 14"/>
          <p:cNvSpPr txBox="1">
            <a:spLocks noChangeArrowheads="1"/>
          </p:cNvSpPr>
          <p:nvPr/>
        </p:nvSpPr>
        <p:spPr bwMode="auto">
          <a:xfrm>
            <a:off x="963613" y="4883150"/>
            <a:ext cx="7232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t>Layers extending beyond layers below will fall down</a:t>
            </a:r>
          </a:p>
        </p:txBody>
      </p:sp>
      <p:pic>
        <p:nvPicPr>
          <p:cNvPr id="159748" name="Picture 16" descr="Laurana50k_CorrectedAndFlattened_preview_featured.jpg"/>
          <p:cNvPicPr>
            <a:picLocks noChangeAspect="1"/>
          </p:cNvPicPr>
          <p:nvPr/>
        </p:nvPicPr>
        <p:blipFill>
          <a:blip r:embed="rId3">
            <a:extLst>
              <a:ext uri="{28A0092B-C50C-407E-A947-70E740481C1C}">
                <a14:useLocalDpi xmlns:a14="http://schemas.microsoft.com/office/drawing/2010/main" val="0"/>
              </a:ext>
            </a:extLst>
          </a:blip>
          <a:srcRect l="23701" t="10820" r="26743" b="4227"/>
          <a:stretch>
            <a:fillRect/>
          </a:stretch>
        </p:blipFill>
        <p:spPr bwMode="auto">
          <a:xfrm>
            <a:off x="673100" y="1893888"/>
            <a:ext cx="2085975"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1824038" y="2913063"/>
            <a:ext cx="282575" cy="2825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 name="Straight Arrow Connector 28"/>
          <p:cNvCxnSpPr/>
          <p:nvPr/>
        </p:nvCxnSpPr>
        <p:spPr>
          <a:xfrm>
            <a:off x="2106613" y="3076575"/>
            <a:ext cx="1050925" cy="0"/>
          </a:xfrm>
          <a:prstGeom prst="straightConnector1">
            <a:avLst/>
          </a:prstGeom>
          <a:ln w="12700" cmpd="sng">
            <a:solidFill>
              <a:srgbClr val="FF0000"/>
            </a:solidFill>
            <a:tailEnd type="stealth" w="lg" len="lg"/>
          </a:ln>
        </p:spPr>
        <p:style>
          <a:lnRef idx="1">
            <a:schemeClr val="dk1"/>
          </a:lnRef>
          <a:fillRef idx="0">
            <a:schemeClr val="dk1"/>
          </a:fillRef>
          <a:effectRef idx="0">
            <a:schemeClr val="dk1"/>
          </a:effectRef>
          <a:fontRef idx="minor">
            <a:schemeClr val="tx1"/>
          </a:fontRef>
        </p:style>
      </p:cxnSp>
      <p:sp>
        <p:nvSpPr>
          <p:cNvPr id="159751" name="TextBox 6"/>
          <p:cNvSpPr txBox="1">
            <a:spLocks noChangeArrowheads="1"/>
          </p:cNvSpPr>
          <p:nvPr/>
        </p:nvSpPr>
        <p:spPr bwMode="auto">
          <a:xfrm>
            <a:off x="581025" y="4551363"/>
            <a:ext cx="2576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a:t>[Laurana 50k (</a:t>
            </a:r>
            <a:r>
              <a:rPr lang="en-US" sz="1200">
                <a:hlinkClick r:id="rId4"/>
              </a:rPr>
              <a:t>jmil</a:t>
            </a:r>
            <a:r>
              <a:rPr lang="en-US" sz="1200"/>
              <a:t>) / </a:t>
            </a:r>
            <a:r>
              <a:rPr lang="en-US" sz="1200">
                <a:hlinkClick r:id="rId5"/>
              </a:rPr>
              <a:t>CC BY-SA 3.0</a:t>
            </a:r>
            <a:r>
              <a:rPr lang="en-US" sz="1200"/>
              <a:t>]</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a:defRPr/>
            </a:pPr>
            <a:r>
              <a:rPr lang="en-US" dirty="0" smtClean="0"/>
              <a:t>Supports</a:t>
            </a:r>
            <a:endParaRPr lang="en-US" dirty="0"/>
          </a:p>
        </p:txBody>
      </p:sp>
      <p:grpSp>
        <p:nvGrpSpPr>
          <p:cNvPr id="161794" name="Group 13"/>
          <p:cNvGrpSpPr>
            <a:grpSpLocks/>
          </p:cNvGrpSpPr>
          <p:nvPr/>
        </p:nvGrpSpPr>
        <p:grpSpPr bwMode="auto">
          <a:xfrm>
            <a:off x="3314700" y="2125663"/>
            <a:ext cx="5105400" cy="2403475"/>
            <a:chOff x="1491341" y="3278415"/>
            <a:chExt cx="4056743" cy="1910443"/>
          </a:xfrm>
        </p:grpSpPr>
        <p:sp>
          <p:nvSpPr>
            <p:cNvPr id="3" name="Rectangle 2"/>
            <p:cNvSpPr/>
            <p:nvPr/>
          </p:nvSpPr>
          <p:spPr>
            <a:xfrm>
              <a:off x="1491341" y="4807779"/>
              <a:ext cx="1913582"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1491341" y="4617239"/>
              <a:ext cx="1998097"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1491341" y="4425438"/>
              <a:ext cx="2133070"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491341" y="4234898"/>
              <a:ext cx="2305885"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1491341" y="4041835"/>
              <a:ext cx="2514021"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491341" y="3850033"/>
              <a:ext cx="2768828" cy="191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1491341" y="3659494"/>
              <a:ext cx="3086708"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1491341" y="3468954"/>
              <a:ext cx="3521899"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1491341" y="3278415"/>
              <a:ext cx="4056743"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491341" y="4998318"/>
              <a:ext cx="1913582"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61795" name="TextBox 14"/>
          <p:cNvSpPr txBox="1">
            <a:spLocks noChangeArrowheads="1"/>
          </p:cNvSpPr>
          <p:nvPr/>
        </p:nvSpPr>
        <p:spPr bwMode="auto">
          <a:xfrm>
            <a:off x="963613" y="4883150"/>
            <a:ext cx="7232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t>Layers extending beyond layers below will fall down</a:t>
            </a:r>
          </a:p>
        </p:txBody>
      </p:sp>
      <p:pic>
        <p:nvPicPr>
          <p:cNvPr id="161796" name="Picture 16" descr="Laurana50k_CorrectedAndFlattened_preview_featured.jpg"/>
          <p:cNvPicPr>
            <a:picLocks noChangeAspect="1"/>
          </p:cNvPicPr>
          <p:nvPr/>
        </p:nvPicPr>
        <p:blipFill>
          <a:blip r:embed="rId3">
            <a:extLst>
              <a:ext uri="{28A0092B-C50C-407E-A947-70E740481C1C}">
                <a14:useLocalDpi xmlns:a14="http://schemas.microsoft.com/office/drawing/2010/main" val="0"/>
              </a:ext>
            </a:extLst>
          </a:blip>
          <a:srcRect l="23701" t="10820" r="26743" b="4227"/>
          <a:stretch>
            <a:fillRect/>
          </a:stretch>
        </p:blipFill>
        <p:spPr bwMode="auto">
          <a:xfrm>
            <a:off x="673100" y="1893888"/>
            <a:ext cx="2085975"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1824038" y="2913063"/>
            <a:ext cx="282575" cy="2825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798" name="TextBox 18"/>
          <p:cNvSpPr txBox="1">
            <a:spLocks noChangeArrowheads="1"/>
          </p:cNvSpPr>
          <p:nvPr/>
        </p:nvSpPr>
        <p:spPr bwMode="auto">
          <a:xfrm>
            <a:off x="2551113" y="5387975"/>
            <a:ext cx="4081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t>They need to be </a:t>
            </a:r>
            <a:r>
              <a:rPr lang="en-US" b="1" i="1"/>
              <a:t>Supported</a:t>
            </a:r>
          </a:p>
        </p:txBody>
      </p:sp>
      <p:grpSp>
        <p:nvGrpSpPr>
          <p:cNvPr id="161799" name="Group 40"/>
          <p:cNvGrpSpPr>
            <a:grpSpLocks/>
          </p:cNvGrpSpPr>
          <p:nvPr/>
        </p:nvGrpSpPr>
        <p:grpSpPr bwMode="auto">
          <a:xfrm>
            <a:off x="6567488" y="2393950"/>
            <a:ext cx="1852612" cy="2184400"/>
            <a:chOff x="6567715" y="2602801"/>
            <a:chExt cx="1852205" cy="2184618"/>
          </a:xfrm>
        </p:grpSpPr>
        <p:sp>
          <p:nvSpPr>
            <p:cNvPr id="12" name="Rectangle 11"/>
            <p:cNvSpPr/>
            <p:nvPr/>
          </p:nvSpPr>
          <p:spPr>
            <a:xfrm>
              <a:off x="6567715" y="3361702"/>
              <a:ext cx="1852205" cy="239737"/>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2" name="Rectangle 31"/>
            <p:cNvSpPr/>
            <p:nvPr/>
          </p:nvSpPr>
          <p:spPr>
            <a:xfrm>
              <a:off x="6910540" y="3102914"/>
              <a:ext cx="1509380" cy="258788"/>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3" name="Rectangle 32"/>
            <p:cNvSpPr/>
            <p:nvPr/>
          </p:nvSpPr>
          <p:spPr>
            <a:xfrm>
              <a:off x="7291456" y="2852064"/>
              <a:ext cx="1128464" cy="250850"/>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4" name="Rectangle 33"/>
            <p:cNvSpPr/>
            <p:nvPr/>
          </p:nvSpPr>
          <p:spPr>
            <a:xfrm>
              <a:off x="7837436" y="2602801"/>
              <a:ext cx="582484" cy="249263"/>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5" name="Rectangle 34"/>
            <p:cNvSpPr/>
            <p:nvPr/>
          </p:nvSpPr>
          <p:spPr>
            <a:xfrm>
              <a:off x="6567715" y="3604614"/>
              <a:ext cx="1852205" cy="239736"/>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6" name="Rectangle 35"/>
            <p:cNvSpPr/>
            <p:nvPr/>
          </p:nvSpPr>
          <p:spPr>
            <a:xfrm>
              <a:off x="6567715" y="3844350"/>
              <a:ext cx="1852205" cy="241324"/>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7" name="Rectangle 36"/>
            <p:cNvSpPr/>
            <p:nvPr/>
          </p:nvSpPr>
          <p:spPr>
            <a:xfrm>
              <a:off x="6567715" y="4077736"/>
              <a:ext cx="1852205" cy="239736"/>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8" name="Rectangle 37"/>
            <p:cNvSpPr/>
            <p:nvPr/>
          </p:nvSpPr>
          <p:spPr>
            <a:xfrm>
              <a:off x="6567715" y="4306359"/>
              <a:ext cx="1852205" cy="241324"/>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9" name="Rectangle 38"/>
            <p:cNvSpPr/>
            <p:nvPr/>
          </p:nvSpPr>
          <p:spPr>
            <a:xfrm>
              <a:off x="6567715" y="4547683"/>
              <a:ext cx="1852205" cy="239736"/>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cxnSp>
        <p:nvCxnSpPr>
          <p:cNvPr id="42" name="Straight Arrow Connector 41"/>
          <p:cNvCxnSpPr/>
          <p:nvPr/>
        </p:nvCxnSpPr>
        <p:spPr>
          <a:xfrm>
            <a:off x="2106613" y="3076575"/>
            <a:ext cx="1050925" cy="0"/>
          </a:xfrm>
          <a:prstGeom prst="straightConnector1">
            <a:avLst/>
          </a:prstGeom>
          <a:ln w="12700" cmpd="sng">
            <a:solidFill>
              <a:srgbClr val="FF0000"/>
            </a:solidFill>
            <a:tailEnd type="stealth" w="lg" len="lg"/>
          </a:ln>
        </p:spPr>
        <p:style>
          <a:lnRef idx="1">
            <a:schemeClr val="dk1"/>
          </a:lnRef>
          <a:fillRef idx="0">
            <a:schemeClr val="dk1"/>
          </a:fillRef>
          <a:effectRef idx="0">
            <a:schemeClr val="dk1"/>
          </a:effectRef>
          <a:fontRef idx="minor">
            <a:schemeClr val="tx1"/>
          </a:fontRef>
        </p:style>
      </p:cxnSp>
      <p:sp>
        <p:nvSpPr>
          <p:cNvPr id="161801" name="TextBox 6"/>
          <p:cNvSpPr txBox="1">
            <a:spLocks noChangeArrowheads="1"/>
          </p:cNvSpPr>
          <p:nvPr/>
        </p:nvSpPr>
        <p:spPr bwMode="auto">
          <a:xfrm>
            <a:off x="581025" y="4551363"/>
            <a:ext cx="2576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a:t>[Laurana 50k (</a:t>
            </a:r>
            <a:r>
              <a:rPr lang="en-US" sz="1200">
                <a:hlinkClick r:id="rId4"/>
              </a:rPr>
              <a:t>jmil</a:t>
            </a:r>
            <a:r>
              <a:rPr lang="en-US" sz="1200"/>
              <a:t>) / </a:t>
            </a:r>
            <a:r>
              <a:rPr lang="en-US" sz="1200">
                <a:hlinkClick r:id="rId5"/>
              </a:rPr>
              <a:t>CC BY-SA 3.0</a:t>
            </a:r>
            <a:r>
              <a:rPr lang="en-US" sz="1200"/>
              <a:t>]</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a:defRPr/>
            </a:pPr>
            <a:r>
              <a:rPr lang="en-US" dirty="0" smtClean="0"/>
              <a:t>Supports</a:t>
            </a:r>
            <a:endParaRPr lang="en-US" dirty="0"/>
          </a:p>
        </p:txBody>
      </p:sp>
      <p:grpSp>
        <p:nvGrpSpPr>
          <p:cNvPr id="163842" name="Group 13"/>
          <p:cNvGrpSpPr>
            <a:grpSpLocks/>
          </p:cNvGrpSpPr>
          <p:nvPr/>
        </p:nvGrpSpPr>
        <p:grpSpPr bwMode="auto">
          <a:xfrm>
            <a:off x="3314700" y="2125663"/>
            <a:ext cx="5105400" cy="2403475"/>
            <a:chOff x="1491341" y="3278415"/>
            <a:chExt cx="4056743" cy="1910443"/>
          </a:xfrm>
        </p:grpSpPr>
        <p:sp>
          <p:nvSpPr>
            <p:cNvPr id="3" name="Rectangle 2"/>
            <p:cNvSpPr/>
            <p:nvPr/>
          </p:nvSpPr>
          <p:spPr>
            <a:xfrm>
              <a:off x="1491341" y="4807779"/>
              <a:ext cx="1913582"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1491341" y="4617239"/>
              <a:ext cx="1998097"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1491341" y="4425438"/>
              <a:ext cx="2133070"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491341" y="4234898"/>
              <a:ext cx="2305885"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1491341" y="4041835"/>
              <a:ext cx="2514021"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491341" y="3850033"/>
              <a:ext cx="2768828" cy="191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1491341" y="3659494"/>
              <a:ext cx="3086708"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1491341" y="3468954"/>
              <a:ext cx="3521899"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1491341" y="3278415"/>
              <a:ext cx="4056743" cy="19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491341" y="4998318"/>
              <a:ext cx="1913582" cy="19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63843" name="TextBox 14"/>
          <p:cNvSpPr txBox="1">
            <a:spLocks noChangeArrowheads="1"/>
          </p:cNvSpPr>
          <p:nvPr/>
        </p:nvSpPr>
        <p:spPr bwMode="auto">
          <a:xfrm>
            <a:off x="963613" y="4883150"/>
            <a:ext cx="7175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t>MB default:  Supports are printed for all angles &gt; 68 degrees from vertical</a:t>
            </a:r>
          </a:p>
        </p:txBody>
      </p:sp>
      <p:pic>
        <p:nvPicPr>
          <p:cNvPr id="163844" name="Picture 16" descr="Laurana50k_CorrectedAndFlattened_preview_featured.jpg"/>
          <p:cNvPicPr>
            <a:picLocks noChangeAspect="1"/>
          </p:cNvPicPr>
          <p:nvPr/>
        </p:nvPicPr>
        <p:blipFill>
          <a:blip r:embed="rId3">
            <a:extLst>
              <a:ext uri="{28A0092B-C50C-407E-A947-70E740481C1C}">
                <a14:useLocalDpi xmlns:a14="http://schemas.microsoft.com/office/drawing/2010/main" val="0"/>
              </a:ext>
            </a:extLst>
          </a:blip>
          <a:srcRect l="23701" t="10820" r="26743" b="4227"/>
          <a:stretch>
            <a:fillRect/>
          </a:stretch>
        </p:blipFill>
        <p:spPr bwMode="auto">
          <a:xfrm>
            <a:off x="673100" y="1893888"/>
            <a:ext cx="2085975"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1824038" y="2913063"/>
            <a:ext cx="282575" cy="2825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2" name="Straight Arrow Connector 21"/>
          <p:cNvCxnSpPr/>
          <p:nvPr/>
        </p:nvCxnSpPr>
        <p:spPr>
          <a:xfrm>
            <a:off x="2106613" y="3076575"/>
            <a:ext cx="1050925" cy="0"/>
          </a:xfrm>
          <a:prstGeom prst="straightConnector1">
            <a:avLst/>
          </a:prstGeom>
          <a:ln w="12700" cmpd="sng">
            <a:solidFill>
              <a:srgbClr val="FF0000"/>
            </a:solidFill>
            <a:tailEnd type="stealth" w="lg" len="lg"/>
          </a:ln>
        </p:spPr>
        <p:style>
          <a:lnRef idx="1">
            <a:schemeClr val="dk1"/>
          </a:lnRef>
          <a:fillRef idx="0">
            <a:schemeClr val="dk1"/>
          </a:fillRef>
          <a:effectRef idx="0">
            <a:schemeClr val="dk1"/>
          </a:effectRef>
          <a:fontRef idx="minor">
            <a:schemeClr val="tx1"/>
          </a:fontRef>
        </p:style>
      </p:cxnSp>
      <p:grpSp>
        <p:nvGrpSpPr>
          <p:cNvPr id="163847" name="Group 40"/>
          <p:cNvGrpSpPr>
            <a:grpSpLocks/>
          </p:cNvGrpSpPr>
          <p:nvPr/>
        </p:nvGrpSpPr>
        <p:grpSpPr bwMode="auto">
          <a:xfrm>
            <a:off x="6567488" y="2393950"/>
            <a:ext cx="1852612" cy="2184400"/>
            <a:chOff x="6567715" y="2602801"/>
            <a:chExt cx="1852205" cy="2184618"/>
          </a:xfrm>
        </p:grpSpPr>
        <p:sp>
          <p:nvSpPr>
            <p:cNvPr id="12" name="Rectangle 11"/>
            <p:cNvSpPr/>
            <p:nvPr/>
          </p:nvSpPr>
          <p:spPr>
            <a:xfrm>
              <a:off x="6567715" y="3361702"/>
              <a:ext cx="1852205" cy="239737"/>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2" name="Rectangle 31"/>
            <p:cNvSpPr/>
            <p:nvPr/>
          </p:nvSpPr>
          <p:spPr>
            <a:xfrm>
              <a:off x="6910540" y="3102914"/>
              <a:ext cx="1509380" cy="258788"/>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3" name="Rectangle 32"/>
            <p:cNvSpPr/>
            <p:nvPr/>
          </p:nvSpPr>
          <p:spPr>
            <a:xfrm>
              <a:off x="7291456" y="2852064"/>
              <a:ext cx="1128464" cy="250850"/>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4" name="Rectangle 33"/>
            <p:cNvSpPr/>
            <p:nvPr/>
          </p:nvSpPr>
          <p:spPr>
            <a:xfrm>
              <a:off x="7837436" y="2602801"/>
              <a:ext cx="582484" cy="249263"/>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5" name="Rectangle 34"/>
            <p:cNvSpPr/>
            <p:nvPr/>
          </p:nvSpPr>
          <p:spPr>
            <a:xfrm>
              <a:off x="6567715" y="3604614"/>
              <a:ext cx="1852205" cy="239736"/>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6" name="Rectangle 35"/>
            <p:cNvSpPr/>
            <p:nvPr/>
          </p:nvSpPr>
          <p:spPr>
            <a:xfrm>
              <a:off x="6567715" y="3844350"/>
              <a:ext cx="1852205" cy="241324"/>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7" name="Rectangle 36"/>
            <p:cNvSpPr/>
            <p:nvPr/>
          </p:nvSpPr>
          <p:spPr>
            <a:xfrm>
              <a:off x="6567715" y="4077736"/>
              <a:ext cx="1852205" cy="239736"/>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8" name="Rectangle 37"/>
            <p:cNvSpPr/>
            <p:nvPr/>
          </p:nvSpPr>
          <p:spPr>
            <a:xfrm>
              <a:off x="6567715" y="4306359"/>
              <a:ext cx="1852205" cy="241324"/>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39" name="Rectangle 38"/>
            <p:cNvSpPr/>
            <p:nvPr/>
          </p:nvSpPr>
          <p:spPr>
            <a:xfrm>
              <a:off x="6567715" y="4547683"/>
              <a:ext cx="1852205" cy="239736"/>
            </a:xfrm>
            <a:prstGeom prst="rect">
              <a:avLst/>
            </a:prstGeom>
            <a:solidFill>
              <a:srgbClr val="FFFF00"/>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cxnSp>
        <p:nvCxnSpPr>
          <p:cNvPr id="20" name="Straight Arrow Connector 19"/>
          <p:cNvCxnSpPr/>
          <p:nvPr/>
        </p:nvCxnSpPr>
        <p:spPr>
          <a:xfrm flipH="1" flipV="1">
            <a:off x="5724525" y="1995488"/>
            <a:ext cx="0" cy="2533650"/>
          </a:xfrm>
          <a:prstGeom prst="straightConnector1">
            <a:avLst/>
          </a:prstGeom>
          <a:ln w="19050" cmpd="sng">
            <a:solidFill>
              <a:schemeClr val="tx1"/>
            </a:solidFill>
            <a:prstDash val="dash"/>
            <a:headEnd type="oval"/>
            <a:tailEnd type="stealth"/>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V="1">
            <a:off x="5724525" y="1995488"/>
            <a:ext cx="1006475" cy="2293937"/>
          </a:xfrm>
          <a:prstGeom prst="straightConnector1">
            <a:avLst/>
          </a:prstGeom>
          <a:ln w="19050" cmpd="sng">
            <a:solidFill>
              <a:schemeClr val="tx1"/>
            </a:solidFill>
            <a:prstDash val="dash"/>
            <a:headEnd type="oval"/>
            <a:tailEnd type="stealth"/>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flipV="1">
            <a:off x="5829300" y="1995488"/>
            <a:ext cx="1370013" cy="2054225"/>
          </a:xfrm>
          <a:prstGeom prst="straightConnector1">
            <a:avLst/>
          </a:prstGeom>
          <a:ln w="19050" cmpd="sng">
            <a:solidFill>
              <a:schemeClr val="tx1"/>
            </a:solidFill>
            <a:prstDash val="dash"/>
            <a:headEnd type="oval"/>
            <a:tailEnd type="stealth"/>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p:nvCxnSpPr>
        <p:spPr>
          <a:xfrm flipV="1">
            <a:off x="6016625" y="1995488"/>
            <a:ext cx="1530350" cy="1814512"/>
          </a:xfrm>
          <a:prstGeom prst="straightConnector1">
            <a:avLst/>
          </a:prstGeom>
          <a:ln w="19050" cmpd="sng">
            <a:solidFill>
              <a:schemeClr val="tx1"/>
            </a:solidFill>
            <a:prstDash val="dash"/>
            <a:headEnd type="oval"/>
            <a:tailEnd type="stealth"/>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flipV="1">
            <a:off x="6216650" y="1995488"/>
            <a:ext cx="1711325" cy="1585912"/>
          </a:xfrm>
          <a:prstGeom prst="straightConnector1">
            <a:avLst/>
          </a:prstGeom>
          <a:ln w="19050" cmpd="sng">
            <a:solidFill>
              <a:schemeClr val="tx1"/>
            </a:solidFill>
            <a:prstDash val="dash"/>
            <a:headEnd type="oval"/>
            <a:tailEnd type="stealth"/>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flipV="1">
            <a:off x="6477000" y="1995488"/>
            <a:ext cx="2132013" cy="1306512"/>
          </a:xfrm>
          <a:prstGeom prst="straightConnector1">
            <a:avLst/>
          </a:prstGeom>
          <a:ln w="19050" cmpd="sng">
            <a:solidFill>
              <a:schemeClr val="tx1"/>
            </a:solidFill>
            <a:prstDash val="dash"/>
            <a:headEnd type="oval"/>
            <a:tailEnd type="stealth"/>
          </a:ln>
        </p:spPr>
        <p:style>
          <a:lnRef idx="1">
            <a:schemeClr val="dk1"/>
          </a:lnRef>
          <a:fillRef idx="0">
            <a:schemeClr val="dk1"/>
          </a:fillRef>
          <a:effectRef idx="0">
            <a:schemeClr val="dk1"/>
          </a:effectRef>
          <a:fontRef idx="minor">
            <a:schemeClr val="tx1"/>
          </a:fontRef>
        </p:style>
      </p:cxnSp>
      <p:sp>
        <p:nvSpPr>
          <p:cNvPr id="163854" name="TextBox 83"/>
          <p:cNvSpPr txBox="1">
            <a:spLocks noChangeArrowheads="1"/>
          </p:cNvSpPr>
          <p:nvPr/>
        </p:nvSpPr>
        <p:spPr bwMode="auto">
          <a:xfrm>
            <a:off x="5581650" y="1728788"/>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400"/>
              <a:t>0</a:t>
            </a:r>
          </a:p>
        </p:txBody>
      </p:sp>
      <p:sp>
        <p:nvSpPr>
          <p:cNvPr id="163855" name="TextBox 84"/>
          <p:cNvSpPr txBox="1">
            <a:spLocks noChangeArrowheads="1"/>
          </p:cNvSpPr>
          <p:nvPr/>
        </p:nvSpPr>
        <p:spPr bwMode="auto">
          <a:xfrm>
            <a:off x="6553200" y="1727200"/>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400"/>
              <a:t>20</a:t>
            </a:r>
          </a:p>
        </p:txBody>
      </p:sp>
      <p:sp>
        <p:nvSpPr>
          <p:cNvPr id="163856" name="TextBox 85"/>
          <p:cNvSpPr txBox="1">
            <a:spLocks noChangeArrowheads="1"/>
          </p:cNvSpPr>
          <p:nvPr/>
        </p:nvSpPr>
        <p:spPr bwMode="auto">
          <a:xfrm>
            <a:off x="7005638" y="1739900"/>
            <a:ext cx="38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400"/>
              <a:t>30</a:t>
            </a:r>
          </a:p>
        </p:txBody>
      </p:sp>
      <p:sp>
        <p:nvSpPr>
          <p:cNvPr id="163857" name="TextBox 86"/>
          <p:cNvSpPr txBox="1">
            <a:spLocks noChangeArrowheads="1"/>
          </p:cNvSpPr>
          <p:nvPr/>
        </p:nvSpPr>
        <p:spPr bwMode="auto">
          <a:xfrm>
            <a:off x="7362825" y="173831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400"/>
              <a:t>45</a:t>
            </a:r>
          </a:p>
        </p:txBody>
      </p:sp>
      <p:sp>
        <p:nvSpPr>
          <p:cNvPr id="163858" name="TextBox 87"/>
          <p:cNvSpPr txBox="1">
            <a:spLocks noChangeArrowheads="1"/>
          </p:cNvSpPr>
          <p:nvPr/>
        </p:nvSpPr>
        <p:spPr bwMode="auto">
          <a:xfrm>
            <a:off x="7724775" y="1749425"/>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400"/>
              <a:t>60</a:t>
            </a:r>
          </a:p>
        </p:txBody>
      </p:sp>
      <p:sp>
        <p:nvSpPr>
          <p:cNvPr id="163859" name="TextBox 88"/>
          <p:cNvSpPr txBox="1">
            <a:spLocks noChangeArrowheads="1"/>
          </p:cNvSpPr>
          <p:nvPr/>
        </p:nvSpPr>
        <p:spPr bwMode="auto">
          <a:xfrm>
            <a:off x="8347075" y="1747838"/>
            <a:ext cx="385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400"/>
              <a:t>70</a:t>
            </a:r>
          </a:p>
        </p:txBody>
      </p:sp>
      <p:sp>
        <p:nvSpPr>
          <p:cNvPr id="163860" name="TextBox 6"/>
          <p:cNvSpPr txBox="1">
            <a:spLocks noChangeArrowheads="1"/>
          </p:cNvSpPr>
          <p:nvPr/>
        </p:nvSpPr>
        <p:spPr bwMode="auto">
          <a:xfrm>
            <a:off x="581025" y="4551363"/>
            <a:ext cx="2576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a:t>[Laurana 50k (</a:t>
            </a:r>
            <a:r>
              <a:rPr lang="en-US" sz="1200">
                <a:hlinkClick r:id="rId4"/>
              </a:rPr>
              <a:t>jmil</a:t>
            </a:r>
            <a:r>
              <a:rPr lang="en-US" sz="1200"/>
              <a:t>) / </a:t>
            </a:r>
            <a:r>
              <a:rPr lang="en-US" sz="1200">
                <a:hlinkClick r:id="rId5"/>
              </a:rPr>
              <a:t>CC BY-SA 3.0</a:t>
            </a:r>
            <a:r>
              <a:rPr lang="en-US" sz="1200"/>
              <a:t>]</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Filament-Based </a:t>
            </a:r>
            <a:r>
              <a:rPr lang="en-US" dirty="0" smtClean="0"/>
              <a:t>Supports</a:t>
            </a:r>
            <a:endParaRPr lang="en-US" dirty="0">
              <a:ea typeface="+mj-ea"/>
            </a:endParaRPr>
          </a:p>
        </p:txBody>
      </p:sp>
      <p:pic>
        <p:nvPicPr>
          <p:cNvPr id="167938" name="Picture 2" descr="betterSuppor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8107" y="1724024"/>
            <a:ext cx="3887787" cy="421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Filament-Based Supports</a:t>
            </a:r>
            <a:endParaRPr lang="en-US" dirty="0">
              <a:ea typeface="+mj-ea"/>
            </a:endParaRPr>
          </a:p>
        </p:txBody>
      </p:sp>
      <p:sp>
        <p:nvSpPr>
          <p:cNvPr id="165890" name="Content Placeholder 2"/>
          <p:cNvSpPr txBox="1">
            <a:spLocks/>
          </p:cNvSpPr>
          <p:nvPr/>
        </p:nvSpPr>
        <p:spPr bwMode="auto">
          <a:xfrm>
            <a:off x="1377950" y="1841500"/>
            <a:ext cx="6388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sz="2800">
                <a:cs typeface="Helvetica" charset="0"/>
              </a:rPr>
              <a:t>Factors to consider</a:t>
            </a:r>
          </a:p>
          <a:p>
            <a:pPr lvl="1" eaLnBrk="1" hangingPunct="1">
              <a:spcBef>
                <a:spcPts val="600"/>
              </a:spcBef>
              <a:buSzPct val="90000"/>
              <a:buFont typeface="Arial" charset="0"/>
              <a:buChar char="•"/>
            </a:pPr>
            <a:r>
              <a:rPr lang="en-US">
                <a:cs typeface="Helvetica" charset="0"/>
              </a:rPr>
              <a:t>Angle at which supports begin</a:t>
            </a:r>
          </a:p>
          <a:p>
            <a:pPr lvl="1" eaLnBrk="1" hangingPunct="1">
              <a:spcBef>
                <a:spcPts val="600"/>
              </a:spcBef>
              <a:buSzPct val="90000"/>
              <a:buFont typeface="Arial" charset="0"/>
              <a:buChar char="•"/>
            </a:pPr>
            <a:r>
              <a:rPr lang="en-US">
                <a:cs typeface="Helvetica" charset="0"/>
              </a:rPr>
              <a:t>Support pattern</a:t>
            </a:r>
          </a:p>
          <a:p>
            <a:pPr lvl="1" eaLnBrk="1" hangingPunct="1">
              <a:spcBef>
                <a:spcPts val="600"/>
              </a:spcBef>
              <a:buSzPct val="90000"/>
              <a:buFont typeface="Arial" charset="0"/>
              <a:buChar char="•"/>
            </a:pPr>
            <a:r>
              <a:rPr lang="en-US">
                <a:cs typeface="Helvetica" charset="0"/>
              </a:rPr>
              <a:t>Density</a:t>
            </a:r>
          </a:p>
          <a:p>
            <a:pPr lvl="1" eaLnBrk="1" hangingPunct="1">
              <a:spcBef>
                <a:spcPts val="600"/>
              </a:spcBef>
              <a:buSzPct val="90000"/>
              <a:buFont typeface="Arial" charset="0"/>
              <a:buChar char="•"/>
            </a:pPr>
            <a:r>
              <a:rPr lang="en-US">
                <a:cs typeface="Helvetica" charset="0"/>
              </a:rPr>
              <a:t>Space between model and supports</a:t>
            </a:r>
          </a:p>
          <a:p>
            <a:pPr lvl="1" eaLnBrk="1" hangingPunct="1">
              <a:spcBef>
                <a:spcPts val="600"/>
              </a:spcBef>
              <a:buSzPct val="90000"/>
              <a:buFont typeface="Arial" charset="0"/>
              <a:buChar char="•"/>
            </a:pPr>
            <a:endParaRPr lang="en-US" sz="800">
              <a:cs typeface="Helvetica" charset="0"/>
            </a:endParaRPr>
          </a:p>
          <a:p>
            <a:pPr eaLnBrk="1" hangingPunct="1">
              <a:spcBef>
                <a:spcPts val="600"/>
              </a:spcBef>
              <a:buSzPct val="90000"/>
              <a:buFont typeface="Arial" charset="0"/>
              <a:buChar char="•"/>
            </a:pPr>
            <a:r>
              <a:rPr lang="en-US" sz="2600">
                <a:cs typeface="Helvetica" charset="0"/>
              </a:rPr>
              <a:t>Models are printed from the bottom-up, but support generation needs to account for floors in slices above</a:t>
            </a:r>
            <a:endParaRPr lang="en-US" sz="2800">
              <a:cs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746.JPG"/>
          <p:cNvPicPr>
            <a:picLocks noChangeAspect="1"/>
          </p:cNvPicPr>
          <p:nvPr/>
        </p:nvPicPr>
        <p:blipFill rotWithShape="1">
          <a:blip r:embed="rId3">
            <a:extLst>
              <a:ext uri="{28A0092B-C50C-407E-A947-70E740481C1C}">
                <a14:useLocalDpi xmlns:a14="http://schemas.microsoft.com/office/drawing/2010/main" val="0"/>
              </a:ext>
            </a:extLst>
          </a:blip>
          <a:srcRect l="14166" t="13210" r="18929" b="31482"/>
          <a:stretch/>
        </p:blipFill>
        <p:spPr>
          <a:xfrm rot="10800000">
            <a:off x="2001327" y="2228850"/>
            <a:ext cx="5141347" cy="3187700"/>
          </a:xfrm>
          <a:prstGeom prst="rect">
            <a:avLst/>
          </a:prstGeom>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Filament-Based Supports</a:t>
            </a:r>
            <a:endParaRPr lang="en-US" dirty="0">
              <a:ea typeface="+mj-ea"/>
            </a:endParaRPr>
          </a:p>
        </p:txBody>
      </p:sp>
      <p:pic>
        <p:nvPicPr>
          <p:cNvPr id="15" name="Picture 14" descr="IMG_3729.JPG"/>
          <p:cNvPicPr>
            <a:picLocks noChangeAspect="1"/>
          </p:cNvPicPr>
          <p:nvPr/>
        </p:nvPicPr>
        <p:blipFill rotWithShape="1">
          <a:blip r:embed="rId4">
            <a:extLst>
              <a:ext uri="{28A0092B-C50C-407E-A947-70E740481C1C}">
                <a14:useLocalDpi xmlns:a14="http://schemas.microsoft.com/office/drawing/2010/main" val="0"/>
              </a:ext>
            </a:extLst>
          </a:blip>
          <a:srcRect l="26388" t="28333" r="20833" b="22253"/>
          <a:stretch/>
        </p:blipFill>
        <p:spPr>
          <a:xfrm rot="10800000">
            <a:off x="6788150" y="5055562"/>
            <a:ext cx="1776440" cy="1247425"/>
          </a:xfrm>
          <a:prstGeom prst="rect">
            <a:avLst/>
          </a:prstGeom>
        </p:spPr>
      </p:pic>
      <p:grpSp>
        <p:nvGrpSpPr>
          <p:cNvPr id="5" name="Group 4"/>
          <p:cNvGrpSpPr/>
          <p:nvPr/>
        </p:nvGrpSpPr>
        <p:grpSpPr>
          <a:xfrm>
            <a:off x="2153732" y="3309950"/>
            <a:ext cx="4430166" cy="461962"/>
            <a:chOff x="2153732" y="3309950"/>
            <a:chExt cx="4430166" cy="461962"/>
          </a:xfrm>
        </p:grpSpPr>
        <p:sp>
          <p:nvSpPr>
            <p:cNvPr id="33" name="TextBox 12"/>
            <p:cNvSpPr txBox="1">
              <a:spLocks noChangeArrowheads="1"/>
            </p:cNvSpPr>
            <p:nvPr/>
          </p:nvSpPr>
          <p:spPr bwMode="auto">
            <a:xfrm>
              <a:off x="5167848" y="3309950"/>
              <a:ext cx="141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solidFill>
                    <a:srgbClr val="FFFFFF"/>
                  </a:solidFill>
                </a:rPr>
                <a:t>Supports</a:t>
              </a:r>
            </a:p>
          </p:txBody>
        </p:sp>
        <p:sp>
          <p:nvSpPr>
            <p:cNvPr id="34" name="TextBox 12"/>
            <p:cNvSpPr txBox="1">
              <a:spLocks noChangeArrowheads="1"/>
            </p:cNvSpPr>
            <p:nvPr/>
          </p:nvSpPr>
          <p:spPr bwMode="auto">
            <a:xfrm>
              <a:off x="2153732" y="3309950"/>
              <a:ext cx="141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solidFill>
                    <a:srgbClr val="FFFFFF"/>
                  </a:solidFill>
                </a:rPr>
                <a:t>Supports</a:t>
              </a:r>
            </a:p>
          </p:txBody>
        </p:sp>
      </p:grpSp>
      <p:sp>
        <p:nvSpPr>
          <p:cNvPr id="35" name="TextBox 11"/>
          <p:cNvSpPr txBox="1">
            <a:spLocks noChangeArrowheads="1"/>
          </p:cNvSpPr>
          <p:nvPr/>
        </p:nvSpPr>
        <p:spPr bwMode="auto">
          <a:xfrm>
            <a:off x="3920332" y="2752197"/>
            <a:ext cx="73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solidFill>
                  <a:srgbClr val="FFFFFF"/>
                </a:solidFill>
              </a:rPr>
              <a:t>Infill</a:t>
            </a:r>
          </a:p>
        </p:txBody>
      </p:sp>
    </p:spTree>
    <p:extLst>
      <p:ext uri="{BB962C8B-B14F-4D97-AF65-F5344CB8AC3E}">
        <p14:creationId xmlns:p14="http://schemas.microsoft.com/office/powerpoint/2010/main" val="35354066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Filament-Based </a:t>
            </a:r>
            <a:r>
              <a:rPr lang="en-US" dirty="0" smtClean="0"/>
              <a:t>Supports: +/-</a:t>
            </a:r>
            <a:endParaRPr lang="en-US" dirty="0">
              <a:ea typeface="+mj-ea"/>
            </a:endParaRPr>
          </a:p>
        </p:txBody>
      </p:sp>
      <p:sp>
        <p:nvSpPr>
          <p:cNvPr id="186370" name="Content Placeholder 2"/>
          <p:cNvSpPr txBox="1">
            <a:spLocks/>
          </p:cNvSpPr>
          <p:nvPr/>
        </p:nvSpPr>
        <p:spPr bwMode="auto">
          <a:xfrm>
            <a:off x="1377950" y="1833563"/>
            <a:ext cx="7156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spcBef>
                <a:spcPts val="600"/>
              </a:spcBef>
              <a:buSzPct val="90000"/>
              <a:buFont typeface="Arial" charset="0"/>
              <a:buChar char="•"/>
            </a:pPr>
            <a:r>
              <a:rPr lang="en-US" sz="2800" dirty="0" smtClean="0">
                <a:cs typeface="Arial" charset="0"/>
              </a:rPr>
              <a:t>Pros (+)</a:t>
            </a:r>
          </a:p>
          <a:p>
            <a:pPr lvl="1">
              <a:spcBef>
                <a:spcPts val="600"/>
              </a:spcBef>
              <a:buSzPct val="90000"/>
              <a:buFont typeface="Arial" charset="0"/>
              <a:buChar char="•"/>
            </a:pPr>
            <a:r>
              <a:rPr lang="en-US" dirty="0" smtClean="0">
                <a:cs typeface="Arial" charset="0"/>
              </a:rPr>
              <a:t>Simpler </a:t>
            </a:r>
            <a:r>
              <a:rPr lang="en-US" dirty="0" err="1" smtClean="0">
                <a:cs typeface="Arial" charset="0"/>
              </a:rPr>
              <a:t>toolpaths</a:t>
            </a:r>
            <a:r>
              <a:rPr lang="en-US" dirty="0" smtClean="0">
                <a:cs typeface="Arial" charset="0"/>
              </a:rPr>
              <a:t> – no shells</a:t>
            </a:r>
          </a:p>
          <a:p>
            <a:pPr lvl="1">
              <a:spcBef>
                <a:spcPts val="600"/>
              </a:spcBef>
              <a:buSzPct val="90000"/>
              <a:buFont typeface="Arial" charset="0"/>
              <a:buChar char="•"/>
            </a:pPr>
            <a:r>
              <a:rPr lang="en-US" dirty="0" smtClean="0">
                <a:cs typeface="Arial" charset="0"/>
              </a:rPr>
              <a:t>Faster to print </a:t>
            </a:r>
          </a:p>
          <a:p>
            <a:pPr lvl="1">
              <a:spcBef>
                <a:spcPts val="600"/>
              </a:spcBef>
              <a:buSzPct val="90000"/>
              <a:buFont typeface="Arial" charset="0"/>
              <a:buChar char="•"/>
            </a:pPr>
            <a:endParaRPr lang="en-US" sz="800" dirty="0" smtClean="0">
              <a:cs typeface="Arial" charset="0"/>
            </a:endParaRPr>
          </a:p>
          <a:p>
            <a:pPr>
              <a:spcBef>
                <a:spcPts val="600"/>
              </a:spcBef>
              <a:buSzPct val="90000"/>
              <a:buFont typeface="Arial" charset="0"/>
              <a:buChar char="•"/>
            </a:pPr>
            <a:r>
              <a:rPr lang="en-US" sz="2800" dirty="0" smtClean="0">
                <a:cs typeface="Arial" charset="0"/>
              </a:rPr>
              <a:t>Cons (-)</a:t>
            </a:r>
          </a:p>
          <a:p>
            <a:pPr lvl="1">
              <a:spcBef>
                <a:spcPts val="600"/>
              </a:spcBef>
              <a:buSzPct val="90000"/>
              <a:buFont typeface="Arial" charset="0"/>
              <a:buChar char="•"/>
            </a:pPr>
            <a:r>
              <a:rPr lang="en-US" dirty="0" smtClean="0">
                <a:cs typeface="Arial" charset="0"/>
              </a:rPr>
              <a:t>Problems with supporting small areas</a:t>
            </a:r>
          </a:p>
          <a:p>
            <a:pPr lvl="1">
              <a:spcBef>
                <a:spcPts val="600"/>
              </a:spcBef>
              <a:buSzPct val="90000"/>
              <a:buFont typeface="Arial" charset="0"/>
              <a:buChar char="•"/>
            </a:pPr>
            <a:r>
              <a:rPr lang="en-US" dirty="0" smtClean="0">
                <a:cs typeface="Arial" charset="0"/>
              </a:rPr>
              <a:t>Considers only local stability, not global</a:t>
            </a:r>
          </a:p>
          <a:p>
            <a:pPr lvl="1">
              <a:spcBef>
                <a:spcPts val="600"/>
              </a:spcBef>
              <a:buSzPct val="90000"/>
              <a:buFont typeface="Arial" charset="0"/>
              <a:buChar char="•"/>
            </a:pPr>
            <a:r>
              <a:rPr lang="en-US" dirty="0">
                <a:cs typeface="Arial" charset="0"/>
              </a:rPr>
              <a:t>Uses more plastic than tree-like </a:t>
            </a:r>
            <a:r>
              <a:rPr lang="en-US" dirty="0" smtClean="0">
                <a:cs typeface="Arial" charset="0"/>
              </a:rPr>
              <a:t>supports</a:t>
            </a:r>
            <a:endParaRPr lang="en-US" dirty="0">
              <a:cs typeface="Arial" charset="0"/>
            </a:endParaRPr>
          </a:p>
        </p:txBody>
      </p:sp>
    </p:spTree>
    <p:extLst>
      <p:ext uri="{BB962C8B-B14F-4D97-AF65-F5344CB8AC3E}">
        <p14:creationId xmlns:p14="http://schemas.microsoft.com/office/powerpoint/2010/main" val="3197361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akerBo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akerBo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42911</TotalTime>
  <Words>2145</Words>
  <Application>Microsoft Macintosh PowerPoint</Application>
  <PresentationFormat>On-screen Show (4:3)</PresentationFormat>
  <Paragraphs>251</Paragraphs>
  <Slides>27</Slides>
  <Notes>27</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MakerBot Master</vt:lpstr>
      <vt:lpstr>1_MakerBot Master</vt:lpstr>
      <vt:lpstr>Modeling for Filament-Based 3D Printing</vt:lpstr>
      <vt:lpstr>Overhangs and Supports</vt:lpstr>
      <vt:lpstr>Overhangs</vt:lpstr>
      <vt:lpstr>Supports</vt:lpstr>
      <vt:lpstr>Supports</vt:lpstr>
      <vt:lpstr>Filament-Based Supports</vt:lpstr>
      <vt:lpstr>Filament-Based Supports</vt:lpstr>
      <vt:lpstr>Filament-Based Supports</vt:lpstr>
      <vt:lpstr>Filament-Based Supports: +/-</vt:lpstr>
      <vt:lpstr>Global Instability</vt:lpstr>
      <vt:lpstr>Supports: MeshMixer</vt:lpstr>
      <vt:lpstr>Minimizing Supports</vt:lpstr>
      <vt:lpstr>Bridging</vt:lpstr>
      <vt:lpstr>Bridging</vt:lpstr>
      <vt:lpstr>Bridge Anchors</vt:lpstr>
      <vt:lpstr>Bridge Anchors</vt:lpstr>
      <vt:lpstr>Bridge Anchors</vt:lpstr>
      <vt:lpstr>Bridge Span Direction</vt:lpstr>
      <vt:lpstr>Bridge Span Direction</vt:lpstr>
      <vt:lpstr>Bridge Span Direction</vt:lpstr>
      <vt:lpstr>Putting it All together</vt:lpstr>
      <vt:lpstr>Putting it All together</vt:lpstr>
      <vt:lpstr>Putting it All together</vt:lpstr>
      <vt:lpstr>Putting it All together</vt:lpstr>
      <vt:lpstr>Putting it All together</vt:lpstr>
      <vt:lpstr>Putting it All together</vt:lpstr>
      <vt:lpstr>Minimizing Supports</vt:lpstr>
    </vt:vector>
  </TitlesOfParts>
  <Company>Conde Nast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Hoover</dc:creator>
  <cp:lastModifiedBy>Quynh</cp:lastModifiedBy>
  <cp:revision>1010</cp:revision>
  <cp:lastPrinted>2015-06-30T16:35:16Z</cp:lastPrinted>
  <dcterms:created xsi:type="dcterms:W3CDTF">2013-04-11T22:31:30Z</dcterms:created>
  <dcterms:modified xsi:type="dcterms:W3CDTF">2015-08-04T22:19:48Z</dcterms:modified>
</cp:coreProperties>
</file>