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06" r:id="rId1"/>
  </p:sldMasterIdLst>
  <p:notesMasterIdLst>
    <p:notesMasterId r:id="rId33"/>
  </p:notesMasterIdLst>
  <p:handoutMasterIdLst>
    <p:handoutMasterId r:id="rId34"/>
  </p:handoutMasterIdLst>
  <p:sldIdLst>
    <p:sldId id="261" r:id="rId2"/>
    <p:sldId id="263" r:id="rId3"/>
    <p:sldId id="264" r:id="rId4"/>
    <p:sldId id="283" r:id="rId5"/>
    <p:sldId id="305" r:id="rId6"/>
    <p:sldId id="294" r:id="rId7"/>
    <p:sldId id="267" r:id="rId8"/>
    <p:sldId id="338" r:id="rId9"/>
    <p:sldId id="268" r:id="rId10"/>
    <p:sldId id="307" r:id="rId11"/>
    <p:sldId id="269" r:id="rId12"/>
    <p:sldId id="284" r:id="rId13"/>
    <p:sldId id="297" r:id="rId14"/>
    <p:sldId id="298" r:id="rId15"/>
    <p:sldId id="285" r:id="rId16"/>
    <p:sldId id="349" r:id="rId17"/>
    <p:sldId id="309" r:id="rId18"/>
    <p:sldId id="275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277" r:id="rId28"/>
    <p:sldId id="278" r:id="rId29"/>
    <p:sldId id="339" r:id="rId30"/>
    <p:sldId id="336" r:id="rId31"/>
    <p:sldId id="348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M Sans 17" panose="00000500000000000000" charset="0"/>
      <p:regular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413B36"/>
    <a:srgbClr val="403732"/>
    <a:srgbClr val="803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84537" autoAdjust="0"/>
  </p:normalViewPr>
  <p:slideViewPr>
    <p:cSldViewPr snapToGrid="0" snapToObjects="1">
      <p:cViewPr varScale="1">
        <p:scale>
          <a:sx n="194" d="100"/>
          <a:sy n="194" d="100"/>
        </p:scale>
        <p:origin x="-380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3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6330" cy="7633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CE80-8CD1-473A-8706-7A7D503ADF14}" type="datetimeFigureOut">
              <a:rPr lang="fr-FR" smtClean="0"/>
              <a:t>17/08/2015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201E2-418D-4DB9-AFAD-A28BE4CE9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836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C5224-E7C9-7E44-89EA-DCB9174972C8}" type="datetimeFigureOut">
              <a:rPr lang="en-US" smtClean="0"/>
              <a:pPr/>
              <a:t>2015-08-17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708A8-9C89-084C-B416-24967D273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8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26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81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2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82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3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4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70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47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9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92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1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874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CC BY-NC-ND – sylvain.lefebvre@inria.fr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636A-B530-4336-9024-B26F692B97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04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jpg"/><Relationship Id="rId11" Type="http://schemas.openxmlformats.org/officeDocument/2006/relationships/image" Target="../media/image7.jp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/3.0/" TargetMode="External"/><Relationship Id="rId5" Type="http://schemas.openxmlformats.org/officeDocument/2006/relationships/hyperlink" Target="http://www.thingiverse.com/MakerBot/about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wmf"/><Relationship Id="rId5" Type="http://schemas.openxmlformats.org/officeDocument/2006/relationships/image" Target="../media/image3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hyperlink" Target="http://creativecommons.org/licenses/by-sa/3.0/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hyperlink" Target="http://www.thingiverse.com/ajolivette/about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3.0/" TargetMode="External"/><Relationship Id="rId3" Type="http://schemas.openxmlformats.org/officeDocument/2006/relationships/image" Target="../media/image8.jpg"/><Relationship Id="rId7" Type="http://schemas.openxmlformats.org/officeDocument/2006/relationships/hyperlink" Target="http://www.thingiverse.com/ajolivette/abou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sa/3.0/" TargetMode="External"/><Relationship Id="rId5" Type="http://schemas.openxmlformats.org/officeDocument/2006/relationships/hyperlink" Target="http://www.thingiverse.com/ajolivette/about" TargetMode="External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ppy-project.org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3.0/" TargetMode="External"/><Relationship Id="rId3" Type="http://schemas.openxmlformats.org/officeDocument/2006/relationships/image" Target="../media/image70.jpeg"/><Relationship Id="rId7" Type="http://schemas.openxmlformats.org/officeDocument/2006/relationships/hyperlink" Target="http://www.thingiverse.com/tbuser/abou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1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123dapp.com/123C-3D-Model/Female-Gymnastics-Cartwheel/711240" TargetMode="External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hyperlink" Target="http://creativecommons.org/licenses/by-sa/3.0/" TargetMode="External"/><Relationship Id="rId4" Type="http://schemas.openxmlformats.org/officeDocument/2006/relationships/hyperlink" Target="http://www.thingiverse.com/ajolivette/abou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ppy-fai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2000" y="2033560"/>
            <a:ext cx="3840000" cy="216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00" y="2033560"/>
            <a:ext cx="3840000" cy="216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>
            <a:normAutofit/>
          </a:bodyPr>
          <a:lstStyle/>
          <a:p>
            <a:r>
              <a:rPr lang="en-US" noProof="1" smtClean="0">
                <a:latin typeface="LM Sans 17" pitchFamily="50" charset="0"/>
              </a:rPr>
              <a:t>Support is required</a:t>
            </a:r>
            <a:endParaRPr lang="en-US" noProof="1">
              <a:latin typeface="LM Sans 17" pitchFamily="50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44" y="2033563"/>
            <a:ext cx="1620000" cy="910909"/>
          </a:xfrm>
          <a:prstGeom prst="rect">
            <a:avLst/>
          </a:prstGeom>
          <a:ln w="38100">
            <a:solidFill>
              <a:srgbClr val="C00000"/>
            </a:solidFill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00" y="2914362"/>
            <a:ext cx="3840000" cy="127920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00" y="2033560"/>
            <a:ext cx="1620000" cy="216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25" y="1493560"/>
            <a:ext cx="2160000" cy="108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00" y="1493560"/>
            <a:ext cx="4800000" cy="270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5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Overhang Detection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Input: 3D Model + Slices + Paths 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2036756"/>
            <a:ext cx="2160000" cy="21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0" y="2036756"/>
            <a:ext cx="2160000" cy="21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2036756"/>
            <a:ext cx="2160000" cy="2160000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143001" y="4241802"/>
            <a:ext cx="2749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[</a:t>
            </a:r>
            <a:r>
              <a:rPr lang="fr-FR" sz="1000" dirty="0" err="1"/>
              <a:t>Cute</a:t>
            </a:r>
            <a:r>
              <a:rPr lang="fr-FR" sz="1000" dirty="0"/>
              <a:t> </a:t>
            </a:r>
            <a:r>
              <a:rPr lang="fr-FR" sz="1000" dirty="0" err="1"/>
              <a:t>Octopus</a:t>
            </a:r>
            <a:r>
              <a:rPr lang="fr-FR" sz="1000" dirty="0"/>
              <a:t> </a:t>
            </a:r>
            <a:r>
              <a:rPr lang="fr-FR" sz="1000" dirty="0" err="1"/>
              <a:t>Says</a:t>
            </a:r>
            <a:r>
              <a:rPr lang="fr-FR" sz="1000" dirty="0"/>
              <a:t> Hello (</a:t>
            </a:r>
            <a:r>
              <a:rPr lang="fr-FR" sz="1000" dirty="0">
                <a:hlinkClick r:id="rId5"/>
              </a:rPr>
              <a:t>MakerBot</a:t>
            </a:r>
            <a:r>
              <a:rPr lang="fr-FR" sz="1000" dirty="0"/>
              <a:t>) / </a:t>
            </a:r>
            <a:r>
              <a:rPr lang="fr-FR" sz="1000" dirty="0">
                <a:hlinkClick r:id="rId6"/>
              </a:rPr>
              <a:t>CC BY 3.0</a:t>
            </a:r>
            <a:r>
              <a:rPr lang="fr-FR" sz="1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722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97" y="1914688"/>
            <a:ext cx="2368154" cy="236815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24" y="1914688"/>
            <a:ext cx="1939528" cy="236815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23" y="1914689"/>
            <a:ext cx="1939529" cy="19395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87" y="1714663"/>
            <a:ext cx="2160000" cy="8894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87" y="1714663"/>
            <a:ext cx="2160000" cy="8894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23" y="1914689"/>
            <a:ext cx="1939529" cy="19395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97" y="1486063"/>
            <a:ext cx="2368154" cy="236815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97" y="1914690"/>
            <a:ext cx="2368154" cy="19395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/>
              <a:t>Overhang Detection</a:t>
            </a:r>
            <a:endParaRPr lang="en-US" noProof="1">
              <a:latin typeface="LM Sans 17" pitchFamily="50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noProof="1" smtClean="0"/>
              <a:t>Use print paths</a:t>
            </a:r>
          </a:p>
          <a:p>
            <a:pPr marL="385763" indent="-385763">
              <a:buFont typeface="+mj-lt"/>
              <a:buAutoNum type="arabicPeriod"/>
            </a:pPr>
            <a:r>
              <a:rPr lang="en-US" noProof="1" smtClean="0"/>
              <a:t>Uniform sampling</a:t>
            </a:r>
          </a:p>
          <a:p>
            <a:pPr marL="685800" lvl="1" indent="-385763"/>
            <a:r>
              <a:rPr lang="en-US" noProof="1" smtClean="0"/>
              <a:t>Need Support ? Y / N</a:t>
            </a:r>
          </a:p>
          <a:p>
            <a:pPr marL="385763" indent="-385763">
              <a:buFont typeface="+mj-lt"/>
              <a:buAutoNum type="arabicPeriod"/>
            </a:pPr>
            <a:r>
              <a:rPr lang="en-US" noProof="1" smtClean="0"/>
              <a:t>Simplify wrt print order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2" y="3355038"/>
            <a:ext cx="3320999" cy="5400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0070C0"/>
            </a:solidFill>
            <a:prstDash val="dash"/>
          </a:ln>
        </p:spPr>
      </p:pic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6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>
                <a:latin typeface="+mn-lt"/>
              </a:rPr>
              <a:t>Scaffolding: Problem Statement</a:t>
            </a:r>
            <a:endParaRPr lang="en-US" noProof="1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5901" y="1543051"/>
            <a:ext cx="3293269" cy="2545854"/>
          </a:xfrm>
        </p:spPr>
        <p:txBody>
          <a:bodyPr>
            <a:normAutofit/>
          </a:bodyPr>
          <a:lstStyle/>
          <a:p>
            <a:r>
              <a:rPr lang="en-US" noProof="1" smtClean="0"/>
              <a:t>In - Required Points</a:t>
            </a:r>
          </a:p>
          <a:p>
            <a:r>
              <a:rPr lang="en-US" noProof="1" smtClean="0"/>
              <a:t>Out - Valid Scaffolding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30" y="1426072"/>
            <a:ext cx="2228370" cy="2970000"/>
          </a:xfrm>
          <a:prstGeom prst="rect">
            <a:avLst/>
          </a:prstGeom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50" y="2910797"/>
            <a:ext cx="655060" cy="9715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911074"/>
            <a:ext cx="664369" cy="971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51351" y="2564550"/>
            <a:ext cx="65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00425" y="2564550"/>
            <a:ext cx="66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Wingdings" panose="05000000000000000000" pitchFamily="2" charset="2"/>
              <a:buChar char="û"/>
            </a:pP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151348" y="3539282"/>
            <a:ext cx="65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dirty="0"/>
              <a:t>a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400423" y="3535825"/>
            <a:ext cx="65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en-US" dirty="0"/>
              <a:t>b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51348" y="3882072"/>
            <a:ext cx="19041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ym typeface="Wingdings" panose="05000000000000000000" pitchFamily="2" charset="2"/>
              </a:rPr>
              <a:t> </a:t>
            </a:r>
            <a:r>
              <a:rPr lang="en-US" sz="1350" dirty="0"/>
              <a:t>Global constraint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4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13" y="2121696"/>
            <a:ext cx="2821781" cy="15930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22" y="2121696"/>
            <a:ext cx="1448960" cy="15930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121696"/>
            <a:ext cx="3429000" cy="15930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12" y="2121695"/>
            <a:ext cx="5564981" cy="15930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Goal: </a:t>
            </a:r>
            <a:r>
              <a:rPr lang="en-US" i="1" dirty="0" smtClean="0">
                <a:solidFill>
                  <a:srgbClr val="C00000"/>
                </a:solidFill>
              </a:rPr>
              <a:t>Minimal Length</a:t>
            </a:r>
            <a:r>
              <a:rPr lang="en-US" i="1" dirty="0" smtClean="0"/>
              <a:t> </a:t>
            </a:r>
            <a:r>
              <a:rPr lang="en-US" dirty="0" smtClean="0"/>
              <a:t>Scaffolding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13" y="2118123"/>
            <a:ext cx="1064419" cy="12644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13" y="2578896"/>
            <a:ext cx="2550319" cy="113585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10" y="2575323"/>
            <a:ext cx="914400" cy="807244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3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Finding a </a:t>
            </a:r>
            <a:r>
              <a:rPr lang="en-US" dirty="0" smtClean="0">
                <a:solidFill>
                  <a:srgbClr val="C00000"/>
                </a:solidFill>
              </a:rPr>
              <a:t>global optimum </a:t>
            </a:r>
            <a:r>
              <a:rPr lang="en-US" dirty="0" smtClean="0"/>
              <a:t>is not easy</a:t>
            </a:r>
          </a:p>
          <a:p>
            <a:r>
              <a:rPr lang="en-US" dirty="0" smtClean="0"/>
              <a:t>Sweep algorithm enumerating opportunities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79" y="2738908"/>
            <a:ext cx="4367647" cy="1349999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9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Bridge Synthesis</a:t>
            </a:r>
            <a:endParaRPr lang="en-US" noProof="1">
              <a:latin typeface="LM Sans 17" pitchFamily="50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3" y="1440359"/>
            <a:ext cx="1980000" cy="2970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753013" y="4416702"/>
            <a:ext cx="1778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[</a:t>
            </a:r>
            <a:r>
              <a:rPr lang="fr-FR" sz="800" dirty="0" err="1"/>
              <a:t>Minotaur</a:t>
            </a:r>
            <a:r>
              <a:rPr lang="fr-FR" sz="800" dirty="0"/>
              <a:t> (</a:t>
            </a:r>
            <a:r>
              <a:rPr lang="fr-FR" sz="800" dirty="0">
                <a:hlinkClick r:id="rId14"/>
              </a:rPr>
              <a:t>ajolivette</a:t>
            </a:r>
            <a:r>
              <a:rPr lang="fr-FR" sz="800" dirty="0"/>
              <a:t>) </a:t>
            </a:r>
            <a:r>
              <a:rPr lang="fr-FR" sz="800" dirty="0">
                <a:hlinkClick r:id="rId15"/>
              </a:rPr>
              <a:t>/ CC BY-SA 3.0</a:t>
            </a:r>
            <a:r>
              <a:rPr lang="fr-FR" sz="800" dirty="0"/>
              <a:t>]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8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Stability?</a:t>
            </a:r>
            <a:endParaRPr lang="en-US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5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Stability?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1619316"/>
            <a:ext cx="3240000" cy="24923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54" y="2474561"/>
            <a:ext cx="2617292" cy="2025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5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13" y="1869347"/>
            <a:ext cx="3453976" cy="2025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Stability Enhancement</a:t>
            </a:r>
            <a:endParaRPr lang="en-US" noProof="1">
              <a:latin typeface="LM Sans 17" pitchFamily="50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3" y="1869347"/>
            <a:ext cx="2617292" cy="2025000"/>
          </a:xfrm>
          <a:prstGeom prst="rect">
            <a:avLst/>
          </a:prstGeom>
        </p:spPr>
      </p:pic>
      <p:cxnSp>
        <p:nvCxnSpPr>
          <p:cNvPr id="11" name="Connecteur droit avec flèche 10"/>
          <p:cNvCxnSpPr>
            <a:stCxn id="4" idx="3"/>
            <a:endCxn id="7" idx="1"/>
          </p:cNvCxnSpPr>
          <p:nvPr/>
        </p:nvCxnSpPr>
        <p:spPr>
          <a:xfrm>
            <a:off x="4031757" y="2881847"/>
            <a:ext cx="299156" cy="0"/>
          </a:xfrm>
          <a:prstGeom prst="straightConnector1">
            <a:avLst/>
          </a:prstGeom>
          <a:ln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8043" y="4191930"/>
            <a:ext cx="4171950" cy="114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800"/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098056" y="4191930"/>
            <a:ext cx="1105270" cy="114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Sweep bottom up</a:t>
            </a:r>
            <a:endParaRPr lang="fr-FR" dirty="0"/>
          </a:p>
        </p:txBody>
      </p:sp>
      <p:grpSp>
        <p:nvGrpSpPr>
          <p:cNvPr id="5" name="Group 5"/>
          <p:cNvGrpSpPr/>
          <p:nvPr/>
        </p:nvGrpSpPr>
        <p:grpSpPr>
          <a:xfrm>
            <a:off x="5105494" y="4077630"/>
            <a:ext cx="1121569" cy="57150"/>
            <a:chOff x="2695575" y="5638800"/>
            <a:chExt cx="3600450" cy="76200"/>
          </a:xfrm>
        </p:grpSpPr>
        <p:sp>
          <p:nvSpPr>
            <p:cNvPr id="6" name="Rectangle 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48343" y="3963330"/>
            <a:ext cx="1085850" cy="57150"/>
            <a:chOff x="2695575" y="5638800"/>
            <a:chExt cx="3600450" cy="76200"/>
          </a:xfrm>
        </p:grpSpPr>
        <p:sp>
          <p:nvSpPr>
            <p:cNvPr id="10" name="Rectangle 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2" name="Oval 12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59833" y="3849030"/>
            <a:ext cx="902910" cy="57150"/>
            <a:chOff x="2695575" y="5638800"/>
            <a:chExt cx="3600450" cy="76200"/>
          </a:xfrm>
        </p:grpSpPr>
        <p:sp>
          <p:nvSpPr>
            <p:cNvPr id="14" name="Rectangle 1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4517995" y="3477853"/>
            <a:ext cx="1194743" cy="57150"/>
            <a:chOff x="2695575" y="5638800"/>
            <a:chExt cx="3600450" cy="76200"/>
          </a:xfrm>
        </p:grpSpPr>
        <p:sp>
          <p:nvSpPr>
            <p:cNvPr id="26" name="Rectangle 2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27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13"/>
          <p:cNvGrpSpPr/>
          <p:nvPr/>
        </p:nvGrpSpPr>
        <p:grpSpPr>
          <a:xfrm>
            <a:off x="4929783" y="3734730"/>
            <a:ext cx="902910" cy="57150"/>
            <a:chOff x="2695575" y="5638800"/>
            <a:chExt cx="3600450" cy="76200"/>
          </a:xfrm>
        </p:grpSpPr>
        <p:sp>
          <p:nvSpPr>
            <p:cNvPr id="30" name="Rectangle 2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1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2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13"/>
          <p:cNvGrpSpPr/>
          <p:nvPr/>
        </p:nvGrpSpPr>
        <p:grpSpPr>
          <a:xfrm>
            <a:off x="4821771" y="3605566"/>
            <a:ext cx="902910" cy="57150"/>
            <a:chOff x="2695575" y="5638800"/>
            <a:chExt cx="3600450" cy="76200"/>
          </a:xfrm>
        </p:grpSpPr>
        <p:sp>
          <p:nvSpPr>
            <p:cNvPr id="34" name="Rectangle 3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4255714" y="3356409"/>
            <a:ext cx="1234388" cy="57150"/>
            <a:chOff x="2695575" y="5638800"/>
            <a:chExt cx="3600450" cy="76200"/>
          </a:xfrm>
        </p:grpSpPr>
        <p:sp>
          <p:nvSpPr>
            <p:cNvPr id="38" name="Rectangle 37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39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40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2985567" y="3569847"/>
            <a:ext cx="3348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21"/>
          <p:cNvGrpSpPr/>
          <p:nvPr/>
        </p:nvGrpSpPr>
        <p:grpSpPr>
          <a:xfrm>
            <a:off x="4064269" y="3219822"/>
            <a:ext cx="1234388" cy="57150"/>
            <a:chOff x="2695575" y="5638800"/>
            <a:chExt cx="3600450" cy="76200"/>
          </a:xfrm>
        </p:grpSpPr>
        <p:sp>
          <p:nvSpPr>
            <p:cNvPr id="51" name="Rectangle 50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52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53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21"/>
          <p:cNvGrpSpPr/>
          <p:nvPr/>
        </p:nvGrpSpPr>
        <p:grpSpPr>
          <a:xfrm>
            <a:off x="3871105" y="3111810"/>
            <a:ext cx="1234388" cy="57150"/>
            <a:chOff x="2695575" y="5638800"/>
            <a:chExt cx="3600450" cy="76200"/>
          </a:xfrm>
        </p:grpSpPr>
        <p:sp>
          <p:nvSpPr>
            <p:cNvPr id="55" name="Rectangle 54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56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57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21"/>
          <p:cNvGrpSpPr/>
          <p:nvPr/>
        </p:nvGrpSpPr>
        <p:grpSpPr>
          <a:xfrm>
            <a:off x="3718462" y="3003798"/>
            <a:ext cx="1234388" cy="57150"/>
            <a:chOff x="2695575" y="5638800"/>
            <a:chExt cx="3600450" cy="76200"/>
          </a:xfrm>
        </p:grpSpPr>
        <p:sp>
          <p:nvSpPr>
            <p:cNvPr id="59" name="Rectangle 58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60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61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 21"/>
          <p:cNvGrpSpPr/>
          <p:nvPr/>
        </p:nvGrpSpPr>
        <p:grpSpPr>
          <a:xfrm>
            <a:off x="3521638" y="2892642"/>
            <a:ext cx="1234388" cy="57150"/>
            <a:chOff x="2695575" y="5638800"/>
            <a:chExt cx="3600450" cy="76200"/>
          </a:xfrm>
        </p:grpSpPr>
        <p:sp>
          <p:nvSpPr>
            <p:cNvPr id="63" name="Rectangle 62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64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65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</p:grpSp>
      <p:sp>
        <p:nvSpPr>
          <p:cNvPr id="66" name="Accolade fermante 65"/>
          <p:cNvSpPr/>
          <p:nvPr/>
        </p:nvSpPr>
        <p:spPr>
          <a:xfrm rot="5400000">
            <a:off x="5617063" y="3906257"/>
            <a:ext cx="96432" cy="10998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591268" y="4677984"/>
            <a:ext cx="450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</a:rPr>
              <a:t>BoS</a:t>
            </a: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5382090" y="3759882"/>
            <a:ext cx="201302" cy="203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</a:endParaRPr>
          </a:p>
        </p:txBody>
      </p:sp>
      <p:cxnSp>
        <p:nvCxnSpPr>
          <p:cNvPr id="70" name="Connecteur droit avec flèche 69"/>
          <p:cNvCxnSpPr/>
          <p:nvPr/>
        </p:nvCxnSpPr>
        <p:spPr>
          <a:xfrm flipH="1">
            <a:off x="5665279" y="3535003"/>
            <a:ext cx="1154714" cy="342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6894258" y="3435846"/>
            <a:ext cx="516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</a:rPr>
              <a:t>CoM</a:t>
            </a:r>
            <a:endParaRPr lang="fr-FR" sz="1350" dirty="0">
              <a:solidFill>
                <a:prstClr val="black"/>
              </a:solidFill>
            </a:endParaRPr>
          </a:p>
        </p:txBody>
      </p:sp>
      <p:cxnSp>
        <p:nvCxnSpPr>
          <p:cNvPr id="73" name="Connecteur droit avec flèche 72"/>
          <p:cNvCxnSpPr/>
          <p:nvPr/>
        </p:nvCxnSpPr>
        <p:spPr>
          <a:xfrm flipH="1">
            <a:off x="5477039" y="3991906"/>
            <a:ext cx="5702" cy="200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5309238" y="4116667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OK</a:t>
            </a: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6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64" y="1543051"/>
            <a:ext cx="1748096" cy="270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Typical Approach</a:t>
            </a:r>
            <a:endParaRPr lang="en-US" noProof="1">
              <a:latin typeface="LM Sans 17" pitchFamily="50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Downward extrusion</a:t>
            </a:r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noProof="1" smtClean="0">
                <a:latin typeface="LM Sans 17" pitchFamily="50" charset="0"/>
              </a:rPr>
              <a:t>Reliable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û"/>
            </a:pPr>
            <a:r>
              <a:rPr lang="en-US" noProof="1" smtClean="0">
                <a:latin typeface="LM Sans 17" pitchFamily="50" charset="0"/>
              </a:rPr>
              <a:t>High material usage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û"/>
            </a:pPr>
            <a:r>
              <a:rPr lang="en-US" noProof="1" smtClean="0">
                <a:latin typeface="LM Sans 17" pitchFamily="50" charset="0"/>
              </a:rPr>
              <a:t>Difficult to remove</a:t>
            </a:r>
            <a:endParaRPr lang="en-US" noProof="1">
              <a:latin typeface="LM Sans 17" pitchFamily="50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64" y="1543051"/>
            <a:ext cx="1748096" cy="270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32" y="1543051"/>
            <a:ext cx="1800563" cy="270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32" y="1543051"/>
            <a:ext cx="1800563" cy="270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401024" y="4255973"/>
            <a:ext cx="1778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[</a:t>
            </a:r>
            <a:r>
              <a:rPr lang="fr-FR" sz="800" dirty="0" err="1"/>
              <a:t>Minotaur</a:t>
            </a:r>
            <a:r>
              <a:rPr lang="fr-FR" sz="800" dirty="0"/>
              <a:t> (</a:t>
            </a:r>
            <a:r>
              <a:rPr lang="fr-FR" sz="800" dirty="0">
                <a:hlinkClick r:id="rId7"/>
              </a:rPr>
              <a:t>ajolivette</a:t>
            </a:r>
            <a:r>
              <a:rPr lang="fr-FR" sz="800" dirty="0"/>
              <a:t>) </a:t>
            </a:r>
            <a:r>
              <a:rPr lang="fr-FR" sz="800" dirty="0">
                <a:hlinkClick r:id="rId8"/>
              </a:rPr>
              <a:t>/ CC BY-SA 3.0</a:t>
            </a:r>
            <a:r>
              <a:rPr lang="fr-FR" sz="800" dirty="0"/>
              <a:t>]</a:t>
            </a:r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82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Sweep bottom up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648043" y="4191930"/>
            <a:ext cx="4171950" cy="114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800"/>
            <a:endParaRPr lang="fr-FR" sz="1350" dirty="0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105494" y="4077630"/>
            <a:ext cx="1121569" cy="57150"/>
            <a:chOff x="2695575" y="5638800"/>
            <a:chExt cx="3600450" cy="76200"/>
          </a:xfrm>
        </p:grpSpPr>
        <p:sp>
          <p:nvSpPr>
            <p:cNvPr id="6" name="Rectangle 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48343" y="3963330"/>
            <a:ext cx="1085850" cy="57150"/>
            <a:chOff x="2695575" y="5638800"/>
            <a:chExt cx="3600450" cy="76200"/>
          </a:xfrm>
        </p:grpSpPr>
        <p:sp>
          <p:nvSpPr>
            <p:cNvPr id="10" name="Rectangle 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2" name="Oval 12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59833" y="3849030"/>
            <a:ext cx="902910" cy="57150"/>
            <a:chOff x="2695575" y="5638800"/>
            <a:chExt cx="3600450" cy="76200"/>
          </a:xfrm>
        </p:grpSpPr>
        <p:sp>
          <p:nvSpPr>
            <p:cNvPr id="14" name="Rectangle 1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4517995" y="3477853"/>
            <a:ext cx="1194743" cy="57150"/>
            <a:chOff x="2695575" y="5638800"/>
            <a:chExt cx="3600450" cy="76200"/>
          </a:xfrm>
        </p:grpSpPr>
        <p:sp>
          <p:nvSpPr>
            <p:cNvPr id="26" name="Rectangle 2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7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13"/>
          <p:cNvGrpSpPr/>
          <p:nvPr/>
        </p:nvGrpSpPr>
        <p:grpSpPr>
          <a:xfrm>
            <a:off x="4929783" y="3734730"/>
            <a:ext cx="902910" cy="57150"/>
            <a:chOff x="2695575" y="5638800"/>
            <a:chExt cx="3600450" cy="76200"/>
          </a:xfrm>
        </p:grpSpPr>
        <p:sp>
          <p:nvSpPr>
            <p:cNvPr id="30" name="Rectangle 2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1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2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13"/>
          <p:cNvGrpSpPr/>
          <p:nvPr/>
        </p:nvGrpSpPr>
        <p:grpSpPr>
          <a:xfrm>
            <a:off x="4821771" y="3605566"/>
            <a:ext cx="902910" cy="57150"/>
            <a:chOff x="2695575" y="5638800"/>
            <a:chExt cx="3600450" cy="76200"/>
          </a:xfrm>
        </p:grpSpPr>
        <p:sp>
          <p:nvSpPr>
            <p:cNvPr id="34" name="Rectangle 3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4255714" y="3356409"/>
            <a:ext cx="1234388" cy="57150"/>
            <a:chOff x="2695575" y="5638800"/>
            <a:chExt cx="3600450" cy="76200"/>
          </a:xfrm>
        </p:grpSpPr>
        <p:sp>
          <p:nvSpPr>
            <p:cNvPr id="38" name="Rectangle 37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9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40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2974992" y="2841780"/>
            <a:ext cx="3348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21"/>
          <p:cNvGrpSpPr/>
          <p:nvPr/>
        </p:nvGrpSpPr>
        <p:grpSpPr>
          <a:xfrm>
            <a:off x="4064269" y="3219822"/>
            <a:ext cx="1234388" cy="57150"/>
            <a:chOff x="2695575" y="5638800"/>
            <a:chExt cx="3600450" cy="76200"/>
          </a:xfrm>
        </p:grpSpPr>
        <p:sp>
          <p:nvSpPr>
            <p:cNvPr id="51" name="Rectangle 50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2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3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oup 21"/>
          <p:cNvGrpSpPr/>
          <p:nvPr/>
        </p:nvGrpSpPr>
        <p:grpSpPr>
          <a:xfrm>
            <a:off x="3871105" y="3111810"/>
            <a:ext cx="1234388" cy="57150"/>
            <a:chOff x="2695575" y="5638800"/>
            <a:chExt cx="3600450" cy="76200"/>
          </a:xfrm>
        </p:grpSpPr>
        <p:sp>
          <p:nvSpPr>
            <p:cNvPr id="55" name="Rectangle 54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6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7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21"/>
          <p:cNvGrpSpPr/>
          <p:nvPr/>
        </p:nvGrpSpPr>
        <p:grpSpPr>
          <a:xfrm>
            <a:off x="3718462" y="3003798"/>
            <a:ext cx="1234388" cy="57150"/>
            <a:chOff x="2695575" y="5638800"/>
            <a:chExt cx="3600450" cy="76200"/>
          </a:xfrm>
        </p:grpSpPr>
        <p:sp>
          <p:nvSpPr>
            <p:cNvPr id="59" name="Rectangle 58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0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1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21"/>
          <p:cNvGrpSpPr/>
          <p:nvPr/>
        </p:nvGrpSpPr>
        <p:grpSpPr>
          <a:xfrm>
            <a:off x="3521638" y="2892642"/>
            <a:ext cx="1234388" cy="57150"/>
            <a:chOff x="2695575" y="5638800"/>
            <a:chExt cx="3600450" cy="76200"/>
          </a:xfrm>
        </p:grpSpPr>
        <p:sp>
          <p:nvSpPr>
            <p:cNvPr id="63" name="Rectangle 62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4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5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sp>
        <p:nvSpPr>
          <p:cNvPr id="66" name="Accolade fermante 65"/>
          <p:cNvSpPr/>
          <p:nvPr/>
        </p:nvSpPr>
        <p:spPr>
          <a:xfrm rot="5400000">
            <a:off x="5617063" y="3906257"/>
            <a:ext cx="96432" cy="10998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591268" y="4677984"/>
            <a:ext cx="450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</a:rPr>
              <a:t>BoS</a:t>
            </a: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4626006" y="3248397"/>
            <a:ext cx="201302" cy="203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</a:endParaRPr>
          </a:p>
        </p:txBody>
      </p:sp>
      <p:cxnSp>
        <p:nvCxnSpPr>
          <p:cNvPr id="73" name="Connecteur droit avec flèche 72"/>
          <p:cNvCxnSpPr/>
          <p:nvPr/>
        </p:nvCxnSpPr>
        <p:spPr>
          <a:xfrm>
            <a:off x="4739720" y="3568397"/>
            <a:ext cx="0" cy="5378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4409984" y="4110580"/>
            <a:ext cx="736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</a:rPr>
              <a:t>NOT OK</a:t>
            </a:r>
            <a:endParaRPr lang="fr-FR" sz="135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98056" y="4191930"/>
            <a:ext cx="1105270" cy="114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04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3628" y="4191930"/>
            <a:ext cx="6642738" cy="114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800"/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Sweep bottom up</a:t>
            </a:r>
            <a:endParaRPr lang="fr-FR" dirty="0"/>
          </a:p>
        </p:txBody>
      </p:sp>
      <p:grpSp>
        <p:nvGrpSpPr>
          <p:cNvPr id="5" name="Group 5"/>
          <p:cNvGrpSpPr/>
          <p:nvPr/>
        </p:nvGrpSpPr>
        <p:grpSpPr>
          <a:xfrm>
            <a:off x="6366757" y="4077630"/>
            <a:ext cx="1121569" cy="57150"/>
            <a:chOff x="2695575" y="5638800"/>
            <a:chExt cx="3600450" cy="76200"/>
          </a:xfrm>
        </p:grpSpPr>
        <p:sp>
          <p:nvSpPr>
            <p:cNvPr id="6" name="Rectangle 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09605" y="3963330"/>
            <a:ext cx="1085850" cy="57150"/>
            <a:chOff x="2695575" y="5638800"/>
            <a:chExt cx="3600450" cy="76200"/>
          </a:xfrm>
        </p:grpSpPr>
        <p:sp>
          <p:nvSpPr>
            <p:cNvPr id="10" name="Rectangle 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2" name="Oval 12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21095" y="3849030"/>
            <a:ext cx="902910" cy="57150"/>
            <a:chOff x="2695575" y="5638800"/>
            <a:chExt cx="3600450" cy="76200"/>
          </a:xfrm>
        </p:grpSpPr>
        <p:sp>
          <p:nvSpPr>
            <p:cNvPr id="14" name="Rectangle 1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779257" y="3477853"/>
            <a:ext cx="1194743" cy="57150"/>
            <a:chOff x="2695575" y="5638800"/>
            <a:chExt cx="3600450" cy="76200"/>
          </a:xfrm>
        </p:grpSpPr>
        <p:sp>
          <p:nvSpPr>
            <p:cNvPr id="26" name="Rectangle 2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7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13"/>
          <p:cNvGrpSpPr/>
          <p:nvPr/>
        </p:nvGrpSpPr>
        <p:grpSpPr>
          <a:xfrm>
            <a:off x="6191045" y="3734730"/>
            <a:ext cx="902910" cy="57150"/>
            <a:chOff x="2695575" y="5638800"/>
            <a:chExt cx="3600450" cy="76200"/>
          </a:xfrm>
        </p:grpSpPr>
        <p:sp>
          <p:nvSpPr>
            <p:cNvPr id="30" name="Rectangle 2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1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2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13"/>
          <p:cNvGrpSpPr/>
          <p:nvPr/>
        </p:nvGrpSpPr>
        <p:grpSpPr>
          <a:xfrm>
            <a:off x="6083033" y="3605566"/>
            <a:ext cx="902910" cy="57150"/>
            <a:chOff x="2695575" y="5638800"/>
            <a:chExt cx="3600450" cy="76200"/>
          </a:xfrm>
        </p:grpSpPr>
        <p:sp>
          <p:nvSpPr>
            <p:cNvPr id="34" name="Rectangle 3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5516977" y="3356409"/>
            <a:ext cx="1234388" cy="57150"/>
            <a:chOff x="2695575" y="5638800"/>
            <a:chExt cx="3600450" cy="76200"/>
          </a:xfrm>
        </p:grpSpPr>
        <p:sp>
          <p:nvSpPr>
            <p:cNvPr id="38" name="Rectangle 37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9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40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roup 21"/>
          <p:cNvGrpSpPr/>
          <p:nvPr/>
        </p:nvGrpSpPr>
        <p:grpSpPr>
          <a:xfrm>
            <a:off x="5325531" y="3219822"/>
            <a:ext cx="1234388" cy="57150"/>
            <a:chOff x="2695575" y="5638800"/>
            <a:chExt cx="3600450" cy="76200"/>
          </a:xfrm>
        </p:grpSpPr>
        <p:sp>
          <p:nvSpPr>
            <p:cNvPr id="51" name="Rectangle 50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2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3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oup 21"/>
          <p:cNvGrpSpPr/>
          <p:nvPr/>
        </p:nvGrpSpPr>
        <p:grpSpPr>
          <a:xfrm>
            <a:off x="5132368" y="3111810"/>
            <a:ext cx="1234388" cy="57150"/>
            <a:chOff x="2695575" y="5638800"/>
            <a:chExt cx="3600450" cy="76200"/>
          </a:xfrm>
        </p:grpSpPr>
        <p:sp>
          <p:nvSpPr>
            <p:cNvPr id="55" name="Rectangle 54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6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7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21"/>
          <p:cNvGrpSpPr/>
          <p:nvPr/>
        </p:nvGrpSpPr>
        <p:grpSpPr>
          <a:xfrm>
            <a:off x="4979725" y="3003798"/>
            <a:ext cx="1234388" cy="57150"/>
            <a:chOff x="2695575" y="5638800"/>
            <a:chExt cx="3600450" cy="76200"/>
          </a:xfrm>
        </p:grpSpPr>
        <p:sp>
          <p:nvSpPr>
            <p:cNvPr id="59" name="Rectangle 58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0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1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21"/>
          <p:cNvGrpSpPr/>
          <p:nvPr/>
        </p:nvGrpSpPr>
        <p:grpSpPr>
          <a:xfrm>
            <a:off x="4782901" y="2892642"/>
            <a:ext cx="1234388" cy="57150"/>
            <a:chOff x="2695575" y="5638800"/>
            <a:chExt cx="3600450" cy="76200"/>
          </a:xfrm>
        </p:grpSpPr>
        <p:sp>
          <p:nvSpPr>
            <p:cNvPr id="63" name="Rectangle 62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4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5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sp>
        <p:nvSpPr>
          <p:cNvPr id="66" name="Accolade fermante 65"/>
          <p:cNvSpPr/>
          <p:nvPr/>
        </p:nvSpPr>
        <p:spPr>
          <a:xfrm rot="5400000">
            <a:off x="6878325" y="3906257"/>
            <a:ext cx="96432" cy="10998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6852530" y="4677984"/>
            <a:ext cx="450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</a:rPr>
              <a:t>BoS</a:t>
            </a: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6643352" y="3759882"/>
            <a:ext cx="201302" cy="20344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cxnSp>
        <p:nvCxnSpPr>
          <p:cNvPr id="73" name="Connecteur droit avec flèche 72"/>
          <p:cNvCxnSpPr/>
          <p:nvPr/>
        </p:nvCxnSpPr>
        <p:spPr>
          <a:xfrm flipH="1">
            <a:off x="6738301" y="3991906"/>
            <a:ext cx="5702" cy="200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grpSp>
        <p:nvGrpSpPr>
          <p:cNvPr id="3" name="Groupe 2"/>
          <p:cNvGrpSpPr/>
          <p:nvPr/>
        </p:nvGrpSpPr>
        <p:grpSpPr>
          <a:xfrm flipH="1">
            <a:off x="1709683" y="2895786"/>
            <a:ext cx="2593453" cy="1299288"/>
            <a:chOff x="5005601" y="4009256"/>
            <a:chExt cx="3607231" cy="1732384"/>
          </a:xfrm>
        </p:grpSpPr>
        <p:grpSp>
          <p:nvGrpSpPr>
            <p:cNvPr id="69" name="Group 5"/>
            <p:cNvGrpSpPr/>
            <p:nvPr/>
          </p:nvGrpSpPr>
          <p:grpSpPr>
            <a:xfrm>
              <a:off x="7117407" y="5589240"/>
              <a:ext cx="1495425" cy="76200"/>
              <a:chOff x="2695575" y="5638800"/>
              <a:chExt cx="3600450" cy="76200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Oval 7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val 8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9"/>
            <p:cNvGrpSpPr/>
            <p:nvPr/>
          </p:nvGrpSpPr>
          <p:grpSpPr>
            <a:xfrm>
              <a:off x="7041207" y="5436840"/>
              <a:ext cx="1447800" cy="76200"/>
              <a:chOff x="2695575" y="5638800"/>
              <a:chExt cx="3600450" cy="762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Oval 11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Oval 12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3"/>
            <p:cNvGrpSpPr/>
            <p:nvPr/>
          </p:nvGrpSpPr>
          <p:grpSpPr>
            <a:xfrm>
              <a:off x="7056527" y="5284440"/>
              <a:ext cx="1203880" cy="76200"/>
              <a:chOff x="2695575" y="5638800"/>
              <a:chExt cx="3600450" cy="76200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Oval 15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Oval 16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21"/>
            <p:cNvGrpSpPr/>
            <p:nvPr/>
          </p:nvGrpSpPr>
          <p:grpSpPr>
            <a:xfrm>
              <a:off x="6334075" y="4789537"/>
              <a:ext cx="1592990" cy="76200"/>
              <a:chOff x="2695575" y="5638800"/>
              <a:chExt cx="3600450" cy="7620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3"/>
            <p:cNvGrpSpPr/>
            <p:nvPr/>
          </p:nvGrpSpPr>
          <p:grpSpPr>
            <a:xfrm>
              <a:off x="6883127" y="5132040"/>
              <a:ext cx="1203880" cy="76200"/>
              <a:chOff x="2695575" y="5638800"/>
              <a:chExt cx="3600450" cy="76200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Oval 15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Oval 16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4" name="Group 13"/>
            <p:cNvGrpSpPr/>
            <p:nvPr/>
          </p:nvGrpSpPr>
          <p:grpSpPr>
            <a:xfrm>
              <a:off x="6739111" y="4959821"/>
              <a:ext cx="1203880" cy="76200"/>
              <a:chOff x="2695575" y="5638800"/>
              <a:chExt cx="3600450" cy="76200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Oval 15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Oval 16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8" name="Group 21"/>
            <p:cNvGrpSpPr/>
            <p:nvPr/>
          </p:nvGrpSpPr>
          <p:grpSpPr>
            <a:xfrm>
              <a:off x="5984369" y="4627612"/>
              <a:ext cx="1645850" cy="76200"/>
              <a:chOff x="2695575" y="5638800"/>
              <a:chExt cx="3600450" cy="76200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Group 21"/>
            <p:cNvGrpSpPr/>
            <p:nvPr/>
          </p:nvGrpSpPr>
          <p:grpSpPr>
            <a:xfrm>
              <a:off x="5729108" y="4445496"/>
              <a:ext cx="1645850" cy="76200"/>
              <a:chOff x="2695575" y="5638800"/>
              <a:chExt cx="3600450" cy="76200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Group 21"/>
            <p:cNvGrpSpPr/>
            <p:nvPr/>
          </p:nvGrpSpPr>
          <p:grpSpPr>
            <a:xfrm>
              <a:off x="5471557" y="4301480"/>
              <a:ext cx="1645850" cy="76200"/>
              <a:chOff x="2695575" y="5638800"/>
              <a:chExt cx="3600450" cy="76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0" name="Group 21"/>
            <p:cNvGrpSpPr/>
            <p:nvPr/>
          </p:nvGrpSpPr>
          <p:grpSpPr>
            <a:xfrm>
              <a:off x="5268033" y="4157464"/>
              <a:ext cx="1645850" cy="76200"/>
              <a:chOff x="2695575" y="5638800"/>
              <a:chExt cx="3600450" cy="76200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4" name="Group 21"/>
            <p:cNvGrpSpPr/>
            <p:nvPr/>
          </p:nvGrpSpPr>
          <p:grpSpPr>
            <a:xfrm>
              <a:off x="5005601" y="4009256"/>
              <a:ext cx="1645850" cy="76200"/>
              <a:chOff x="2695575" y="5638800"/>
              <a:chExt cx="3600450" cy="76200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8" name="Ellipse 117"/>
            <p:cNvSpPr/>
            <p:nvPr/>
          </p:nvSpPr>
          <p:spPr>
            <a:xfrm>
              <a:off x="7486203" y="5165576"/>
              <a:ext cx="268402" cy="2712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cxnSp>
          <p:nvCxnSpPr>
            <p:cNvPr id="119" name="Connecteur droit avec flèche 118"/>
            <p:cNvCxnSpPr/>
            <p:nvPr/>
          </p:nvCxnSpPr>
          <p:spPr>
            <a:xfrm flipH="1">
              <a:off x="7612802" y="5474940"/>
              <a:ext cx="7602" cy="2667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120" name="Accolade fermante 119"/>
          <p:cNvSpPr/>
          <p:nvPr/>
        </p:nvSpPr>
        <p:spPr>
          <a:xfrm rot="5400000">
            <a:off x="2205179" y="3938655"/>
            <a:ext cx="96432" cy="10998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390492" y="4191930"/>
            <a:ext cx="1105270" cy="114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689600" y="4191930"/>
            <a:ext cx="1105270" cy="114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8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3628" y="4191930"/>
            <a:ext cx="6642738" cy="114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800"/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Sweep bottom up</a:t>
            </a:r>
            <a:endParaRPr lang="fr-FR" dirty="0"/>
          </a:p>
        </p:txBody>
      </p:sp>
      <p:grpSp>
        <p:nvGrpSpPr>
          <p:cNvPr id="5" name="Group 5"/>
          <p:cNvGrpSpPr/>
          <p:nvPr/>
        </p:nvGrpSpPr>
        <p:grpSpPr>
          <a:xfrm>
            <a:off x="6366757" y="4077630"/>
            <a:ext cx="1121569" cy="57150"/>
            <a:chOff x="2695575" y="5638800"/>
            <a:chExt cx="3600450" cy="76200"/>
          </a:xfrm>
        </p:grpSpPr>
        <p:sp>
          <p:nvSpPr>
            <p:cNvPr id="6" name="Rectangle 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09605" y="3963330"/>
            <a:ext cx="1085850" cy="57150"/>
            <a:chOff x="2695575" y="5638800"/>
            <a:chExt cx="3600450" cy="76200"/>
          </a:xfrm>
        </p:grpSpPr>
        <p:sp>
          <p:nvSpPr>
            <p:cNvPr id="10" name="Rectangle 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2" name="Oval 12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21095" y="3849030"/>
            <a:ext cx="902910" cy="57150"/>
            <a:chOff x="2695575" y="5638800"/>
            <a:chExt cx="3600450" cy="76200"/>
          </a:xfrm>
        </p:grpSpPr>
        <p:sp>
          <p:nvSpPr>
            <p:cNvPr id="14" name="Rectangle 1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779257" y="3477853"/>
            <a:ext cx="1194743" cy="57150"/>
            <a:chOff x="2695575" y="5638800"/>
            <a:chExt cx="3600450" cy="76200"/>
          </a:xfrm>
        </p:grpSpPr>
        <p:sp>
          <p:nvSpPr>
            <p:cNvPr id="26" name="Rectangle 2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7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13"/>
          <p:cNvGrpSpPr/>
          <p:nvPr/>
        </p:nvGrpSpPr>
        <p:grpSpPr>
          <a:xfrm>
            <a:off x="6191045" y="3734730"/>
            <a:ext cx="902910" cy="57150"/>
            <a:chOff x="2695575" y="5638800"/>
            <a:chExt cx="3600450" cy="76200"/>
          </a:xfrm>
        </p:grpSpPr>
        <p:sp>
          <p:nvSpPr>
            <p:cNvPr id="30" name="Rectangle 2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1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2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13"/>
          <p:cNvGrpSpPr/>
          <p:nvPr/>
        </p:nvGrpSpPr>
        <p:grpSpPr>
          <a:xfrm>
            <a:off x="6083033" y="3605566"/>
            <a:ext cx="902910" cy="57150"/>
            <a:chOff x="2695575" y="5638800"/>
            <a:chExt cx="3600450" cy="76200"/>
          </a:xfrm>
        </p:grpSpPr>
        <p:sp>
          <p:nvSpPr>
            <p:cNvPr id="34" name="Rectangle 3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5516977" y="3356409"/>
            <a:ext cx="1234388" cy="57150"/>
            <a:chOff x="2695575" y="5638800"/>
            <a:chExt cx="3600450" cy="76200"/>
          </a:xfrm>
        </p:grpSpPr>
        <p:sp>
          <p:nvSpPr>
            <p:cNvPr id="38" name="Rectangle 37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9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40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roup 21"/>
          <p:cNvGrpSpPr/>
          <p:nvPr/>
        </p:nvGrpSpPr>
        <p:grpSpPr>
          <a:xfrm>
            <a:off x="5325531" y="3219822"/>
            <a:ext cx="1234388" cy="57150"/>
            <a:chOff x="2695575" y="5638800"/>
            <a:chExt cx="3600450" cy="76200"/>
          </a:xfrm>
        </p:grpSpPr>
        <p:sp>
          <p:nvSpPr>
            <p:cNvPr id="51" name="Rectangle 50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2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3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oup 21"/>
          <p:cNvGrpSpPr/>
          <p:nvPr/>
        </p:nvGrpSpPr>
        <p:grpSpPr>
          <a:xfrm>
            <a:off x="5132368" y="3111810"/>
            <a:ext cx="1234388" cy="57150"/>
            <a:chOff x="2695575" y="5638800"/>
            <a:chExt cx="3600450" cy="76200"/>
          </a:xfrm>
        </p:grpSpPr>
        <p:sp>
          <p:nvSpPr>
            <p:cNvPr id="55" name="Rectangle 54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6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7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21"/>
          <p:cNvGrpSpPr/>
          <p:nvPr/>
        </p:nvGrpSpPr>
        <p:grpSpPr>
          <a:xfrm>
            <a:off x="4979725" y="3003798"/>
            <a:ext cx="1234388" cy="57150"/>
            <a:chOff x="2695575" y="5638800"/>
            <a:chExt cx="3600450" cy="76200"/>
          </a:xfrm>
        </p:grpSpPr>
        <p:sp>
          <p:nvSpPr>
            <p:cNvPr id="59" name="Rectangle 58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0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1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21"/>
          <p:cNvGrpSpPr/>
          <p:nvPr/>
        </p:nvGrpSpPr>
        <p:grpSpPr>
          <a:xfrm>
            <a:off x="4782901" y="2892642"/>
            <a:ext cx="1234388" cy="57150"/>
            <a:chOff x="2695575" y="5638800"/>
            <a:chExt cx="3600450" cy="76200"/>
          </a:xfrm>
        </p:grpSpPr>
        <p:sp>
          <p:nvSpPr>
            <p:cNvPr id="63" name="Rectangle 62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4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5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sp>
        <p:nvSpPr>
          <p:cNvPr id="66" name="Accolade fermante 65"/>
          <p:cNvSpPr/>
          <p:nvPr/>
        </p:nvSpPr>
        <p:spPr>
          <a:xfrm rot="5400000">
            <a:off x="4556230" y="1584162"/>
            <a:ext cx="96432" cy="574401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4396234" y="4623978"/>
            <a:ext cx="450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</a:rPr>
              <a:t>BoS</a:t>
            </a: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4439896" y="3363534"/>
            <a:ext cx="201302" cy="2034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cxnSp>
        <p:nvCxnSpPr>
          <p:cNvPr id="73" name="Connecteur droit avec flèche 72"/>
          <p:cNvCxnSpPr>
            <a:endCxn id="4" idx="0"/>
          </p:cNvCxnSpPr>
          <p:nvPr/>
        </p:nvCxnSpPr>
        <p:spPr>
          <a:xfrm>
            <a:off x="4543398" y="3654698"/>
            <a:ext cx="1600" cy="5372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grpSp>
        <p:nvGrpSpPr>
          <p:cNvPr id="3" name="Groupe 2"/>
          <p:cNvGrpSpPr/>
          <p:nvPr/>
        </p:nvGrpSpPr>
        <p:grpSpPr>
          <a:xfrm flipH="1">
            <a:off x="1709683" y="2895786"/>
            <a:ext cx="2593453" cy="1242138"/>
            <a:chOff x="5005601" y="4009256"/>
            <a:chExt cx="3607231" cy="1656184"/>
          </a:xfrm>
        </p:grpSpPr>
        <p:grpSp>
          <p:nvGrpSpPr>
            <p:cNvPr id="69" name="Group 5"/>
            <p:cNvGrpSpPr/>
            <p:nvPr/>
          </p:nvGrpSpPr>
          <p:grpSpPr>
            <a:xfrm>
              <a:off x="7117407" y="5589240"/>
              <a:ext cx="1495425" cy="76200"/>
              <a:chOff x="2695575" y="5638800"/>
              <a:chExt cx="3600450" cy="76200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Oval 7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val 8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9"/>
            <p:cNvGrpSpPr/>
            <p:nvPr/>
          </p:nvGrpSpPr>
          <p:grpSpPr>
            <a:xfrm>
              <a:off x="7041207" y="5436840"/>
              <a:ext cx="1447800" cy="76200"/>
              <a:chOff x="2695575" y="5638800"/>
              <a:chExt cx="3600450" cy="762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Oval 11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Oval 12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13"/>
            <p:cNvGrpSpPr/>
            <p:nvPr/>
          </p:nvGrpSpPr>
          <p:grpSpPr>
            <a:xfrm>
              <a:off x="7056527" y="5284440"/>
              <a:ext cx="1203880" cy="76200"/>
              <a:chOff x="2695575" y="5638800"/>
              <a:chExt cx="3600450" cy="76200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Oval 15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Oval 16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21"/>
            <p:cNvGrpSpPr/>
            <p:nvPr/>
          </p:nvGrpSpPr>
          <p:grpSpPr>
            <a:xfrm>
              <a:off x="6334075" y="4789537"/>
              <a:ext cx="1592990" cy="76200"/>
              <a:chOff x="2695575" y="5638800"/>
              <a:chExt cx="3600450" cy="7620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0" name="Group 13"/>
            <p:cNvGrpSpPr/>
            <p:nvPr/>
          </p:nvGrpSpPr>
          <p:grpSpPr>
            <a:xfrm>
              <a:off x="6883127" y="5132040"/>
              <a:ext cx="1203880" cy="76200"/>
              <a:chOff x="2695575" y="5638800"/>
              <a:chExt cx="3600450" cy="76200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Oval 15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Oval 16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4" name="Group 13"/>
            <p:cNvGrpSpPr/>
            <p:nvPr/>
          </p:nvGrpSpPr>
          <p:grpSpPr>
            <a:xfrm>
              <a:off x="6739111" y="4959821"/>
              <a:ext cx="1203880" cy="76200"/>
              <a:chOff x="2695575" y="5638800"/>
              <a:chExt cx="3600450" cy="76200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Oval 15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Oval 16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8" name="Group 21"/>
            <p:cNvGrpSpPr/>
            <p:nvPr/>
          </p:nvGrpSpPr>
          <p:grpSpPr>
            <a:xfrm>
              <a:off x="5984369" y="4627612"/>
              <a:ext cx="1645850" cy="76200"/>
              <a:chOff x="2695575" y="5638800"/>
              <a:chExt cx="3600450" cy="76200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Group 21"/>
            <p:cNvGrpSpPr/>
            <p:nvPr/>
          </p:nvGrpSpPr>
          <p:grpSpPr>
            <a:xfrm>
              <a:off x="5729108" y="4445496"/>
              <a:ext cx="1645850" cy="76200"/>
              <a:chOff x="2695575" y="5638800"/>
              <a:chExt cx="3600450" cy="76200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Group 21"/>
            <p:cNvGrpSpPr/>
            <p:nvPr/>
          </p:nvGrpSpPr>
          <p:grpSpPr>
            <a:xfrm>
              <a:off x="5471557" y="4301480"/>
              <a:ext cx="1645850" cy="76200"/>
              <a:chOff x="2695575" y="5638800"/>
              <a:chExt cx="3600450" cy="76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0" name="Group 21"/>
            <p:cNvGrpSpPr/>
            <p:nvPr/>
          </p:nvGrpSpPr>
          <p:grpSpPr>
            <a:xfrm>
              <a:off x="5268033" y="4157464"/>
              <a:ext cx="1645850" cy="76200"/>
              <a:chOff x="2695575" y="5638800"/>
              <a:chExt cx="3600450" cy="76200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4" name="Group 21"/>
            <p:cNvGrpSpPr/>
            <p:nvPr/>
          </p:nvGrpSpPr>
          <p:grpSpPr>
            <a:xfrm>
              <a:off x="5005601" y="4009256"/>
              <a:ext cx="1645850" cy="76200"/>
              <a:chOff x="2695575" y="5638800"/>
              <a:chExt cx="3600450" cy="76200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2743200" y="5638800"/>
                <a:ext cx="3505200" cy="762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Oval 23"/>
              <p:cNvSpPr/>
              <p:nvPr/>
            </p:nvSpPr>
            <p:spPr>
              <a:xfrm>
                <a:off x="269557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4"/>
              <p:cNvSpPr/>
              <p:nvPr/>
            </p:nvSpPr>
            <p:spPr>
              <a:xfrm>
                <a:off x="6219825" y="5638800"/>
                <a:ext cx="76200" cy="7620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endParaRPr lang="fr-FR" sz="135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1" name="Group 21"/>
          <p:cNvGrpSpPr/>
          <p:nvPr/>
        </p:nvGrpSpPr>
        <p:grpSpPr>
          <a:xfrm>
            <a:off x="3348017" y="2787774"/>
            <a:ext cx="2594709" cy="57150"/>
            <a:chOff x="2695575" y="5638800"/>
            <a:chExt cx="3600450" cy="76200"/>
          </a:xfrm>
        </p:grpSpPr>
        <p:sp>
          <p:nvSpPr>
            <p:cNvPr id="122" name="Rectangle 121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23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24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1732437" y="4191930"/>
            <a:ext cx="5755888" cy="114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4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How to fix it?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648043" y="4191930"/>
            <a:ext cx="4171950" cy="114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800"/>
            <a:endParaRPr lang="fr-FR" sz="1350" dirty="0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105494" y="4077630"/>
            <a:ext cx="1121569" cy="57150"/>
            <a:chOff x="2695575" y="5638800"/>
            <a:chExt cx="3600450" cy="76200"/>
          </a:xfrm>
        </p:grpSpPr>
        <p:sp>
          <p:nvSpPr>
            <p:cNvPr id="6" name="Rectangle 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48343" y="3963330"/>
            <a:ext cx="1085850" cy="57150"/>
            <a:chOff x="2695575" y="5638800"/>
            <a:chExt cx="3600450" cy="76200"/>
          </a:xfrm>
        </p:grpSpPr>
        <p:sp>
          <p:nvSpPr>
            <p:cNvPr id="10" name="Rectangle 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2" name="Oval 12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59833" y="3849030"/>
            <a:ext cx="902910" cy="57150"/>
            <a:chOff x="2695575" y="5638800"/>
            <a:chExt cx="3600450" cy="76200"/>
          </a:xfrm>
        </p:grpSpPr>
        <p:sp>
          <p:nvSpPr>
            <p:cNvPr id="14" name="Rectangle 1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4517995" y="3477853"/>
            <a:ext cx="1194743" cy="57150"/>
            <a:chOff x="2695575" y="5638800"/>
            <a:chExt cx="3600450" cy="76200"/>
          </a:xfrm>
        </p:grpSpPr>
        <p:sp>
          <p:nvSpPr>
            <p:cNvPr id="26" name="Rectangle 2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7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13"/>
          <p:cNvGrpSpPr/>
          <p:nvPr/>
        </p:nvGrpSpPr>
        <p:grpSpPr>
          <a:xfrm>
            <a:off x="4929783" y="3734730"/>
            <a:ext cx="902910" cy="57150"/>
            <a:chOff x="2695575" y="5638800"/>
            <a:chExt cx="3600450" cy="76200"/>
          </a:xfrm>
        </p:grpSpPr>
        <p:sp>
          <p:nvSpPr>
            <p:cNvPr id="30" name="Rectangle 2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1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2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13"/>
          <p:cNvGrpSpPr/>
          <p:nvPr/>
        </p:nvGrpSpPr>
        <p:grpSpPr>
          <a:xfrm>
            <a:off x="4821771" y="3605566"/>
            <a:ext cx="902910" cy="57150"/>
            <a:chOff x="2695575" y="5638800"/>
            <a:chExt cx="3600450" cy="76200"/>
          </a:xfrm>
        </p:grpSpPr>
        <p:sp>
          <p:nvSpPr>
            <p:cNvPr id="34" name="Rectangle 3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4255714" y="3356409"/>
            <a:ext cx="1234388" cy="57150"/>
            <a:chOff x="2695575" y="5638800"/>
            <a:chExt cx="3600450" cy="76200"/>
          </a:xfrm>
        </p:grpSpPr>
        <p:sp>
          <p:nvSpPr>
            <p:cNvPr id="38" name="Rectangle 37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9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40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2974992" y="2841780"/>
            <a:ext cx="3348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21"/>
          <p:cNvGrpSpPr/>
          <p:nvPr/>
        </p:nvGrpSpPr>
        <p:grpSpPr>
          <a:xfrm>
            <a:off x="4064269" y="3219822"/>
            <a:ext cx="1234388" cy="57150"/>
            <a:chOff x="2695575" y="5638800"/>
            <a:chExt cx="3600450" cy="76200"/>
          </a:xfrm>
        </p:grpSpPr>
        <p:sp>
          <p:nvSpPr>
            <p:cNvPr id="51" name="Rectangle 50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2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3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oup 21"/>
          <p:cNvGrpSpPr/>
          <p:nvPr/>
        </p:nvGrpSpPr>
        <p:grpSpPr>
          <a:xfrm>
            <a:off x="3871105" y="3111810"/>
            <a:ext cx="1234388" cy="57150"/>
            <a:chOff x="2695575" y="5638800"/>
            <a:chExt cx="3600450" cy="76200"/>
          </a:xfrm>
        </p:grpSpPr>
        <p:sp>
          <p:nvSpPr>
            <p:cNvPr id="55" name="Rectangle 54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6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7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21"/>
          <p:cNvGrpSpPr/>
          <p:nvPr/>
        </p:nvGrpSpPr>
        <p:grpSpPr>
          <a:xfrm>
            <a:off x="3718462" y="3003798"/>
            <a:ext cx="1234388" cy="57150"/>
            <a:chOff x="2695575" y="5638800"/>
            <a:chExt cx="3600450" cy="76200"/>
          </a:xfrm>
        </p:grpSpPr>
        <p:sp>
          <p:nvSpPr>
            <p:cNvPr id="59" name="Rectangle 58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0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1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21"/>
          <p:cNvGrpSpPr/>
          <p:nvPr/>
        </p:nvGrpSpPr>
        <p:grpSpPr>
          <a:xfrm>
            <a:off x="3521638" y="2892642"/>
            <a:ext cx="1234388" cy="57150"/>
            <a:chOff x="2695575" y="5638800"/>
            <a:chExt cx="3600450" cy="76200"/>
          </a:xfrm>
        </p:grpSpPr>
        <p:sp>
          <p:nvSpPr>
            <p:cNvPr id="63" name="Rectangle 62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4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5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sp>
        <p:nvSpPr>
          <p:cNvPr id="66" name="Accolade fermante 65"/>
          <p:cNvSpPr/>
          <p:nvPr/>
        </p:nvSpPr>
        <p:spPr>
          <a:xfrm rot="5400000">
            <a:off x="5617063" y="3906257"/>
            <a:ext cx="96432" cy="10998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591268" y="4677984"/>
            <a:ext cx="450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</a:rPr>
              <a:t>BoS</a:t>
            </a: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4626006" y="3248397"/>
            <a:ext cx="201302" cy="203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</a:endParaRPr>
          </a:p>
        </p:txBody>
      </p:sp>
      <p:cxnSp>
        <p:nvCxnSpPr>
          <p:cNvPr id="73" name="Connecteur droit avec flèche 72"/>
          <p:cNvCxnSpPr/>
          <p:nvPr/>
        </p:nvCxnSpPr>
        <p:spPr>
          <a:xfrm>
            <a:off x="4739720" y="3568397"/>
            <a:ext cx="0" cy="5378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4409984" y="4110580"/>
            <a:ext cx="736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</a:rPr>
              <a:t>NOT OK</a:t>
            </a:r>
            <a:endParaRPr lang="fr-FR" sz="135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98056" y="4191930"/>
            <a:ext cx="1105270" cy="114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2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How to fix it?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648043" y="4191930"/>
            <a:ext cx="4171950" cy="114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800"/>
            <a:endParaRPr lang="fr-FR" sz="1350" dirty="0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105494" y="4077630"/>
            <a:ext cx="1121569" cy="57150"/>
            <a:chOff x="2695575" y="5638800"/>
            <a:chExt cx="3600450" cy="76200"/>
          </a:xfrm>
        </p:grpSpPr>
        <p:sp>
          <p:nvSpPr>
            <p:cNvPr id="6" name="Rectangle 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48343" y="3963330"/>
            <a:ext cx="1085850" cy="57150"/>
            <a:chOff x="2695575" y="5638800"/>
            <a:chExt cx="3600450" cy="76200"/>
          </a:xfrm>
        </p:grpSpPr>
        <p:sp>
          <p:nvSpPr>
            <p:cNvPr id="10" name="Rectangle 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2" name="Oval 12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59833" y="3849030"/>
            <a:ext cx="902910" cy="57150"/>
            <a:chOff x="2695575" y="5638800"/>
            <a:chExt cx="3600450" cy="76200"/>
          </a:xfrm>
        </p:grpSpPr>
        <p:sp>
          <p:nvSpPr>
            <p:cNvPr id="14" name="Rectangle 1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4517995" y="3477853"/>
            <a:ext cx="1194743" cy="57150"/>
            <a:chOff x="2695575" y="5638800"/>
            <a:chExt cx="3600450" cy="76200"/>
          </a:xfrm>
        </p:grpSpPr>
        <p:sp>
          <p:nvSpPr>
            <p:cNvPr id="26" name="Rectangle 2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7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13"/>
          <p:cNvGrpSpPr/>
          <p:nvPr/>
        </p:nvGrpSpPr>
        <p:grpSpPr>
          <a:xfrm>
            <a:off x="4929783" y="3734730"/>
            <a:ext cx="902910" cy="57150"/>
            <a:chOff x="2695575" y="5638800"/>
            <a:chExt cx="3600450" cy="76200"/>
          </a:xfrm>
        </p:grpSpPr>
        <p:sp>
          <p:nvSpPr>
            <p:cNvPr id="30" name="Rectangle 2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1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2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13"/>
          <p:cNvGrpSpPr/>
          <p:nvPr/>
        </p:nvGrpSpPr>
        <p:grpSpPr>
          <a:xfrm>
            <a:off x="4821771" y="3605566"/>
            <a:ext cx="902910" cy="57150"/>
            <a:chOff x="2695575" y="5638800"/>
            <a:chExt cx="3600450" cy="76200"/>
          </a:xfrm>
        </p:grpSpPr>
        <p:sp>
          <p:nvSpPr>
            <p:cNvPr id="34" name="Rectangle 3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4255714" y="3356409"/>
            <a:ext cx="1234388" cy="57150"/>
            <a:chOff x="2695575" y="5638800"/>
            <a:chExt cx="3600450" cy="76200"/>
          </a:xfrm>
        </p:grpSpPr>
        <p:sp>
          <p:nvSpPr>
            <p:cNvPr id="38" name="Rectangle 37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9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40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2974992" y="2841780"/>
            <a:ext cx="3348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21"/>
          <p:cNvGrpSpPr/>
          <p:nvPr/>
        </p:nvGrpSpPr>
        <p:grpSpPr>
          <a:xfrm>
            <a:off x="4064269" y="3219822"/>
            <a:ext cx="1234388" cy="57150"/>
            <a:chOff x="2695575" y="5638800"/>
            <a:chExt cx="3600450" cy="76200"/>
          </a:xfrm>
        </p:grpSpPr>
        <p:sp>
          <p:nvSpPr>
            <p:cNvPr id="51" name="Rectangle 50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2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3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oup 21"/>
          <p:cNvGrpSpPr/>
          <p:nvPr/>
        </p:nvGrpSpPr>
        <p:grpSpPr>
          <a:xfrm>
            <a:off x="3871105" y="3111810"/>
            <a:ext cx="1234388" cy="57150"/>
            <a:chOff x="2695575" y="5638800"/>
            <a:chExt cx="3600450" cy="76200"/>
          </a:xfrm>
        </p:grpSpPr>
        <p:sp>
          <p:nvSpPr>
            <p:cNvPr id="55" name="Rectangle 54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6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7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21"/>
          <p:cNvGrpSpPr/>
          <p:nvPr/>
        </p:nvGrpSpPr>
        <p:grpSpPr>
          <a:xfrm>
            <a:off x="3718462" y="3003798"/>
            <a:ext cx="1234388" cy="57150"/>
            <a:chOff x="2695575" y="5638800"/>
            <a:chExt cx="3600450" cy="76200"/>
          </a:xfrm>
        </p:grpSpPr>
        <p:sp>
          <p:nvSpPr>
            <p:cNvPr id="59" name="Rectangle 58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0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1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21"/>
          <p:cNvGrpSpPr/>
          <p:nvPr/>
        </p:nvGrpSpPr>
        <p:grpSpPr>
          <a:xfrm>
            <a:off x="3521638" y="2892642"/>
            <a:ext cx="1234388" cy="57150"/>
            <a:chOff x="2695575" y="5638800"/>
            <a:chExt cx="3600450" cy="76200"/>
          </a:xfrm>
        </p:grpSpPr>
        <p:sp>
          <p:nvSpPr>
            <p:cNvPr id="63" name="Rectangle 62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4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5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sp>
        <p:nvSpPr>
          <p:cNvPr id="66" name="Accolade fermante 65"/>
          <p:cNvSpPr/>
          <p:nvPr/>
        </p:nvSpPr>
        <p:spPr>
          <a:xfrm rot="5400000">
            <a:off x="5149551" y="3514118"/>
            <a:ext cx="171806" cy="195947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020364" y="4660917"/>
            <a:ext cx="450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</a:rPr>
              <a:t>BoS</a:t>
            </a: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55716" y="4191930"/>
            <a:ext cx="1947611" cy="114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4255715" y="3506428"/>
            <a:ext cx="0" cy="68550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3383869" y="3634142"/>
            <a:ext cx="754964" cy="157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843808" y="3489852"/>
            <a:ext cx="5389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Pillar</a:t>
            </a: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23" name="Espace réservé de la date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39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How to fix it?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486025" y="2727480"/>
            <a:ext cx="4171950" cy="114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800"/>
            <a:endParaRPr lang="fr-FR" sz="1350" dirty="0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943476" y="2613180"/>
            <a:ext cx="1121569" cy="57150"/>
            <a:chOff x="2695575" y="5638800"/>
            <a:chExt cx="3600450" cy="76200"/>
          </a:xfrm>
        </p:grpSpPr>
        <p:sp>
          <p:nvSpPr>
            <p:cNvPr id="6" name="Rectangle 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886325" y="2498880"/>
            <a:ext cx="1085850" cy="57150"/>
            <a:chOff x="2695575" y="5638800"/>
            <a:chExt cx="3600450" cy="76200"/>
          </a:xfrm>
        </p:grpSpPr>
        <p:sp>
          <p:nvSpPr>
            <p:cNvPr id="10" name="Rectangle 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2" name="Oval 12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897815" y="2384580"/>
            <a:ext cx="902910" cy="57150"/>
            <a:chOff x="2695575" y="5638800"/>
            <a:chExt cx="3600450" cy="76200"/>
          </a:xfrm>
        </p:grpSpPr>
        <p:sp>
          <p:nvSpPr>
            <p:cNvPr id="14" name="Rectangle 1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1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4355977" y="2013403"/>
            <a:ext cx="1194743" cy="57150"/>
            <a:chOff x="2695575" y="5638800"/>
            <a:chExt cx="3600450" cy="76200"/>
          </a:xfrm>
        </p:grpSpPr>
        <p:sp>
          <p:nvSpPr>
            <p:cNvPr id="26" name="Rectangle 25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7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13"/>
          <p:cNvGrpSpPr/>
          <p:nvPr/>
        </p:nvGrpSpPr>
        <p:grpSpPr>
          <a:xfrm>
            <a:off x="4767765" y="2270280"/>
            <a:ext cx="902910" cy="57150"/>
            <a:chOff x="2695575" y="5638800"/>
            <a:chExt cx="3600450" cy="76200"/>
          </a:xfrm>
        </p:grpSpPr>
        <p:sp>
          <p:nvSpPr>
            <p:cNvPr id="30" name="Rectangle 29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1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2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13"/>
          <p:cNvGrpSpPr/>
          <p:nvPr/>
        </p:nvGrpSpPr>
        <p:grpSpPr>
          <a:xfrm>
            <a:off x="4659753" y="2141116"/>
            <a:ext cx="902910" cy="57150"/>
            <a:chOff x="2695575" y="5638800"/>
            <a:chExt cx="3600450" cy="76200"/>
          </a:xfrm>
        </p:grpSpPr>
        <p:sp>
          <p:nvSpPr>
            <p:cNvPr id="34" name="Rectangle 33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5" name="Oval 15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6" name="Oval 16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4093696" y="1891959"/>
            <a:ext cx="1234388" cy="57150"/>
            <a:chOff x="2695575" y="5638800"/>
            <a:chExt cx="3600450" cy="76200"/>
          </a:xfrm>
        </p:grpSpPr>
        <p:sp>
          <p:nvSpPr>
            <p:cNvPr id="38" name="Rectangle 37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39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40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2812974" y="1377330"/>
            <a:ext cx="3348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21"/>
          <p:cNvGrpSpPr/>
          <p:nvPr/>
        </p:nvGrpSpPr>
        <p:grpSpPr>
          <a:xfrm>
            <a:off x="3902251" y="1755372"/>
            <a:ext cx="1234388" cy="57150"/>
            <a:chOff x="2695575" y="5638800"/>
            <a:chExt cx="3600450" cy="76200"/>
          </a:xfrm>
        </p:grpSpPr>
        <p:sp>
          <p:nvSpPr>
            <p:cNvPr id="51" name="Rectangle 50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2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3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oup 21"/>
          <p:cNvGrpSpPr/>
          <p:nvPr/>
        </p:nvGrpSpPr>
        <p:grpSpPr>
          <a:xfrm>
            <a:off x="3709087" y="1647360"/>
            <a:ext cx="1234388" cy="57150"/>
            <a:chOff x="2695575" y="5638800"/>
            <a:chExt cx="3600450" cy="76200"/>
          </a:xfrm>
        </p:grpSpPr>
        <p:sp>
          <p:nvSpPr>
            <p:cNvPr id="55" name="Rectangle 54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6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57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21"/>
          <p:cNvGrpSpPr/>
          <p:nvPr/>
        </p:nvGrpSpPr>
        <p:grpSpPr>
          <a:xfrm>
            <a:off x="3556444" y="1539348"/>
            <a:ext cx="1234388" cy="57150"/>
            <a:chOff x="2695575" y="5638800"/>
            <a:chExt cx="3600450" cy="76200"/>
          </a:xfrm>
        </p:grpSpPr>
        <p:sp>
          <p:nvSpPr>
            <p:cNvPr id="59" name="Rectangle 58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0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1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21"/>
          <p:cNvGrpSpPr/>
          <p:nvPr/>
        </p:nvGrpSpPr>
        <p:grpSpPr>
          <a:xfrm>
            <a:off x="3359620" y="1428192"/>
            <a:ext cx="1234388" cy="57150"/>
            <a:chOff x="2695575" y="5638800"/>
            <a:chExt cx="3600450" cy="76200"/>
          </a:xfrm>
        </p:grpSpPr>
        <p:sp>
          <p:nvSpPr>
            <p:cNvPr id="63" name="Rectangle 62"/>
            <p:cNvSpPr/>
            <p:nvPr/>
          </p:nvSpPr>
          <p:spPr>
            <a:xfrm>
              <a:off x="2743200" y="5638800"/>
              <a:ext cx="3505200" cy="762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4" name="Oval 23"/>
            <p:cNvSpPr/>
            <p:nvPr/>
          </p:nvSpPr>
          <p:spPr>
            <a:xfrm>
              <a:off x="269557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  <p:sp>
          <p:nvSpPr>
            <p:cNvPr id="65" name="Oval 24"/>
            <p:cNvSpPr/>
            <p:nvPr/>
          </p:nvSpPr>
          <p:spPr>
            <a:xfrm>
              <a:off x="6219825" y="5638800"/>
              <a:ext cx="76200" cy="762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20" name="Connecteur droit avec flèche 19"/>
          <p:cNvCxnSpPr/>
          <p:nvPr/>
        </p:nvCxnSpPr>
        <p:spPr>
          <a:xfrm flipV="1">
            <a:off x="3221851" y="2070553"/>
            <a:ext cx="754964" cy="99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249743" y="1877749"/>
            <a:ext cx="14159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</a:rPr>
              <a:t>Artificial required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</a:rPr>
              <a:t>point</a:t>
            </a: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093696" y="2013404"/>
            <a:ext cx="154268" cy="1277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791078" y="3381842"/>
            <a:ext cx="4769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</a:rPr>
              <a:t>Property of bridges:</a:t>
            </a:r>
          </a:p>
          <a:p>
            <a:pPr defTabSz="685800"/>
            <a:r>
              <a:rPr lang="en-US" i="1" dirty="0">
                <a:solidFill>
                  <a:prstClr val="black"/>
                </a:solidFill>
              </a:rPr>
              <a:t>	Center of mass always in base of support!</a:t>
            </a:r>
            <a:endParaRPr lang="fr-FR" i="1" dirty="0">
              <a:solidFill>
                <a:prstClr val="black"/>
              </a:solidFill>
            </a:endParaRPr>
          </a:p>
        </p:txBody>
      </p:sp>
      <p:sp>
        <p:nvSpPr>
          <p:cNvPr id="23" name="Espace réservé de la date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97" y="2786682"/>
            <a:ext cx="2030518" cy="186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Detection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1761660"/>
            <a:ext cx="67579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92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Results – Minotaur (Ours)</a:t>
            </a:r>
            <a:endParaRPr lang="en-US" noProof="1">
              <a:latin typeface="LM Sans 17" pitchFamily="50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03" y="1518385"/>
            <a:ext cx="1518750" cy="2700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625" y="1518385"/>
            <a:ext cx="1518750" cy="27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762" y="1518385"/>
            <a:ext cx="1518750" cy="270000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7428681" y="1522730"/>
            <a:ext cx="0" cy="270000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 rot="5400000">
            <a:off x="8217431" y="2722689"/>
            <a:ext cx="2700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10 cm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618112" y="4277380"/>
            <a:ext cx="1778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[</a:t>
            </a:r>
            <a:r>
              <a:rPr lang="fr-FR" sz="800" dirty="0" err="1"/>
              <a:t>Minotaur</a:t>
            </a:r>
            <a:r>
              <a:rPr lang="fr-FR" sz="800" dirty="0"/>
              <a:t> (</a:t>
            </a:r>
            <a:r>
              <a:rPr lang="fr-FR" sz="800" dirty="0">
                <a:hlinkClick r:id="rId5"/>
              </a:rPr>
              <a:t>ajolivette</a:t>
            </a:r>
            <a:r>
              <a:rPr lang="fr-FR" sz="800" dirty="0"/>
              <a:t>) </a:t>
            </a:r>
            <a:r>
              <a:rPr lang="fr-FR" sz="800" dirty="0">
                <a:hlinkClick r:id="rId6"/>
              </a:rPr>
              <a:t>/ CC BY-SA 3.0</a:t>
            </a:r>
            <a:r>
              <a:rPr lang="fr-FR" sz="800" dirty="0"/>
              <a:t>]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22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17" y="874104"/>
            <a:ext cx="3780000" cy="159377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485901" y="797423"/>
            <a:ext cx="2093119" cy="32459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LM Sans 17" pitchFamily="50" charset="0"/>
              </a:rPr>
              <a:t>Results</a:t>
            </a:r>
          </a:p>
          <a:p>
            <a:r>
              <a:rPr lang="en-US" sz="3300" noProof="1">
                <a:latin typeface="LM Sans 17" pitchFamily="50" charset="0"/>
              </a:rPr>
              <a:t>–</a:t>
            </a:r>
          </a:p>
          <a:p>
            <a:r>
              <a:rPr lang="en-US" sz="3300" dirty="0">
                <a:latin typeface="LM Sans 17" pitchFamily="50" charset="0"/>
              </a:rPr>
              <a:t>Poppy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6854" y="2429143"/>
            <a:ext cx="20874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LM Sans 17" pitchFamily="50" charset="0"/>
              </a:rPr>
              <a:t>Model: </a:t>
            </a:r>
            <a:r>
              <a:rPr lang="en-US" sz="900" dirty="0">
                <a:latin typeface="LM Sans 17" pitchFamily="50" charset="0"/>
                <a:hlinkClick r:id="rId3"/>
              </a:rPr>
              <a:t>poppy project</a:t>
            </a:r>
            <a:r>
              <a:rPr lang="en-US" sz="900" dirty="0">
                <a:latin typeface="LM Sans 17" pitchFamily="50" charset="0"/>
              </a:rPr>
              <a:t> (INRIA Bordeaux)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7519601" y="2675631"/>
            <a:ext cx="1" cy="166617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 rot="5400000">
            <a:off x="8825267" y="3358674"/>
            <a:ext cx="16661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8 cm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17" y="2675625"/>
            <a:ext cx="3780000" cy="1666170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46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/>
              <a:t>Results – Hilbert Cube</a:t>
            </a:r>
            <a:endParaRPr lang="en-US" noProof="1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516019"/>
            <a:ext cx="2700000" cy="27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00" y="1516019"/>
            <a:ext cx="2700000" cy="2700000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7724001" y="1516019"/>
            <a:ext cx="0" cy="270000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 rot="5400000">
            <a:off x="6512501" y="2715978"/>
            <a:ext cx="2700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 cm</a:t>
            </a:r>
          </a:p>
        </p:txBody>
      </p:sp>
      <p:sp>
        <p:nvSpPr>
          <p:cNvPr id="9" name="ZoneTexte 6"/>
          <p:cNvSpPr txBox="1"/>
          <p:nvPr/>
        </p:nvSpPr>
        <p:spPr>
          <a:xfrm>
            <a:off x="4870466" y="4218058"/>
            <a:ext cx="17988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[Hilbert Cube (</a:t>
            </a:r>
            <a:r>
              <a:rPr lang="en-US" sz="800" dirty="0">
                <a:hlinkClick r:id="rId7"/>
              </a:rPr>
              <a:t>tbuser</a:t>
            </a:r>
            <a:r>
              <a:rPr lang="en-US" sz="800" dirty="0"/>
              <a:t>) / </a:t>
            </a:r>
            <a:r>
              <a:rPr lang="en-US" sz="800" dirty="0">
                <a:hlinkClick r:id="rId8"/>
              </a:rPr>
              <a:t>CC BY-SA 3.0</a:t>
            </a:r>
            <a:r>
              <a:rPr lang="en-US" sz="800" dirty="0"/>
              <a:t>]</a:t>
            </a:r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5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Recent Work</a:t>
            </a:r>
            <a:endParaRPr lang="en-US" noProof="1">
              <a:latin typeface="LM Sans 17" pitchFamily="50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Tree supports [MeshMixer, Vanek et al.]</a:t>
            </a:r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"/>
            </a:pPr>
            <a:r>
              <a:rPr lang="en-US" noProof="1" smtClean="0">
                <a:latin typeface="LM Sans 17" pitchFamily="50" charset="0"/>
              </a:rPr>
              <a:t>Low material usage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û"/>
            </a:pPr>
            <a:r>
              <a:rPr lang="en-US" noProof="1" smtClean="0">
                <a:latin typeface="LM Sans 17" pitchFamily="50" charset="0"/>
              </a:rPr>
              <a:t>Imbalanced structure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û"/>
            </a:pPr>
            <a:r>
              <a:rPr lang="en-US" noProof="1">
                <a:latin typeface="LM Sans 17" pitchFamily="50" charset="0"/>
              </a:rPr>
              <a:t>Requires manual tuning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û"/>
            </a:pPr>
            <a:endParaRPr lang="en-US" noProof="1" smtClean="0">
              <a:latin typeface="LM Sans 17" pitchFamily="50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54" y="1674614"/>
            <a:ext cx="1707216" cy="2699999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7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Results </a:t>
            </a:r>
            <a:r>
              <a:rPr lang="en-US" noProof="1">
                <a:latin typeface="LM Sans 17" pitchFamily="50" charset="0"/>
              </a:rPr>
              <a:t>– </a:t>
            </a:r>
            <a:r>
              <a:rPr lang="en-US" noProof="1" smtClean="0">
                <a:latin typeface="LM Sans 17" pitchFamily="50" charset="0"/>
              </a:rPr>
              <a:t>Gymnast</a:t>
            </a:r>
            <a:endParaRPr lang="en-US" noProof="1">
              <a:latin typeface="LM Sans 17" pitchFamily="50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00" y="1518385"/>
            <a:ext cx="2700000" cy="27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518385"/>
            <a:ext cx="2700000" cy="27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393156" y="4218388"/>
            <a:ext cx="435768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linkClick r:id="rId5"/>
              </a:rPr>
              <a:t>http://www.123dapp.com/123C-3D-Model/Female-Gymnastics-Cartwheel/711240</a:t>
            </a:r>
            <a:endParaRPr lang="en-US" sz="75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7724001" y="1522730"/>
            <a:ext cx="0" cy="270000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 rot="5400000">
            <a:off x="8512751" y="2722689"/>
            <a:ext cx="2700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10 cm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8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Print time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principle less plastic = faster</a:t>
            </a:r>
            <a:endParaRPr lang="en-US" dirty="0"/>
          </a:p>
          <a:p>
            <a:r>
              <a:rPr lang="en-US" dirty="0" smtClean="0"/>
              <a:t>Travel might increase, but travel is fast</a:t>
            </a:r>
            <a:endParaRPr lang="en-US" dirty="0"/>
          </a:p>
          <a:p>
            <a:r>
              <a:rPr lang="en-US" dirty="0" smtClean="0"/>
              <a:t>Main issue: Acceleration on small connectors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04" b="65592"/>
          <a:stretch/>
        </p:blipFill>
        <p:spPr>
          <a:xfrm>
            <a:off x="3535324" y="3001883"/>
            <a:ext cx="2522576" cy="1087022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V="1">
            <a:off x="2981326" y="3452813"/>
            <a:ext cx="866775" cy="6360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>
                <a:latin typeface="LM Sans 17" pitchFamily="50" charset="0"/>
              </a:rPr>
              <a:t>Trees – Pros and Cons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5900" y="1543051"/>
            <a:ext cx="3086100" cy="2545854"/>
          </a:xfrm>
        </p:spPr>
        <p:txBody>
          <a:bodyPr/>
          <a:lstStyle/>
          <a:p>
            <a:pPr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/>
              <a:t>Support/length </a:t>
            </a:r>
            <a:r>
              <a:rPr lang="en-US" dirty="0" smtClean="0"/>
              <a:t>ratio</a:t>
            </a:r>
            <a:endParaRPr lang="en-US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0" y="1544210"/>
            <a:ext cx="3086100" cy="25458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00000"/>
              </a:buClr>
              <a:buFont typeface="Wingdings" panose="05000000000000000000" pitchFamily="2" charset="2"/>
              <a:buChar char="û"/>
            </a:pPr>
            <a:r>
              <a:rPr lang="fr-FR" sz="2400" dirty="0">
                <a:latin typeface="LM Sans 17" pitchFamily="50" charset="0"/>
              </a:rPr>
              <a:t>Sensitive to </a:t>
            </a:r>
            <a:r>
              <a:rPr lang="fr-FR" sz="2400" dirty="0">
                <a:solidFill>
                  <a:srgbClr val="C00000"/>
                </a:solidFill>
                <a:latin typeface="LM Sans 17" pitchFamily="50" charset="0"/>
              </a:rPr>
              <a:t>torque</a:t>
            </a:r>
            <a:endParaRPr lang="en-US" sz="2400" dirty="0">
              <a:solidFill>
                <a:srgbClr val="C00000"/>
              </a:solidFill>
              <a:latin typeface="LM Sans 17" pitchFamily="50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25" y="2231531"/>
            <a:ext cx="1407319" cy="18573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49" y="2288221"/>
            <a:ext cx="1350000" cy="1743992"/>
          </a:xfrm>
          <a:prstGeom prst="rect">
            <a:avLst/>
          </a:prstGeom>
        </p:spPr>
      </p:pic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1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 smtClean="0"/>
              <a:t>Think With Bridges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5900" y="1543051"/>
            <a:ext cx="3086100" cy="2545854"/>
          </a:xfrm>
        </p:spPr>
        <p:txBody>
          <a:bodyPr/>
          <a:lstStyle/>
          <a:p>
            <a:pPr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Support/length ratio</a:t>
            </a:r>
            <a:endParaRPr lang="en-US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0" y="1544210"/>
            <a:ext cx="3086100" cy="25458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3"/>
              </a:buClr>
              <a:buFont typeface="Wingdings" panose="05000000000000000000" pitchFamily="2" charset="2"/>
              <a:buChar char=""/>
            </a:pPr>
            <a:r>
              <a:rPr lang="fr-FR" sz="2400" dirty="0" err="1">
                <a:latin typeface="LM Sans 17" pitchFamily="50" charset="0"/>
              </a:rPr>
              <a:t>Resistant</a:t>
            </a:r>
            <a:r>
              <a:rPr lang="fr-FR" sz="2400" dirty="0">
                <a:latin typeface="LM Sans 17" pitchFamily="50" charset="0"/>
              </a:rPr>
              <a:t> to torque</a:t>
            </a:r>
            <a:endParaRPr lang="en-US" sz="2400" dirty="0">
              <a:latin typeface="LM Sans 17" pitchFamily="50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25" y="2231531"/>
            <a:ext cx="1407319" cy="18573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50" y="2288221"/>
            <a:ext cx="1350000" cy="1743992"/>
          </a:xfrm>
          <a:prstGeom prst="rect">
            <a:avLst/>
          </a:prstGeom>
        </p:spPr>
      </p:pic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03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smtClean="0"/>
              <a:t>Printing Bridges</a:t>
            </a:r>
            <a:endParaRPr lang="en-US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87384"/>
            <a:ext cx="6858000" cy="313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50" y="1979342"/>
            <a:ext cx="1620000" cy="24444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50" y="2072089"/>
            <a:ext cx="1620000" cy="22589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Material usage</a:t>
            </a:r>
            <a:endParaRPr lang="en-US" noProof="1">
              <a:latin typeface="LM Sans 17" pitchFamily="50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5900" y="1543051"/>
            <a:ext cx="3086100" cy="2545854"/>
          </a:xfrm>
        </p:spPr>
        <p:txBody>
          <a:bodyPr>
            <a:normAutofit/>
          </a:bodyPr>
          <a:lstStyle/>
          <a:p>
            <a:pPr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noProof="1" smtClean="0">
                <a:latin typeface="LM Sans 17" pitchFamily="50" charset="0"/>
              </a:rPr>
              <a:t>Competitive to trees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50" y="2581175"/>
            <a:ext cx="1620000" cy="12407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50" y="2581175"/>
            <a:ext cx="1620000" cy="1236641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4572000" y="1541464"/>
            <a:ext cx="3086100" cy="25458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chemeClr val="accent3"/>
              </a:buClr>
              <a:buNone/>
            </a:pPr>
            <a:r>
              <a:rPr lang="en-US" sz="2400" noProof="1">
                <a:latin typeface="LM Sans 17" pitchFamily="50" charset="0"/>
              </a:rPr>
              <a:t>…Up to a certain height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4572000" y="2981079"/>
            <a:ext cx="0" cy="66541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rc 3"/>
          <p:cNvSpPr/>
          <p:nvPr/>
        </p:nvSpPr>
        <p:spPr>
          <a:xfrm>
            <a:off x="1943101" y="2072087"/>
            <a:ext cx="621506" cy="656826"/>
          </a:xfrm>
          <a:prstGeom prst="arc">
            <a:avLst>
              <a:gd name="adj1" fmla="val 10580070"/>
              <a:gd name="adj2" fmla="val 16173051"/>
            </a:avLst>
          </a:prstGeom>
          <a:ln>
            <a:head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5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4" t="5499" r="21564" b="39377"/>
          <a:stretch/>
        </p:blipFill>
        <p:spPr>
          <a:xfrm>
            <a:off x="2771761" y="58164"/>
            <a:ext cx="3748385" cy="4986276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V="1">
            <a:off x="1998405" y="4232787"/>
            <a:ext cx="811161" cy="7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366487" y="4004193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0.5g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366487" y="1953439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~50g</a:t>
            </a:r>
            <a:endParaRPr lang="en-US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020876" y="2130731"/>
            <a:ext cx="811161" cy="7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4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noProof="1" smtClean="0">
                <a:latin typeface="LM Sans 17" pitchFamily="50" charset="0"/>
              </a:rPr>
              <a:t>Method Overview</a:t>
            </a:r>
            <a:endParaRPr lang="en-US" noProof="1">
              <a:latin typeface="LM Sans 17" pitchFamily="50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</a:pPr>
            <a:endParaRPr lang="en-US" noProof="1" smtClean="0">
              <a:latin typeface="LM Sans 17" pitchFamily="50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noProof="1" smtClean="0">
                <a:latin typeface="LM Sans 17" pitchFamily="50" charset="0"/>
              </a:rPr>
              <a:t>Overhang detection</a:t>
            </a:r>
          </a:p>
          <a:p>
            <a:pPr marL="385763" indent="-385763">
              <a:buFont typeface="+mj-lt"/>
              <a:buAutoNum type="arabicPeriod"/>
            </a:pPr>
            <a:r>
              <a:rPr lang="en-US" noProof="1" smtClean="0">
                <a:latin typeface="LM Sans 17" pitchFamily="50" charset="0"/>
              </a:rPr>
              <a:t>Bridge synthesis</a:t>
            </a:r>
          </a:p>
          <a:p>
            <a:pPr marL="0" indent="0">
              <a:buNone/>
            </a:pPr>
            <a:endParaRPr lang="en-US" noProof="1" smtClean="0">
              <a:latin typeface="LM Sans 17" pitchFamily="50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fr-FR" dirty="0" smtClean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636A-B530-4336-9024-B26F692B970F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92" y="1638301"/>
            <a:ext cx="3910781" cy="391078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92" y="1638301"/>
            <a:ext cx="3910781" cy="391078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323385" y="4878424"/>
            <a:ext cx="1907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[</a:t>
            </a:r>
            <a:r>
              <a:rPr lang="fr-FR" sz="800" dirty="0" err="1"/>
              <a:t>Broodling</a:t>
            </a:r>
            <a:r>
              <a:rPr lang="fr-FR" sz="800" dirty="0"/>
              <a:t> (</a:t>
            </a:r>
            <a:r>
              <a:rPr lang="fr-FR" sz="800" dirty="0" err="1">
                <a:hlinkClick r:id="rId4"/>
              </a:rPr>
              <a:t>dutchmodul</a:t>
            </a:r>
            <a:r>
              <a:rPr lang="fr-FR" sz="800" dirty="0"/>
              <a:t>) </a:t>
            </a:r>
            <a:r>
              <a:rPr lang="fr-FR" sz="800" dirty="0">
                <a:hlinkClick r:id="rId5"/>
              </a:rPr>
              <a:t>/ CC BY-SA 3.0</a:t>
            </a:r>
            <a:r>
              <a:rPr lang="fr-FR" sz="800" dirty="0"/>
              <a:t>]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06392" y="1638300"/>
            <a:ext cx="3910781" cy="3910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23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5555</TotalTime>
  <Words>481</Words>
  <Application>Microsoft Office PowerPoint</Application>
  <PresentationFormat>On-screen Show (16:9)</PresentationFormat>
  <Paragraphs>168</Paragraphs>
  <Slides>31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Wingdings</vt:lpstr>
      <vt:lpstr>LM Sans 17</vt:lpstr>
      <vt:lpstr>Thème Office</vt:lpstr>
      <vt:lpstr>Support is required</vt:lpstr>
      <vt:lpstr>Typical Approach</vt:lpstr>
      <vt:lpstr>Recent Work</vt:lpstr>
      <vt:lpstr>Trees – Pros and Cons</vt:lpstr>
      <vt:lpstr>Think With Bridges</vt:lpstr>
      <vt:lpstr>Printing Bridges</vt:lpstr>
      <vt:lpstr>Material usage</vt:lpstr>
      <vt:lpstr>PowerPoint Presentation</vt:lpstr>
      <vt:lpstr>Method Overview</vt:lpstr>
      <vt:lpstr>Overhang Detection</vt:lpstr>
      <vt:lpstr>Overhang Detection</vt:lpstr>
      <vt:lpstr>Scaffolding: Problem Statement</vt:lpstr>
      <vt:lpstr>Goal: Minimal Length Scaffolding</vt:lpstr>
      <vt:lpstr>Our Approach</vt:lpstr>
      <vt:lpstr>Bridge Synthesis</vt:lpstr>
      <vt:lpstr>Stability?</vt:lpstr>
      <vt:lpstr>Stability?</vt:lpstr>
      <vt:lpstr>Stability Enhancement</vt:lpstr>
      <vt:lpstr>Sweep bottom up</vt:lpstr>
      <vt:lpstr>Sweep bottom up</vt:lpstr>
      <vt:lpstr>Sweep bottom up</vt:lpstr>
      <vt:lpstr>Sweep bottom up</vt:lpstr>
      <vt:lpstr>How to fix it?</vt:lpstr>
      <vt:lpstr>How to fix it?</vt:lpstr>
      <vt:lpstr>How to fix it?</vt:lpstr>
      <vt:lpstr>Detection</vt:lpstr>
      <vt:lpstr>Results – Minotaur (Ours)</vt:lpstr>
      <vt:lpstr>PowerPoint Presentation</vt:lpstr>
      <vt:lpstr>Results – Hilbert Cube</vt:lpstr>
      <vt:lpstr>Results – Gymnast</vt:lpstr>
      <vt:lpstr>Print time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Szymanski</dc:creator>
  <cp:lastModifiedBy>Tride</cp:lastModifiedBy>
  <cp:revision>269</cp:revision>
  <dcterms:created xsi:type="dcterms:W3CDTF">2014-03-30T16:53:53Z</dcterms:created>
  <dcterms:modified xsi:type="dcterms:W3CDTF">2015-08-17T14:00:51Z</dcterms:modified>
</cp:coreProperties>
</file>