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8" r:id="rId2"/>
    <p:sldId id="299" r:id="rId3"/>
    <p:sldId id="302" r:id="rId4"/>
    <p:sldId id="318" r:id="rId5"/>
    <p:sldId id="300" r:id="rId6"/>
    <p:sldId id="301" r:id="rId7"/>
    <p:sldId id="303" r:id="rId8"/>
    <p:sldId id="304" r:id="rId9"/>
    <p:sldId id="305" r:id="rId10"/>
    <p:sldId id="266" r:id="rId11"/>
    <p:sldId id="320" r:id="rId12"/>
    <p:sldId id="281" r:id="rId13"/>
    <p:sldId id="295" r:id="rId14"/>
    <p:sldId id="282" r:id="rId15"/>
    <p:sldId id="269" r:id="rId16"/>
    <p:sldId id="267" r:id="rId17"/>
    <p:sldId id="275" r:id="rId18"/>
    <p:sldId id="272" r:id="rId19"/>
    <p:sldId id="290" r:id="rId20"/>
    <p:sldId id="274" r:id="rId21"/>
    <p:sldId id="280" r:id="rId22"/>
    <p:sldId id="279" r:id="rId23"/>
    <p:sldId id="284" r:id="rId24"/>
    <p:sldId id="285" r:id="rId25"/>
    <p:sldId id="286" r:id="rId26"/>
    <p:sldId id="317" r:id="rId27"/>
    <p:sldId id="327" r:id="rId28"/>
    <p:sldId id="325" r:id="rId29"/>
    <p:sldId id="326" r:id="rId30"/>
    <p:sldId id="287" r:id="rId31"/>
    <p:sldId id="306" r:id="rId32"/>
    <p:sldId id="331" r:id="rId33"/>
    <p:sldId id="307" r:id="rId34"/>
    <p:sldId id="309" r:id="rId35"/>
    <p:sldId id="308" r:id="rId36"/>
    <p:sldId id="321" r:id="rId37"/>
    <p:sldId id="310" r:id="rId38"/>
    <p:sldId id="333" r:id="rId39"/>
    <p:sldId id="312" r:id="rId40"/>
    <p:sldId id="311" r:id="rId41"/>
    <p:sldId id="323" r:id="rId42"/>
    <p:sldId id="322" r:id="rId43"/>
    <p:sldId id="314" r:id="rId44"/>
    <p:sldId id="313" r:id="rId45"/>
    <p:sldId id="315" r:id="rId46"/>
    <p:sldId id="324" r:id="rId47"/>
    <p:sldId id="328" r:id="rId48"/>
    <p:sldId id="332" r:id="rId49"/>
    <p:sldId id="329" r:id="rId50"/>
    <p:sldId id="292" r:id="rId51"/>
    <p:sldId id="330" r:id="rId52"/>
    <p:sldId id="31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47" autoAdjust="0"/>
    <p:restoredTop sz="67047" autoAdjust="0"/>
  </p:normalViewPr>
  <p:slideViewPr>
    <p:cSldViewPr>
      <p:cViewPr varScale="1">
        <p:scale>
          <a:sx n="114" d="100"/>
          <a:sy n="114" d="100"/>
        </p:scale>
        <p:origin x="-4788" y="-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BD211-2DA4-48DE-8BFC-F744BA1B5A3A}" type="datetimeFigureOut">
              <a:rPr lang="fr-FR" smtClean="0"/>
              <a:pPr/>
              <a:t>17/08/2015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16334-5787-45F3-9BA1-AD33A76C7F1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379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present</a:t>
            </a:r>
            <a:r>
              <a:rPr lang="fr-FR" dirty="0" smtClean="0"/>
              <a:t> how to </a:t>
            </a:r>
            <a:r>
              <a:rPr lang="fr-FR" dirty="0" err="1" smtClean="0"/>
              <a:t>make</a:t>
            </a:r>
            <a:r>
              <a:rPr lang="fr-FR" dirty="0" smtClean="0"/>
              <a:t> a </a:t>
            </a:r>
            <a:r>
              <a:rPr lang="fr-FR" dirty="0" err="1" smtClean="0"/>
              <a:t>neat</a:t>
            </a:r>
            <a:r>
              <a:rPr lang="fr-FR" dirty="0" smtClean="0"/>
              <a:t> CSG </a:t>
            </a:r>
            <a:r>
              <a:rPr lang="fr-FR" baseline="0" dirty="0" err="1" smtClean="0"/>
              <a:t>modeling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slicing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engine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GPUs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510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CSG </a:t>
            </a:r>
            <a:r>
              <a:rPr lang="fr-FR" dirty="0" err="1" smtClean="0"/>
              <a:t>operations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meshes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difficult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Many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algorithms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exist</a:t>
            </a:r>
            <a:r>
              <a:rPr lang="fr-FR" baseline="0" dirty="0" smtClean="0"/>
              <a:t> and a lot of </a:t>
            </a:r>
            <a:r>
              <a:rPr lang="fr-FR" baseline="0" dirty="0" err="1" smtClean="0"/>
              <a:t>them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indeed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numerical</a:t>
            </a:r>
            <a:r>
              <a:rPr lang="fr-FR" baseline="0" dirty="0" smtClean="0"/>
              <a:t> issues.</a:t>
            </a:r>
            <a:br>
              <a:rPr lang="fr-FR" baseline="0" dirty="0" smtClean="0"/>
            </a:br>
            <a:r>
              <a:rPr lang="fr-FR" baseline="0" dirty="0" err="1" smtClean="0"/>
              <a:t>OpenSCAD</a:t>
            </a:r>
            <a:r>
              <a:rPr lang="fr-FR" baseline="0" dirty="0" smtClean="0"/>
              <a:t> relies on CGAL to do the CSG </a:t>
            </a:r>
            <a:r>
              <a:rPr lang="fr-FR" baseline="0" dirty="0" err="1" smtClean="0"/>
              <a:t>operations</a:t>
            </a:r>
            <a:r>
              <a:rPr lang="fr-FR" baseline="0" dirty="0" smtClean="0"/>
              <a:t>. CGAL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reliable</a:t>
            </a:r>
            <a:r>
              <a:rPr lang="fr-FR" baseline="0" dirty="0" smtClean="0"/>
              <a:t> but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calculation</a:t>
            </a:r>
            <a:r>
              <a:rPr lang="fr-FR" baseline="0" dirty="0" smtClean="0"/>
              <a:t> intensive.</a:t>
            </a:r>
            <a:br>
              <a:rPr lang="fr-FR" baseline="0" dirty="0" smtClean="0"/>
            </a:br>
            <a:r>
              <a:rPr lang="fr-FR" baseline="0" dirty="0" smtClean="0"/>
              <a:t>The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of triangles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quickly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grow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tends to </a:t>
            </a:r>
            <a:r>
              <a:rPr lang="fr-FR" baseline="0" dirty="0" err="1" smtClean="0"/>
              <a:t>make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calculations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slower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slower</a:t>
            </a:r>
            <a:r>
              <a:rPr lang="fr-FR" baseline="0" dirty="0" smtClean="0"/>
              <a:t> as CSG </a:t>
            </a:r>
            <a:r>
              <a:rPr lang="fr-FR" baseline="0" dirty="0" err="1" smtClean="0"/>
              <a:t>operators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being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evaluated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throughout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tree</a:t>
            </a:r>
            <a:r>
              <a:rPr lang="fr-FR" baseline="0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374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Another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problem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approach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: </a:t>
            </a:r>
            <a:r>
              <a:rPr lang="fr-FR" baseline="0" dirty="0" err="1" smtClean="0"/>
              <a:t>what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happens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want</a:t>
            </a:r>
            <a:r>
              <a:rPr lang="fr-FR" baseline="0" dirty="0" smtClean="0"/>
              <a:t> to deal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non-</a:t>
            </a:r>
            <a:r>
              <a:rPr lang="fr-FR" baseline="0" dirty="0" err="1" smtClean="0"/>
              <a:t>mesh</a:t>
            </a:r>
            <a:r>
              <a:rPr lang="fr-FR" baseline="0" dirty="0" smtClean="0"/>
              <a:t> primitives (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implicits</a:t>
            </a:r>
            <a:r>
              <a:rPr lang="fr-FR" baseline="0" dirty="0" smtClean="0"/>
              <a:t> for instance)?</a:t>
            </a:r>
          </a:p>
          <a:p>
            <a:r>
              <a:rPr lang="fr-FR" baseline="0" dirty="0" smtClean="0"/>
              <a:t>You </a:t>
            </a:r>
            <a:r>
              <a:rPr lang="fr-FR" baseline="0" dirty="0" err="1" smtClean="0"/>
              <a:t>can’t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unless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convert</a:t>
            </a:r>
            <a:r>
              <a:rPr lang="fr-FR" baseline="0" dirty="0" smtClean="0"/>
              <a:t> the primitive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mesh</a:t>
            </a:r>
            <a:r>
              <a:rPr lang="fr-FR" baseline="0" dirty="0" smtClean="0"/>
              <a:t> first,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complex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takes</a:t>
            </a:r>
            <a:r>
              <a:rPr lang="fr-FR" baseline="0" dirty="0" smtClean="0"/>
              <a:t> a </a:t>
            </a:r>
            <a:r>
              <a:rPr lang="fr-FR" baseline="0" smtClean="0"/>
              <a:t>long time.</a:t>
            </a: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5571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FR" dirty="0" smtClean="0"/>
              <a:t>Let us</a:t>
            </a:r>
            <a:r>
              <a:rPr lang="fr-FR" baseline="0" dirty="0" smtClean="0"/>
              <a:t> show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video</a:t>
            </a:r>
            <a:r>
              <a:rPr lang="fr-FR" baseline="0" dirty="0" smtClean="0"/>
              <a:t> of an </a:t>
            </a:r>
            <a:r>
              <a:rPr lang="fr-FR" baseline="0" dirty="0" err="1" smtClean="0"/>
              <a:t>engine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demonstrates</a:t>
            </a:r>
            <a:r>
              <a:rPr lang="fr-FR" baseline="0" dirty="0" smtClean="0"/>
              <a:t> how the CSG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evaluated</a:t>
            </a:r>
            <a:r>
              <a:rPr lang="fr-FR" baseline="0" dirty="0" smtClean="0"/>
              <a:t> in real-time, for </a:t>
            </a:r>
            <a:r>
              <a:rPr lang="fr-FR" baseline="0" dirty="0" err="1" smtClean="0"/>
              <a:t>rendering</a:t>
            </a:r>
            <a:r>
              <a:rPr lang="fr-FR" baseline="0" dirty="0" smtClean="0"/>
              <a:t> and interactive </a:t>
            </a:r>
            <a:r>
              <a:rPr lang="fr-FR" baseline="0" dirty="0" err="1" smtClean="0"/>
              <a:t>modeling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purposes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using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different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approach</a:t>
            </a:r>
            <a:r>
              <a:rPr lang="fr-FR" baseline="0" dirty="0" smtClean="0"/>
              <a:t>.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Any type of primitives</a:t>
            </a:r>
          </a:p>
          <a:p>
            <a:pPr marL="228600" indent="-228600">
              <a:buAutoNum type="arabicParenR"/>
            </a:pPr>
            <a:endParaRPr lang="en-US" baseline="0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443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IceSL</a:t>
            </a:r>
            <a:r>
              <a:rPr lang="fr-FR" dirty="0" smtClean="0"/>
              <a:t> </a:t>
            </a:r>
            <a:r>
              <a:rPr lang="fr-FR" dirty="0" err="1" smtClean="0"/>
              <a:t>does</a:t>
            </a:r>
            <a:r>
              <a:rPr lang="fr-FR" dirty="0" smtClean="0"/>
              <a:t> not </a:t>
            </a:r>
            <a:r>
              <a:rPr lang="fr-FR" dirty="0" err="1" smtClean="0"/>
              <a:t>need</a:t>
            </a:r>
            <a:r>
              <a:rPr lang="fr-FR" dirty="0" smtClean="0"/>
              <a:t> to </a:t>
            </a:r>
            <a:r>
              <a:rPr lang="fr-FR" dirty="0" err="1" smtClean="0"/>
              <a:t>create</a:t>
            </a:r>
            <a:r>
              <a:rPr lang="fr-FR" dirty="0" smtClean="0"/>
              <a:t> a </a:t>
            </a:r>
            <a:r>
              <a:rPr lang="fr-FR" dirty="0" err="1" smtClean="0"/>
              <a:t>mesh</a:t>
            </a:r>
            <a:r>
              <a:rPr lang="fr-FR" dirty="0" smtClean="0"/>
              <a:t> for printing, and </a:t>
            </a:r>
            <a:r>
              <a:rPr lang="fr-FR" dirty="0" err="1" smtClean="0"/>
              <a:t>directly</a:t>
            </a:r>
            <a:r>
              <a:rPr lang="fr-FR" dirty="0" smtClean="0"/>
              <a:t> </a:t>
            </a:r>
            <a:r>
              <a:rPr lang="fr-FR" dirty="0" err="1" smtClean="0"/>
              <a:t>visualizes</a:t>
            </a:r>
            <a:r>
              <a:rPr lang="fr-FR" dirty="0" smtClean="0"/>
              <a:t> the CSG </a:t>
            </a:r>
            <a:r>
              <a:rPr lang="fr-FR" dirty="0" err="1" smtClean="0"/>
              <a:t>tree</a:t>
            </a:r>
            <a:r>
              <a:rPr lang="fr-FR" dirty="0" smtClean="0"/>
              <a:t> </a:t>
            </a:r>
            <a:r>
              <a:rPr lang="fr-FR" dirty="0" err="1" smtClean="0"/>
              <a:t>d</a:t>
            </a:r>
            <a:r>
              <a:rPr lang="fr-FR" baseline="0" dirty="0" err="1" smtClean="0"/>
              <a:t>uring</a:t>
            </a:r>
            <a:r>
              <a:rPr lang="fr-FR" baseline="0" dirty="0" smtClean="0"/>
              <a:t> interactive </a:t>
            </a:r>
            <a:r>
              <a:rPr lang="fr-FR" baseline="0" dirty="0" err="1" smtClean="0"/>
              <a:t>editing</a:t>
            </a:r>
            <a:r>
              <a:rPr lang="fr-FR" baseline="0" dirty="0" smtClean="0"/>
              <a:t>. As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previous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video</a:t>
            </a:r>
            <a:r>
              <a:rPr lang="fr-FR" baseline="0" dirty="0" smtClean="0"/>
              <a:t>, CSG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performed</a:t>
            </a:r>
            <a:r>
              <a:rPr lang="fr-FR" baseline="0" dirty="0" smtClean="0"/>
              <a:t> in real-time for </a:t>
            </a:r>
            <a:r>
              <a:rPr lang="fr-FR" baseline="0" dirty="0" err="1" smtClean="0"/>
              <a:t>rendering</a:t>
            </a:r>
            <a:r>
              <a:rPr lang="fr-FR" baseline="0" dirty="0" smtClean="0"/>
              <a:t>. The </a:t>
            </a:r>
            <a:r>
              <a:rPr lang="fr-FR" baseline="0" dirty="0" err="1" smtClean="0"/>
              <a:t>current</a:t>
            </a:r>
            <a:r>
              <a:rPr lang="fr-FR" baseline="0" dirty="0" smtClean="0"/>
              <a:t> slide </a:t>
            </a:r>
            <a:r>
              <a:rPr lang="fr-FR" baseline="0" dirty="0" err="1" smtClean="0"/>
              <a:t>gives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figures about </a:t>
            </a:r>
            <a:r>
              <a:rPr lang="fr-FR" baseline="0" dirty="0" err="1" smtClean="0"/>
              <a:t>slicing</a:t>
            </a:r>
            <a:r>
              <a:rPr lang="fr-FR" baseline="0" dirty="0" smtClean="0"/>
              <a:t> performance.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695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Let’s</a:t>
            </a:r>
            <a:r>
              <a:rPr lang="fr-FR" dirty="0" smtClean="0"/>
              <a:t> </a:t>
            </a:r>
            <a:r>
              <a:rPr lang="fr-FR" dirty="0" err="1" smtClean="0"/>
              <a:t>take</a:t>
            </a:r>
            <a:r>
              <a:rPr lang="fr-FR" dirty="0" smtClean="0"/>
              <a:t> a look at </a:t>
            </a: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makes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possible.</a:t>
            </a:r>
          </a:p>
          <a:p>
            <a:endParaRPr lang="fr-FR" dirty="0" smtClean="0"/>
          </a:p>
          <a:p>
            <a:r>
              <a:rPr lang="fr-FR" dirty="0" err="1" smtClean="0"/>
              <a:t>Slicing</a:t>
            </a:r>
            <a:r>
              <a:rPr lang="fr-FR" dirty="0" smtClean="0"/>
              <a:t> the </a:t>
            </a:r>
            <a:r>
              <a:rPr lang="fr-FR" dirty="0" err="1" smtClean="0"/>
              <a:t>result</a:t>
            </a:r>
            <a:r>
              <a:rPr lang="fr-FR" dirty="0" smtClean="0"/>
              <a:t> of the CSG model, or </a:t>
            </a:r>
            <a:r>
              <a:rPr lang="fr-FR" dirty="0" err="1" smtClean="0"/>
              <a:t>evaluating</a:t>
            </a:r>
            <a:r>
              <a:rPr lang="fr-FR" dirty="0" smtClean="0"/>
              <a:t> the CSG </a:t>
            </a:r>
            <a:r>
              <a:rPr lang="fr-FR" dirty="0" err="1" smtClean="0"/>
              <a:t>after</a:t>
            </a:r>
            <a:r>
              <a:rPr lang="fr-FR" dirty="0" smtClean="0"/>
              <a:t> </a:t>
            </a:r>
            <a:r>
              <a:rPr lang="fr-FR" dirty="0" err="1" smtClean="0"/>
              <a:t>generating</a:t>
            </a:r>
            <a:r>
              <a:rPr lang="fr-FR" baseline="0" dirty="0" smtClean="0"/>
              <a:t> </a:t>
            </a:r>
            <a:r>
              <a:rPr lang="fr-FR" dirty="0" err="1" smtClean="0"/>
              <a:t>object</a:t>
            </a:r>
            <a:r>
              <a:rPr lang="fr-FR" dirty="0" smtClean="0"/>
              <a:t> slices </a:t>
            </a:r>
            <a:r>
              <a:rPr lang="fr-FR" dirty="0" err="1" smtClean="0"/>
              <a:t>produces</a:t>
            </a:r>
            <a:r>
              <a:rPr lang="fr-FR" dirty="0" smtClean="0"/>
              <a:t> the </a:t>
            </a:r>
            <a:r>
              <a:rPr lang="fr-FR" dirty="0" err="1" smtClean="0"/>
              <a:t>same</a:t>
            </a:r>
            <a:r>
              <a:rPr lang="fr-FR" dirty="0" smtClean="0"/>
              <a:t> </a:t>
            </a:r>
            <a:r>
              <a:rPr lang="fr-FR" dirty="0" err="1" smtClean="0"/>
              <a:t>result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472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 smtClean="0"/>
              <a:t>Since</a:t>
            </a:r>
            <a:r>
              <a:rPr lang="fr-FR" baseline="0" dirty="0" smtClean="0"/>
              <a:t> slices are </a:t>
            </a:r>
            <a:r>
              <a:rPr lang="fr-FR" baseline="0" dirty="0" err="1" smtClean="0"/>
              <a:t>composed</a:t>
            </a:r>
            <a:r>
              <a:rPr lang="fr-FR" baseline="0" dirty="0" smtClean="0"/>
              <a:t> of 2D </a:t>
            </a:r>
            <a:r>
              <a:rPr lang="fr-FR" baseline="0" dirty="0" err="1" smtClean="0"/>
              <a:t>primtives</a:t>
            </a:r>
            <a:r>
              <a:rPr lang="fr-FR" baseline="0" dirty="0" smtClean="0"/>
              <a:t>, the CSG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considerably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simpler</a:t>
            </a:r>
            <a:r>
              <a:rPr lang="fr-FR" baseline="0" dirty="0" smtClean="0"/>
              <a:t> to do </a:t>
            </a:r>
            <a:r>
              <a:rPr lang="fr-FR" baseline="0" dirty="0" err="1" smtClean="0"/>
              <a:t>within</a:t>
            </a:r>
            <a:r>
              <a:rPr lang="fr-FR" baseline="0" dirty="0" smtClean="0"/>
              <a:t> a slice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2D primitives, </a:t>
            </a:r>
            <a:r>
              <a:rPr lang="fr-FR" baseline="0" dirty="0" err="1" smtClean="0"/>
              <a:t>than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full 3D </a:t>
            </a:r>
            <a:r>
              <a:rPr lang="fr-FR" baseline="0" dirty="0" err="1" smtClean="0"/>
              <a:t>meshes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7498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Generating</a:t>
            </a:r>
            <a:r>
              <a:rPr lang="fr-FR" dirty="0" smtClean="0"/>
              <a:t> </a:t>
            </a:r>
            <a:r>
              <a:rPr lang="fr-FR" dirty="0" err="1" smtClean="0"/>
              <a:t>object</a:t>
            </a:r>
            <a:r>
              <a:rPr lang="fr-FR" baseline="0" dirty="0" smtClean="0"/>
              <a:t> </a:t>
            </a:r>
            <a:r>
              <a:rPr lang="fr-FR" dirty="0" smtClean="0"/>
              <a:t>slices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done</a:t>
            </a:r>
            <a:r>
              <a:rPr lang="fr-FR" dirty="0" smtClean="0"/>
              <a:t> in </a:t>
            </a: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ways</a:t>
            </a:r>
            <a:r>
              <a:rPr lang="fr-FR" dirty="0" smtClean="0"/>
              <a:t>.</a:t>
            </a:r>
            <a:br>
              <a:rPr lang="fr-FR" dirty="0" smtClean="0"/>
            </a:br>
            <a:r>
              <a:rPr lang="fr-FR" dirty="0" smtClean="0"/>
              <a:t>One </a:t>
            </a:r>
            <a:r>
              <a:rPr lang="fr-FR" dirty="0" err="1" smtClean="0"/>
              <a:t>way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to </a:t>
            </a:r>
            <a:r>
              <a:rPr lang="fr-FR" dirty="0" err="1" smtClean="0"/>
              <a:t>generat</a:t>
            </a:r>
            <a:r>
              <a:rPr lang="fr-FR" baseline="0" dirty="0" err="1" smtClean="0"/>
              <a:t>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vector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geometry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the intersection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planes and the </a:t>
            </a:r>
            <a:r>
              <a:rPr lang="fr-FR" baseline="0" dirty="0" err="1" smtClean="0"/>
              <a:t>object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create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offsetted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polylines</a:t>
            </a:r>
            <a:r>
              <a:rPr lang="fr-FR" baseline="0" dirty="0" smtClean="0"/>
              <a:t> for contours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geometry</a:t>
            </a:r>
            <a:r>
              <a:rPr lang="fr-FR" baseline="0" dirty="0" smtClean="0"/>
              <a:t/>
            </a:r>
            <a:br>
              <a:rPr lang="fr-FR" baseline="0" dirty="0" smtClean="0"/>
            </a:br>
            <a:r>
              <a:rPr lang="fr-FR" baseline="0" dirty="0" err="1" smtClean="0"/>
              <a:t>Another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somehow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render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objects</a:t>
            </a:r>
            <a:r>
              <a:rPr lang="fr-FR" baseline="0" dirty="0" smtClean="0"/>
              <a:t> « onto slice planes » and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extract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rasterized</a:t>
            </a:r>
            <a:r>
              <a:rPr lang="fr-FR" baseline="0" dirty="0" smtClean="0"/>
              <a:t> slices contours. </a:t>
            </a:r>
            <a:r>
              <a:rPr lang="fr-FR" baseline="0" dirty="0" err="1" smtClean="0"/>
              <a:t>We’ll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later</a:t>
            </a:r>
            <a:r>
              <a:rPr lang="fr-FR" baseline="0" dirty="0" smtClean="0"/>
              <a:t> how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do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.</a:t>
            </a:r>
          </a:p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869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One </a:t>
            </a:r>
            <a:r>
              <a:rPr lang="fr-FR" dirty="0" err="1" smtClean="0"/>
              <a:t>thing</a:t>
            </a:r>
            <a:r>
              <a:rPr lang="fr-FR" dirty="0" smtClean="0"/>
              <a:t> to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keep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mind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do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each</a:t>
            </a:r>
            <a:r>
              <a:rPr lang="fr-FR" baseline="0" dirty="0" smtClean="0"/>
              <a:t> slice </a:t>
            </a:r>
            <a:r>
              <a:rPr lang="fr-FR" baseline="0" dirty="0" err="1" smtClean="0"/>
              <a:t>requires</a:t>
            </a:r>
            <a:r>
              <a:rPr lang="fr-FR" baseline="0" dirty="0" smtClean="0"/>
              <a:t> a lot of memory, as the raster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typically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the size of the </a:t>
            </a:r>
            <a:r>
              <a:rPr lang="fr-FR" baseline="0" dirty="0" err="1" smtClean="0"/>
              <a:t>object</a:t>
            </a:r>
            <a:r>
              <a:rPr lang="fr-FR" baseline="0" dirty="0" smtClean="0"/>
              <a:t>, and have the </a:t>
            </a:r>
            <a:r>
              <a:rPr lang="fr-FR" baseline="0" dirty="0" err="1" smtClean="0"/>
              <a:t>resolution</a:t>
            </a:r>
            <a:r>
              <a:rPr lang="fr-FR" baseline="0" dirty="0" smtClean="0"/>
              <a:t> of the printer. </a:t>
            </a:r>
            <a:r>
              <a:rPr lang="fr-FR" baseline="0" dirty="0" err="1" smtClean="0"/>
              <a:t>That’s</a:t>
            </a:r>
            <a:r>
              <a:rPr lang="fr-FR" baseline="0" dirty="0" smtClean="0"/>
              <a:t> a lot of pixels.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3520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GPUs</a:t>
            </a:r>
            <a:r>
              <a:rPr lang="fr-FR" dirty="0" smtClean="0"/>
              <a:t> are </a:t>
            </a:r>
            <a:r>
              <a:rPr lang="fr-FR" dirty="0" err="1" smtClean="0"/>
              <a:t>ideal</a:t>
            </a:r>
            <a:r>
              <a:rPr lang="fr-FR" dirty="0" smtClean="0"/>
              <a:t> for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purpose</a:t>
            </a:r>
            <a:r>
              <a:rPr lang="fr-FR" dirty="0" smtClean="0"/>
              <a:t>,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primarily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meant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produce</a:t>
            </a:r>
            <a:r>
              <a:rPr lang="fr-FR" dirty="0" smtClean="0"/>
              <a:t> raster images </a:t>
            </a:r>
            <a:r>
              <a:rPr lang="fr-FR" dirty="0" err="1" smtClean="0"/>
              <a:t>from</a:t>
            </a:r>
            <a:r>
              <a:rPr lang="fr-FR" dirty="0" smtClean="0"/>
              <a:t> 3D </a:t>
            </a:r>
            <a:r>
              <a:rPr lang="fr-FR" dirty="0" err="1" smtClean="0"/>
              <a:t>objects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362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talk raster-bases </a:t>
            </a:r>
            <a:r>
              <a:rPr lang="fr-FR" dirty="0" err="1" smtClean="0"/>
              <a:t>slicing</a:t>
            </a:r>
            <a:r>
              <a:rPr lang="fr-FR" dirty="0" smtClean="0"/>
              <a:t>, a raster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representation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generated</a:t>
            </a:r>
            <a:r>
              <a:rPr lang="fr-FR" baseline="0" dirty="0" smtClean="0"/>
              <a:t> at </a:t>
            </a:r>
            <a:r>
              <a:rPr lang="fr-FR" baseline="0" dirty="0" err="1" smtClean="0"/>
              <a:t>slicing</a:t>
            </a:r>
            <a:r>
              <a:rPr lang="fr-FR" baseline="0" dirty="0" smtClean="0"/>
              <a:t> time, for </a:t>
            </a:r>
            <a:r>
              <a:rPr lang="fr-FR" baseline="0" dirty="0" err="1" smtClean="0"/>
              <a:t>each</a:t>
            </a:r>
            <a:r>
              <a:rPr lang="fr-FR" baseline="0" dirty="0" smtClean="0"/>
              <a:t> slice, at printing </a:t>
            </a:r>
            <a:r>
              <a:rPr lang="fr-FR" baseline="0" dirty="0" err="1" smtClean="0"/>
              <a:t>resolution</a:t>
            </a:r>
            <a:r>
              <a:rPr lang="fr-FR" baseline="0" dirty="0" smtClean="0"/>
              <a:t>. The </a:t>
            </a:r>
            <a:r>
              <a:rPr lang="fr-FR" baseline="0" dirty="0" err="1" smtClean="0"/>
              <a:t>generated</a:t>
            </a:r>
            <a:r>
              <a:rPr lang="fr-FR" baseline="0" dirty="0" smtClean="0"/>
              <a:t> rasters are </a:t>
            </a:r>
            <a:r>
              <a:rPr lang="fr-FR" baseline="0" dirty="0" err="1" smtClean="0"/>
              <a:t>temporary</a:t>
            </a:r>
            <a:r>
              <a:rPr lang="fr-FR" baseline="0" dirty="0" smtClean="0"/>
              <a:t> data </a:t>
            </a:r>
            <a:r>
              <a:rPr lang="fr-FR" baseline="0" dirty="0" err="1" smtClean="0"/>
              <a:t>generated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using</a:t>
            </a:r>
            <a:r>
              <a:rPr lang="fr-FR" baseline="0" dirty="0" smtClean="0"/>
              <a:t> the original model, </a:t>
            </a:r>
            <a:r>
              <a:rPr lang="fr-FR" baseline="0" dirty="0" err="1" smtClean="0"/>
              <a:t>prior</a:t>
            </a:r>
            <a:r>
              <a:rPr lang="fr-FR" baseline="0" dirty="0" smtClean="0"/>
              <a:t> to the </a:t>
            </a:r>
            <a:r>
              <a:rPr lang="fr-FR" baseline="0" dirty="0" err="1" smtClean="0"/>
              <a:t>tool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generation</a:t>
            </a:r>
            <a:r>
              <a:rPr lang="fr-FR" baseline="0" dirty="0" smtClean="0"/>
              <a:t> phase, </a:t>
            </a:r>
            <a:r>
              <a:rPr lang="fr-FR" baseline="0" dirty="0" err="1" smtClean="0"/>
              <a:t>producing</a:t>
            </a:r>
            <a:r>
              <a:rPr lang="fr-FR" baseline="0" dirty="0" smtClean="0"/>
              <a:t> the final G-Code file.</a:t>
            </a:r>
          </a:p>
          <a:p>
            <a:r>
              <a:rPr lang="fr-FR" baseline="0" dirty="0" err="1" smtClean="0"/>
              <a:t>Geometry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never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leaves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its</a:t>
            </a:r>
            <a:r>
              <a:rPr lang="fr-FR" baseline="0" dirty="0" smtClean="0"/>
              <a:t> original </a:t>
            </a:r>
            <a:r>
              <a:rPr lang="fr-FR" baseline="0" dirty="0" err="1" smtClean="0"/>
              <a:t>form</a:t>
            </a:r>
            <a:r>
              <a:rPr lang="fr-FR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Let’s look at how raster slices are generated with the GPU.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5056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One </a:t>
            </a:r>
            <a:r>
              <a:rPr lang="fr-FR" dirty="0" err="1" smtClean="0"/>
              <a:t>popular</a:t>
            </a:r>
            <a:r>
              <a:rPr lang="fr-FR" dirty="0" smtClean="0"/>
              <a:t> </a:t>
            </a:r>
            <a:r>
              <a:rPr lang="fr-FR" dirty="0" err="1" smtClean="0"/>
              <a:t>way</a:t>
            </a:r>
            <a:r>
              <a:rPr lang="fr-FR" dirty="0" smtClean="0"/>
              <a:t> of </a:t>
            </a:r>
            <a:r>
              <a:rPr lang="fr-FR" dirty="0" err="1" smtClean="0"/>
              <a:t>modeling</a:t>
            </a:r>
            <a:r>
              <a:rPr lang="fr-FR" dirty="0" smtClean="0"/>
              <a:t> </a:t>
            </a:r>
            <a:r>
              <a:rPr lang="fr-FR" dirty="0" err="1" smtClean="0"/>
              <a:t>objects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to use</a:t>
            </a:r>
            <a:r>
              <a:rPr lang="fr-FR" dirty="0" smtClean="0"/>
              <a:t> Constructive</a:t>
            </a:r>
            <a:r>
              <a:rPr lang="fr-FR" baseline="0" dirty="0" smtClean="0"/>
              <a:t> Solid </a:t>
            </a:r>
            <a:r>
              <a:rPr lang="fr-FR" baseline="0" dirty="0" err="1" smtClean="0"/>
              <a:t>Geometry</a:t>
            </a:r>
            <a:r>
              <a:rPr lang="fr-FR" baseline="0" dirty="0" smtClean="0"/>
              <a:t>, or CSG. CSG assembles </a:t>
            </a:r>
            <a:r>
              <a:rPr lang="fr-FR" baseline="0" dirty="0" err="1" smtClean="0"/>
              <a:t>solids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using</a:t>
            </a:r>
            <a:r>
              <a:rPr lang="fr-FR" baseline="0" dirty="0" smtClean="0"/>
              <a:t> union, intersection and </a:t>
            </a:r>
            <a:r>
              <a:rPr lang="fr-FR" baseline="0" dirty="0" err="1" smtClean="0"/>
              <a:t>difference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operators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tree</a:t>
            </a:r>
            <a:r>
              <a:rPr lang="fr-FR" baseline="0" dirty="0" smtClean="0"/>
              <a:t>. You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make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complex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solids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complex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trees</a:t>
            </a:r>
            <a:r>
              <a:rPr lang="fr-FR" baseline="0" dirty="0" smtClean="0"/>
              <a:t>. It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relatively</a:t>
            </a:r>
            <a:r>
              <a:rPr lang="fr-FR" baseline="0" dirty="0" smtClean="0"/>
              <a:t> intuitive, </a:t>
            </a:r>
            <a:r>
              <a:rPr lang="fr-FR" baseline="0" dirty="0" err="1" smtClean="0"/>
              <a:t>even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beginners</a:t>
            </a:r>
            <a:r>
              <a:rPr lang="fr-FR" baseline="0" dirty="0" smtClean="0"/>
              <a:t>. For instance, the </a:t>
            </a:r>
            <a:r>
              <a:rPr lang="fr-FR" baseline="0" dirty="0" err="1" smtClean="0"/>
              <a:t>difference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operator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handy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remove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matter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an </a:t>
            </a:r>
            <a:r>
              <a:rPr lang="fr-FR" baseline="0" dirty="0" err="1" smtClean="0"/>
              <a:t>existing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object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such</a:t>
            </a:r>
            <a:r>
              <a:rPr lang="fr-FR" baseline="0" dirty="0" smtClean="0"/>
              <a:t> as </a:t>
            </a:r>
            <a:r>
              <a:rPr lang="fr-FR" baseline="0" dirty="0" err="1" smtClean="0"/>
              <a:t>when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holes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created</a:t>
            </a:r>
            <a:r>
              <a:rPr lang="fr-FR" baseline="0" dirty="0" smtClean="0"/>
              <a:t> off, </a:t>
            </a:r>
            <a:r>
              <a:rPr lang="fr-FR" baseline="0" dirty="0" err="1" smtClean="0"/>
              <a:t>say</a:t>
            </a:r>
            <a:r>
              <a:rPr lang="fr-FR" baseline="0" dirty="0" smtClean="0"/>
              <a:t>, a </a:t>
            </a:r>
            <a:r>
              <a:rPr lang="fr-FR" baseline="0" dirty="0" err="1" smtClean="0"/>
              <a:t>solid</a:t>
            </a:r>
            <a:r>
              <a:rPr lang="fr-FR" baseline="0" dirty="0" smtClean="0"/>
              <a:t> bar. Primitives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kind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including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complex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meshes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0064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first </a:t>
            </a:r>
            <a:r>
              <a:rPr lang="fr-FR" dirty="0" err="1" smtClean="0"/>
              <a:t>create</a:t>
            </a:r>
            <a:r>
              <a:rPr lang="fr-FR" dirty="0" smtClean="0"/>
              <a:t> an</a:t>
            </a:r>
            <a:r>
              <a:rPr lang="fr-FR" baseline="0" dirty="0" smtClean="0"/>
              <a:t> </a:t>
            </a:r>
            <a:r>
              <a:rPr lang="fr-FR" dirty="0" smtClean="0"/>
              <a:t>orthogonal </a:t>
            </a:r>
            <a:r>
              <a:rPr lang="fr-FR" baseline="0" dirty="0" smtClean="0"/>
              <a:t>transformation and set up </a:t>
            </a:r>
            <a:r>
              <a:rPr lang="fr-FR" baseline="0" dirty="0" err="1" smtClean="0"/>
              <a:t>rasterization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 in a </a:t>
            </a:r>
            <a:r>
              <a:rPr lang="fr-FR" baseline="0" dirty="0" err="1" smtClean="0"/>
              <a:t>bottom</a:t>
            </a:r>
            <a:r>
              <a:rPr lang="fr-FR" baseline="0" dirty="0" smtClean="0"/>
              <a:t>-up or top-down </a:t>
            </a:r>
            <a:r>
              <a:rPr lang="fr-FR" baseline="0" dirty="0" err="1" smtClean="0"/>
              <a:t>fashion</a:t>
            </a:r>
            <a:r>
              <a:rPr lang="fr-FR" baseline="0" dirty="0" smtClean="0"/>
              <a:t> (Z axis)</a:t>
            </a:r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render</a:t>
            </a:r>
            <a:r>
              <a:rPr lang="fr-FR" baseline="0" dirty="0" smtClean="0"/>
              <a:t> all the primitives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an A-Buffer,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records all </a:t>
            </a:r>
            <a:r>
              <a:rPr lang="fr-FR" baseline="0" dirty="0" err="1" smtClean="0"/>
              <a:t>rasterized</a:t>
            </a:r>
            <a:r>
              <a:rPr lang="fr-FR" baseline="0" dirty="0" smtClean="0"/>
              <a:t> fragments in </a:t>
            </a:r>
            <a:r>
              <a:rPr lang="fr-FR" baseline="0" dirty="0" err="1" smtClean="0"/>
              <a:t>depth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order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each</a:t>
            </a:r>
            <a:r>
              <a:rPr lang="fr-FR" baseline="0" dirty="0" smtClean="0"/>
              <a:t> pixel.</a:t>
            </a:r>
          </a:p>
          <a:p>
            <a:r>
              <a:rPr lang="fr-FR" baseline="0" dirty="0" err="1" smtClean="0"/>
              <a:t>Let’s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now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want</a:t>
            </a:r>
            <a:r>
              <a:rPr lang="fr-FR" baseline="0" dirty="0" smtClean="0"/>
              <a:t> the CSG </a:t>
            </a:r>
            <a:r>
              <a:rPr lang="fr-FR" baseline="0" dirty="0" err="1" smtClean="0"/>
              <a:t>difference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sphere</a:t>
            </a:r>
            <a:r>
              <a:rPr lang="fr-FR" baseline="0" dirty="0" smtClean="0"/>
              <a:t> and the cube –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easily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identify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intervals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intervals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solid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belong</a:t>
            </a:r>
            <a:r>
              <a:rPr lang="fr-FR" baseline="0" dirty="0" smtClean="0"/>
              <a:t> to the </a:t>
            </a:r>
            <a:r>
              <a:rPr lang="fr-FR" baseline="0" dirty="0" err="1" smtClean="0"/>
              <a:t>sphere</a:t>
            </a:r>
            <a:r>
              <a:rPr lang="fr-FR" baseline="0" dirty="0" smtClean="0"/>
              <a:t> and not to the cube.</a:t>
            </a:r>
          </a:p>
          <a:p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intervals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called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dexels</a:t>
            </a:r>
            <a:r>
              <a:rPr lang="fr-FR" baseline="0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479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To </a:t>
            </a:r>
            <a:r>
              <a:rPr lang="fr-FR" dirty="0" err="1" smtClean="0"/>
              <a:t>extract</a:t>
            </a:r>
            <a:r>
              <a:rPr lang="fr-FR" dirty="0" smtClean="0"/>
              <a:t> a slice at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given</a:t>
            </a:r>
            <a:r>
              <a:rPr lang="fr-FR" baseline="0" dirty="0" smtClean="0"/>
              <a:t> Z </a:t>
            </a:r>
            <a:r>
              <a:rPr lang="fr-FR" baseline="0" dirty="0" err="1" smtClean="0"/>
              <a:t>coordinate</a:t>
            </a:r>
            <a:r>
              <a:rPr lang="fr-FR" baseline="0" dirty="0" smtClean="0"/>
              <a:t>,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evaluate</a:t>
            </a:r>
            <a:r>
              <a:rPr lang="fr-FR" dirty="0" smtClean="0"/>
              <a:t> the CSG at a </a:t>
            </a:r>
            <a:r>
              <a:rPr lang="fr-FR" dirty="0" err="1" smtClean="0"/>
              <a:t>any</a:t>
            </a:r>
            <a:r>
              <a:rPr lang="fr-FR" dirty="0" smtClean="0"/>
              <a:t> </a:t>
            </a:r>
            <a:r>
              <a:rPr lang="fr-FR" dirty="0" err="1" smtClean="0"/>
              <a:t>given</a:t>
            </a:r>
            <a:r>
              <a:rPr lang="fr-FR" baseline="0" dirty="0" smtClean="0"/>
              <a:t> X,Y </a:t>
            </a:r>
            <a:r>
              <a:rPr lang="fr-FR" baseline="0" dirty="0" err="1" smtClean="0"/>
              <a:t>coordinate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slice.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get</a:t>
            </a:r>
            <a:r>
              <a:rPr lang="fr-FR" baseline="0" dirty="0" smtClean="0"/>
              <a:t> the raster slice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way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536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construction of the A-Buffer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fully</a:t>
            </a:r>
            <a:r>
              <a:rPr lang="fr-FR" dirty="0" smtClean="0"/>
              <a:t> </a:t>
            </a:r>
            <a:r>
              <a:rPr lang="fr-FR" dirty="0" err="1" smtClean="0"/>
              <a:t>integrated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the pipeline of the </a:t>
            </a:r>
            <a:r>
              <a:rPr lang="fr-FR" baseline="0" dirty="0" err="1" smtClean="0"/>
              <a:t>graphics</a:t>
            </a:r>
            <a:r>
              <a:rPr lang="fr-FR" baseline="0" dirty="0" smtClean="0"/>
              <a:t> API (</a:t>
            </a:r>
            <a:r>
              <a:rPr lang="fr-FR" baseline="0" dirty="0" err="1" smtClean="0"/>
              <a:t>eg</a:t>
            </a:r>
            <a:r>
              <a:rPr lang="fr-FR" baseline="0" dirty="0" smtClean="0"/>
              <a:t>. OpenGL or DirectX).</a:t>
            </a:r>
          </a:p>
          <a:p>
            <a:r>
              <a:rPr lang="fr-FR" dirty="0" err="1" smtClean="0"/>
              <a:t>We</a:t>
            </a:r>
            <a:r>
              <a:rPr lang="fr-FR" dirty="0" smtClean="0"/>
              <a:t> have </a:t>
            </a:r>
            <a:r>
              <a:rPr lang="fr-FR" dirty="0" err="1" smtClean="0"/>
              <a:t>methods</a:t>
            </a:r>
            <a:r>
              <a:rPr lang="fr-FR" dirty="0" smtClean="0"/>
              <a:t> to do lock-free </a:t>
            </a:r>
            <a:r>
              <a:rPr lang="fr-FR" dirty="0" err="1" smtClean="0"/>
              <a:t>sorted</a:t>
            </a:r>
            <a:r>
              <a:rPr lang="fr-FR" dirty="0" smtClean="0"/>
              <a:t> insertions for</a:t>
            </a:r>
            <a:r>
              <a:rPr lang="fr-FR" baseline="0" dirty="0" smtClean="0"/>
              <a:t> the fragments.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50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Slicing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just</a:t>
            </a:r>
            <a:r>
              <a:rPr lang="fr-FR" dirty="0" smtClean="0"/>
              <a:t> a </a:t>
            </a:r>
            <a:r>
              <a:rPr lang="fr-FR" dirty="0" err="1" smtClean="0"/>
              <a:t>matter</a:t>
            </a:r>
            <a:r>
              <a:rPr lang="fr-FR" dirty="0" smtClean="0"/>
              <a:t> of building an A-Buffer</a:t>
            </a:r>
            <a:r>
              <a:rPr lang="fr-FR" baseline="0" dirty="0" smtClean="0"/>
              <a:t> once for all, and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extract</a:t>
            </a:r>
            <a:r>
              <a:rPr lang="fr-FR" baseline="0" dirty="0" smtClean="0"/>
              <a:t> slices at </a:t>
            </a:r>
            <a:r>
              <a:rPr lang="fr-FR" baseline="0" dirty="0" err="1" smtClean="0"/>
              <a:t>various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levels</a:t>
            </a:r>
            <a:r>
              <a:rPr lang="fr-FR" baseline="0" dirty="0" smtClean="0"/>
              <a:t> out of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A-Buffer. The </a:t>
            </a:r>
            <a:r>
              <a:rPr lang="fr-FR" baseline="0" dirty="0" err="1" smtClean="0"/>
              <a:t>actual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tools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paths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generated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each</a:t>
            </a:r>
            <a:r>
              <a:rPr lang="fr-FR" baseline="0" dirty="0" smtClean="0"/>
              <a:t> raster image.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4567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For interactive </a:t>
            </a:r>
            <a:r>
              <a:rPr lang="fr-FR" dirty="0" err="1" smtClean="0"/>
              <a:t>rendering</a:t>
            </a:r>
            <a:r>
              <a:rPr lang="fr-FR" dirty="0" smtClean="0"/>
              <a:t>, an</a:t>
            </a:r>
            <a:r>
              <a:rPr lang="fr-FR" baseline="0" dirty="0" smtClean="0"/>
              <a:t> A-Buffer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generated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each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view</a:t>
            </a:r>
            <a:r>
              <a:rPr lang="fr-FR" baseline="0" dirty="0" smtClean="0"/>
              <a:t>. The CSG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evaluated</a:t>
            </a:r>
            <a:r>
              <a:rPr lang="fr-FR" baseline="0" dirty="0" smtClean="0"/>
              <a:t> in a front-to-back </a:t>
            </a:r>
            <a:r>
              <a:rPr lang="fr-FR" baseline="0" dirty="0" err="1" smtClean="0"/>
              <a:t>fashion</a:t>
            </a:r>
            <a:r>
              <a:rPr lang="fr-FR" baseline="0" dirty="0" smtClean="0"/>
              <a:t> and stops at the </a:t>
            </a:r>
            <a:r>
              <a:rPr lang="fr-FR" baseline="0" dirty="0" err="1" smtClean="0"/>
              <a:t>frontmost</a:t>
            </a:r>
            <a:r>
              <a:rPr lang="fr-FR" baseline="0" dirty="0" smtClean="0"/>
              <a:t> visible fragment at </a:t>
            </a:r>
            <a:r>
              <a:rPr lang="fr-FR" baseline="0" dirty="0" err="1" smtClean="0"/>
              <a:t>each</a:t>
            </a:r>
            <a:r>
              <a:rPr lang="fr-FR" baseline="0" dirty="0" smtClean="0"/>
              <a:t> pixel location,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shaded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rendered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Note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the </a:t>
            </a:r>
            <a:r>
              <a:rPr lang="fr-FR" baseline="0" dirty="0" err="1" smtClean="0"/>
              <a:t>same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algorithm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rendering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slicing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5839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Any</a:t>
            </a:r>
            <a:r>
              <a:rPr lang="fr-FR" dirty="0" smtClean="0"/>
              <a:t> </a:t>
            </a:r>
            <a:r>
              <a:rPr lang="fr-FR" dirty="0" err="1" smtClean="0"/>
              <a:t>kind</a:t>
            </a:r>
            <a:r>
              <a:rPr lang="fr-FR" dirty="0" smtClean="0"/>
              <a:t> of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solid</a:t>
            </a:r>
            <a:r>
              <a:rPr lang="fr-FR" baseline="0" dirty="0" smtClean="0"/>
              <a:t> primitive </a:t>
            </a:r>
            <a:r>
              <a:rPr lang="fr-FR" baseline="0" dirty="0" err="1" smtClean="0"/>
              <a:t>becomes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printable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, as long as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rasterization</a:t>
            </a:r>
            <a:r>
              <a:rPr lang="fr-FR" baseline="0" dirty="0" smtClean="0"/>
              <a:t> code for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Analytical</a:t>
            </a:r>
            <a:r>
              <a:rPr lang="fr-FR" baseline="0" dirty="0" smtClean="0"/>
              <a:t> primitives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raytraced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through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proxy </a:t>
            </a:r>
            <a:r>
              <a:rPr lang="fr-FR" baseline="0" dirty="0" err="1" smtClean="0"/>
              <a:t>geometry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convex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hull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just</a:t>
            </a:r>
            <a:r>
              <a:rPr lang="fr-FR" baseline="0" dirty="0" smtClean="0"/>
              <a:t> a quad primitive.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7455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Mixing</a:t>
            </a:r>
            <a:r>
              <a:rPr lang="fr-FR" dirty="0" smtClean="0"/>
              <a:t> primitive</a:t>
            </a:r>
            <a:r>
              <a:rPr lang="fr-FR" baseline="0" dirty="0" smtClean="0"/>
              <a:t> types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straightforward</a:t>
            </a:r>
            <a:r>
              <a:rPr lang="fr-FR" baseline="0" dirty="0" smtClean="0"/>
              <a:t> and CSG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seamlessly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them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an </a:t>
            </a:r>
            <a:r>
              <a:rPr lang="fr-FR" baseline="0" dirty="0" err="1" smtClean="0"/>
              <a:t>example</a:t>
            </a:r>
            <a:r>
              <a:rPr lang="fr-FR" baseline="0" dirty="0" smtClean="0"/>
              <a:t> of a </a:t>
            </a:r>
            <a:r>
              <a:rPr lang="fr-FR" baseline="0" dirty="0" err="1" smtClean="0"/>
              <a:t>complex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cup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generated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mesh</a:t>
            </a:r>
            <a:r>
              <a:rPr lang="fr-FR" baseline="0" dirty="0" smtClean="0"/>
              <a:t> and an </a:t>
            </a:r>
            <a:r>
              <a:rPr lang="fr-FR" baseline="0" dirty="0" err="1" smtClean="0"/>
              <a:t>implicit</a:t>
            </a:r>
            <a:r>
              <a:rPr lang="fr-FR" baseline="0" dirty="0" smtClean="0"/>
              <a:t> primitive.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03907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Because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 in a </a:t>
            </a:r>
            <a:r>
              <a:rPr lang="fr-FR" baseline="0" dirty="0" err="1" smtClean="0"/>
              <a:t>discretized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fashion</a:t>
            </a:r>
            <a:r>
              <a:rPr lang="fr-FR" baseline="0" dirty="0" smtClean="0"/>
              <a:t>, on a pixel basis,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raster slices,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easily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provide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way</a:t>
            </a:r>
            <a:r>
              <a:rPr lang="fr-FR" baseline="0" dirty="0" smtClean="0"/>
              <a:t> to the script </a:t>
            </a:r>
            <a:r>
              <a:rPr lang="fr-FR" baseline="0" dirty="0" err="1" smtClean="0"/>
              <a:t>writer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modify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at </a:t>
            </a:r>
            <a:r>
              <a:rPr lang="fr-FR" baseline="0" dirty="0" err="1" smtClean="0"/>
              <a:t>any</a:t>
            </a:r>
            <a:r>
              <a:rPr lang="fr-FR" baseline="0" dirty="0" smtClean="0"/>
              <a:t> X,Y,Z position </a:t>
            </a:r>
            <a:r>
              <a:rPr lang="fr-FR" baseline="0" dirty="0" err="1" smtClean="0"/>
              <a:t>anywhere</a:t>
            </a:r>
            <a:r>
              <a:rPr lang="fr-FR" baseline="0" dirty="0" smtClean="0"/>
              <a:t> in the model. This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useful</a:t>
            </a:r>
            <a:r>
              <a:rPr lang="fr-FR" baseline="0" dirty="0" smtClean="0"/>
              <a:t> for multi-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prints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342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define</a:t>
            </a:r>
            <a:r>
              <a:rPr lang="fr-FR" baseline="0" dirty="0" smtClean="0"/>
              <a:t> the concept of ‘slice </a:t>
            </a:r>
            <a:r>
              <a:rPr lang="fr-FR" baseline="0" dirty="0" err="1" smtClean="0"/>
              <a:t>shaders</a:t>
            </a:r>
            <a:r>
              <a:rPr lang="fr-FR" baseline="0" dirty="0" smtClean="0"/>
              <a:t>’.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A bit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fragment </a:t>
            </a:r>
            <a:r>
              <a:rPr lang="fr-FR" baseline="0" dirty="0" err="1" smtClean="0"/>
              <a:t>shaders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surfaces, slice </a:t>
            </a:r>
            <a:r>
              <a:rPr lang="fr-FR" baseline="0" dirty="0" err="1" smtClean="0"/>
              <a:t>shaders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solids</a:t>
            </a:r>
            <a:r>
              <a:rPr lang="fr-FR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A slice </a:t>
            </a:r>
            <a:r>
              <a:rPr lang="fr-FR" baseline="0" dirty="0" err="1" smtClean="0"/>
              <a:t>shader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receives</a:t>
            </a:r>
            <a:r>
              <a:rPr lang="fr-FR" baseline="0" dirty="0" smtClean="0"/>
              <a:t> an </a:t>
            </a:r>
            <a:r>
              <a:rPr lang="fr-FR" baseline="0" dirty="0" err="1" smtClean="0"/>
              <a:t>incoming</a:t>
            </a:r>
            <a:r>
              <a:rPr lang="fr-FR" baseline="0" dirty="0" smtClean="0"/>
              <a:t> ‘p’ position in world </a:t>
            </a:r>
            <a:r>
              <a:rPr lang="fr-FR" baseline="0" dirty="0" err="1" smtClean="0"/>
              <a:t>coordinates</a:t>
            </a:r>
            <a:r>
              <a:rPr lang="fr-FR" baseline="0" dirty="0" smtClean="0"/>
              <a:t> - the code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alter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deposited</a:t>
            </a:r>
            <a:r>
              <a:rPr lang="fr-FR" baseline="0" dirty="0" smtClean="0"/>
              <a:t> at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location in the </a:t>
            </a:r>
            <a:r>
              <a:rPr lang="fr-FR" baseline="0" dirty="0" err="1" smtClean="0"/>
              <a:t>solid</a:t>
            </a:r>
            <a:r>
              <a:rPr lang="fr-FR" baseline="0" dirty="0" smtClean="0"/>
              <a:t>, or -1 if no 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deposited</a:t>
            </a:r>
            <a:r>
              <a:rPr lang="fr-FR" baseline="0" dirty="0" smtClean="0"/>
              <a:t> at all.</a:t>
            </a:r>
            <a:br>
              <a:rPr lang="fr-FR" baseline="0" dirty="0" smtClean="0"/>
            </a:br>
            <a:r>
              <a:rPr lang="fr-FR" baseline="0" dirty="0" err="1" smtClean="0"/>
              <a:t>Tool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generation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take</a:t>
            </a:r>
            <a:r>
              <a:rPr lang="fr-FR" baseline="0" dirty="0" smtClean="0"/>
              <a:t> the output of the slice </a:t>
            </a:r>
            <a:r>
              <a:rPr lang="fr-FR" baseline="0" dirty="0" err="1" smtClean="0"/>
              <a:t>shader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each</a:t>
            </a:r>
            <a:r>
              <a:rPr lang="fr-FR" baseline="0" dirty="0" smtClean="0"/>
              <a:t> slice.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1243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Warp </a:t>
            </a:r>
            <a:r>
              <a:rPr lang="fr-FR" dirty="0" err="1" smtClean="0"/>
              <a:t>shaders</a:t>
            </a:r>
            <a:r>
              <a:rPr lang="fr-FR" dirty="0" smtClean="0"/>
              <a:t> are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available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procedurally</a:t>
            </a:r>
            <a:r>
              <a:rPr lang="fr-FR" baseline="0" dirty="0" smtClean="0"/>
              <a:t> alter slice </a:t>
            </a:r>
            <a:r>
              <a:rPr lang="fr-FR" baseline="0" dirty="0" err="1" smtClean="0"/>
              <a:t>geometry</a:t>
            </a:r>
            <a:r>
              <a:rPr lang="fr-FR" baseline="0" dirty="0" smtClean="0"/>
              <a:t>.</a:t>
            </a:r>
            <a:br>
              <a:rPr lang="fr-FR" baseline="0" dirty="0" smtClean="0"/>
            </a:br>
            <a:r>
              <a:rPr lang="fr-FR" baseline="0" dirty="0" smtClean="0"/>
              <a:t>Slice and </a:t>
            </a:r>
            <a:r>
              <a:rPr lang="fr-FR" baseline="0" dirty="0" err="1" smtClean="0"/>
              <a:t>warp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shaders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combined</a:t>
            </a:r>
            <a:r>
              <a:rPr lang="fr-FR" baseline="0" dirty="0" smtClean="0"/>
              <a:t> as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case on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slide. A </a:t>
            </a:r>
            <a:r>
              <a:rPr lang="fr-FR" baseline="0" dirty="0" err="1" smtClean="0"/>
              <a:t>warp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shader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to twist the </a:t>
            </a:r>
            <a:r>
              <a:rPr lang="fr-FR" baseline="0" dirty="0" err="1" smtClean="0"/>
              <a:t>solid</a:t>
            </a:r>
            <a:r>
              <a:rPr lang="fr-FR" baseline="0" dirty="0" smtClean="0"/>
              <a:t>, and a slice </a:t>
            </a:r>
            <a:r>
              <a:rPr lang="fr-FR" baseline="0" dirty="0" err="1" smtClean="0"/>
              <a:t>shader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hollow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cubical</a:t>
            </a:r>
            <a:r>
              <a:rPr lang="fr-FR" baseline="0" dirty="0" smtClean="0"/>
              <a:t> parts out of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As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leverage</a:t>
            </a:r>
            <a:r>
              <a:rPr lang="fr-FR" baseline="0" dirty="0" smtClean="0"/>
              <a:t> GLSL all the </a:t>
            </a:r>
            <a:r>
              <a:rPr lang="fr-FR" baseline="0" dirty="0" err="1" smtClean="0"/>
              <a:t>way</a:t>
            </a:r>
            <a:r>
              <a:rPr lang="fr-FR" baseline="0" dirty="0" smtClean="0"/>
              <a:t> down, for </a:t>
            </a:r>
            <a:r>
              <a:rPr lang="fr-FR" baseline="0" dirty="0" err="1" smtClean="0"/>
              <a:t>both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rasterization</a:t>
            </a:r>
            <a:r>
              <a:rPr lang="fr-FR" baseline="0" dirty="0" smtClean="0"/>
              <a:t> and printing pipeline.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791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Here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doggie</a:t>
            </a:r>
            <a:r>
              <a:rPr lang="fr-FR" baseline="0" dirty="0" smtClean="0"/>
              <a:t> model </a:t>
            </a:r>
            <a:r>
              <a:rPr lang="fr-FR" baseline="0" dirty="0" err="1" smtClean="0"/>
              <a:t>taken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thingiverse</a:t>
            </a:r>
            <a:r>
              <a:rPr lang="fr-FR" baseline="0" dirty="0" smtClean="0"/>
              <a:t> and part </a:t>
            </a:r>
            <a:r>
              <a:rPr lang="fr-FR" baseline="0" dirty="0" err="1" smtClean="0"/>
              <a:t>its</a:t>
            </a:r>
            <a:r>
              <a:rPr lang="fr-FR" baseline="0" dirty="0" smtClean="0"/>
              <a:t> source code.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9869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There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other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benefits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using</a:t>
            </a:r>
            <a:r>
              <a:rPr lang="fr-FR" baseline="0" dirty="0" smtClean="0"/>
              <a:t> raster images for slices.</a:t>
            </a:r>
          </a:p>
          <a:p>
            <a:r>
              <a:rPr lang="fr-FR" baseline="0" dirty="0" smtClean="0"/>
              <a:t>Image-</a:t>
            </a:r>
            <a:r>
              <a:rPr lang="fr-FR" baseline="0" dirty="0" err="1" smtClean="0"/>
              <a:t>based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morphological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erosion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algorithms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calculate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tool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paths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4172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So far </a:t>
            </a:r>
            <a:r>
              <a:rPr lang="fr-FR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described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do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raster slices.</a:t>
            </a:r>
          </a:p>
          <a:p>
            <a:r>
              <a:rPr lang="fr-FR" dirty="0" err="1" smtClean="0"/>
              <a:t>Now</a:t>
            </a:r>
            <a:r>
              <a:rPr lang="fr-FR" dirty="0" smtClean="0"/>
              <a:t>,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possible to </a:t>
            </a:r>
            <a:r>
              <a:rPr lang="fr-FR" dirty="0" err="1" smtClean="0"/>
              <a:t>leverage</a:t>
            </a:r>
            <a:r>
              <a:rPr lang="fr-FR" dirty="0" smtClean="0"/>
              <a:t> the A-.</a:t>
            </a:r>
            <a:r>
              <a:rPr lang="fr-FR" dirty="0" err="1" smtClean="0"/>
              <a:t>uffer</a:t>
            </a:r>
            <a:r>
              <a:rPr lang="fr-FR" dirty="0" smtClean="0"/>
              <a:t>/</a:t>
            </a:r>
            <a:r>
              <a:rPr lang="fr-FR" dirty="0" err="1" smtClean="0"/>
              <a:t>dexel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representation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perform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interesting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modeling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operations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especially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those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interest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context</a:t>
            </a:r>
            <a:r>
              <a:rPr lang="fr-FR" baseline="0" dirty="0" smtClean="0"/>
              <a:t> of fabrication,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99008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</a:t>
            </a:r>
            <a:r>
              <a:rPr lang="fr-FR" baseline="0" dirty="0" smtClean="0"/>
              <a:t>or instance </a:t>
            </a:r>
            <a:r>
              <a:rPr lang="fr-FR" baseline="0" dirty="0" err="1" smtClean="0"/>
              <a:t>creating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molds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hollows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removing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small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undesired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features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operations</a:t>
            </a:r>
            <a:r>
              <a:rPr lang="fr-FR" baseline="0" dirty="0" smtClean="0"/>
              <a:t> have one </a:t>
            </a:r>
            <a:r>
              <a:rPr lang="fr-FR" baseline="0" dirty="0" err="1" smtClean="0"/>
              <a:t>thing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common</a:t>
            </a:r>
            <a:r>
              <a:rPr lang="fr-FR" baseline="0" dirty="0" smtClean="0"/>
              <a:t> :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based</a:t>
            </a:r>
            <a:r>
              <a:rPr lang="fr-FR" baseline="0" dirty="0" smtClean="0"/>
              <a:t> on 3D </a:t>
            </a:r>
            <a:r>
              <a:rPr lang="fr-FR" baseline="0" dirty="0" err="1" smtClean="0"/>
              <a:t>morphological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operators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3289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8503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 </a:t>
            </a:r>
            <a:r>
              <a:rPr lang="fr-FR" dirty="0" smtClean="0"/>
              <a:t>dilation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solids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Minkowski </a:t>
            </a:r>
            <a:r>
              <a:rPr lang="fr-FR" baseline="0" dirty="0" err="1" smtClean="0"/>
              <a:t>sum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solids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Take</a:t>
            </a:r>
            <a:r>
              <a:rPr lang="fr-FR" baseline="0" dirty="0" smtClean="0"/>
              <a:t> all the </a:t>
            </a:r>
            <a:r>
              <a:rPr lang="fr-FR" baseline="0" dirty="0" err="1" smtClean="0"/>
              <a:t>balls</a:t>
            </a:r>
            <a:r>
              <a:rPr lang="fr-FR" baseline="0" dirty="0" smtClean="0"/>
              <a:t> at </a:t>
            </a:r>
            <a:r>
              <a:rPr lang="fr-FR" baseline="0" dirty="0" err="1" smtClean="0"/>
              <a:t>every</a:t>
            </a:r>
            <a:r>
              <a:rPr lang="fr-FR" baseline="0" dirty="0" smtClean="0"/>
              <a:t> possible surface position over the </a:t>
            </a:r>
            <a:r>
              <a:rPr lang="fr-FR" baseline="0" dirty="0" err="1" smtClean="0"/>
              <a:t>blue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solid</a:t>
            </a:r>
            <a:r>
              <a:rPr lang="fr-FR" baseline="0" dirty="0" smtClean="0"/>
              <a:t>, and union </a:t>
            </a:r>
            <a:r>
              <a:rPr lang="fr-FR" baseline="0" dirty="0" err="1" smtClean="0"/>
              <a:t>them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together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blue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solid</a:t>
            </a:r>
            <a:r>
              <a:rPr lang="fr-FR" baseline="0" dirty="0" smtClean="0"/>
              <a:t>. You </a:t>
            </a:r>
            <a:r>
              <a:rPr lang="fr-FR" baseline="0" dirty="0" err="1" smtClean="0"/>
              <a:t>get</a:t>
            </a:r>
            <a:r>
              <a:rPr lang="fr-FR" baseline="0" dirty="0" smtClean="0"/>
              <a:t> a dilation</a:t>
            </a:r>
            <a:r>
              <a:rPr lang="fr-FR" baseline="0" dirty="0" smtClean="0"/>
              <a:t>.</a:t>
            </a:r>
          </a:p>
          <a:p>
            <a:r>
              <a:rPr lang="en-US" baseline="0" dirty="0" smtClean="0"/>
              <a:t>Erosion is defined similarly using complements.</a:t>
            </a: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33446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dirty="0" smtClean="0"/>
              <a:t> possible to use an approximation</a:t>
            </a:r>
            <a:r>
              <a:rPr lang="fr-FR" baseline="0" dirty="0" smtClean="0"/>
              <a:t> of a </a:t>
            </a:r>
            <a:r>
              <a:rPr lang="fr-FR" baseline="0" dirty="0" err="1" smtClean="0"/>
              <a:t>ball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instead</a:t>
            </a:r>
            <a:r>
              <a:rPr lang="fr-FR" baseline="0" dirty="0" smtClean="0"/>
              <a:t> of a real </a:t>
            </a:r>
            <a:r>
              <a:rPr lang="fr-FR" baseline="0" dirty="0" err="1" smtClean="0"/>
              <a:t>ball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approximate</a:t>
            </a:r>
            <a:r>
              <a:rPr lang="fr-FR" baseline="0" dirty="0" smtClean="0"/>
              <a:t> the dilation or </a:t>
            </a:r>
            <a:r>
              <a:rPr lang="fr-FR" baseline="0" dirty="0" err="1" smtClean="0"/>
              <a:t>erosion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It’s</a:t>
            </a:r>
            <a:r>
              <a:rPr lang="fr-FR" baseline="0" dirty="0" smtClean="0"/>
              <a:t> no </a:t>
            </a:r>
            <a:r>
              <a:rPr lang="fr-FR" baseline="0" dirty="0" err="1" smtClean="0"/>
              <a:t>big</a:t>
            </a:r>
            <a:r>
              <a:rPr lang="fr-FR" baseline="0" dirty="0" smtClean="0"/>
              <a:t> deal for </a:t>
            </a:r>
            <a:r>
              <a:rPr lang="fr-FR" baseline="0" dirty="0" err="1" smtClean="0"/>
              <a:t>hollowing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A </a:t>
            </a:r>
            <a:r>
              <a:rPr lang="fr-FR" baseline="0" dirty="0" err="1" smtClean="0"/>
              <a:t>special</a:t>
            </a:r>
            <a:r>
              <a:rPr lang="fr-FR" baseline="0" dirty="0" smtClean="0"/>
              <a:t> type of </a:t>
            </a:r>
            <a:r>
              <a:rPr lang="fr-FR" baseline="0" dirty="0" err="1" smtClean="0"/>
              <a:t>solid</a:t>
            </a:r>
            <a:r>
              <a:rPr lang="fr-FR" baseline="0" dirty="0" smtClean="0"/>
              <a:t>, a </a:t>
            </a:r>
            <a:r>
              <a:rPr lang="fr-FR" baseline="0" dirty="0" err="1" smtClean="0"/>
              <a:t>zonotope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ideal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approximation.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0609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zonotope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solid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approximate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ball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more or </a:t>
            </a:r>
            <a:r>
              <a:rPr lang="fr-FR" baseline="0" dirty="0" err="1" smtClean="0"/>
              <a:t>less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precision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simple to </a:t>
            </a:r>
            <a:r>
              <a:rPr lang="fr-FR" baseline="0" dirty="0" err="1" smtClean="0"/>
              <a:t>build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8310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Zonotopes</a:t>
            </a:r>
            <a:r>
              <a:rPr lang="fr-FR" dirty="0" smtClean="0"/>
              <a:t> are </a:t>
            </a:r>
            <a:r>
              <a:rPr lang="fr-FR" dirty="0" err="1" smtClean="0"/>
              <a:t>themselves</a:t>
            </a:r>
            <a:r>
              <a:rPr lang="fr-FR" baseline="0" dirty="0" smtClean="0"/>
              <a:t> Minkowski </a:t>
            </a:r>
            <a:r>
              <a:rPr lang="fr-FR" baseline="0" dirty="0" err="1" smtClean="0"/>
              <a:t>sums</a:t>
            </a:r>
            <a:r>
              <a:rPr lang="fr-FR" baseline="0" dirty="0" smtClean="0"/>
              <a:t> of line segments.</a:t>
            </a:r>
          </a:p>
          <a:p>
            <a:r>
              <a:rPr lang="fr-FR" baseline="0" dirty="0" err="1" smtClean="0"/>
              <a:t>Successively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offsetting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solid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zonotope’s</a:t>
            </a:r>
            <a:r>
              <a:rPr lang="fr-FR" baseline="0" dirty="0" smtClean="0"/>
              <a:t> line segments </a:t>
            </a:r>
            <a:r>
              <a:rPr lang="fr-FR" baseline="0" dirty="0" err="1" smtClean="0"/>
              <a:t>gives</a:t>
            </a:r>
            <a:r>
              <a:rPr lang="fr-FR" baseline="0" dirty="0" smtClean="0"/>
              <a:t> the Minkowski </a:t>
            </a:r>
            <a:r>
              <a:rPr lang="fr-FR" baseline="0" dirty="0" err="1" smtClean="0"/>
              <a:t>sum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solid</a:t>
            </a:r>
            <a:r>
              <a:rPr lang="fr-FR" baseline="0" dirty="0" smtClean="0"/>
              <a:t> and the </a:t>
            </a:r>
            <a:r>
              <a:rPr lang="fr-FR" baseline="0" dirty="0" err="1" smtClean="0"/>
              <a:t>zonotope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0292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more </a:t>
            </a:r>
            <a:r>
              <a:rPr lang="fr-FR" dirty="0" err="1" smtClean="0"/>
              <a:t>complex</a:t>
            </a:r>
            <a:r>
              <a:rPr lang="fr-FR" dirty="0" smtClean="0"/>
              <a:t> the </a:t>
            </a:r>
            <a:r>
              <a:rPr lang="fr-FR" dirty="0" err="1" smtClean="0"/>
              <a:t>zonotope</a:t>
            </a:r>
            <a:r>
              <a:rPr lang="fr-FR" dirty="0" smtClean="0"/>
              <a:t>, the more </a:t>
            </a:r>
            <a:r>
              <a:rPr lang="fr-FR" dirty="0" err="1" smtClean="0"/>
              <a:t>precise</a:t>
            </a:r>
            <a:r>
              <a:rPr lang="fr-FR" dirty="0" smtClean="0"/>
              <a:t> the </a:t>
            </a:r>
            <a:r>
              <a:rPr lang="fr-FR" dirty="0" err="1" smtClean="0"/>
              <a:t>morphological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operation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As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, a </a:t>
            </a:r>
            <a:r>
              <a:rPr lang="fr-FR" baseline="0" dirty="0" err="1" smtClean="0"/>
              <a:t>zonotope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21 segments </a:t>
            </a:r>
            <a:r>
              <a:rPr lang="fr-FR" baseline="0" dirty="0" err="1" smtClean="0"/>
              <a:t>approximates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relatively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well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topological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ball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especially</a:t>
            </a:r>
            <a:r>
              <a:rPr lang="fr-FR" baseline="0" dirty="0" smtClean="0"/>
              <a:t> if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use </a:t>
            </a:r>
            <a:r>
              <a:rPr lang="fr-FR" baseline="0" dirty="0" err="1" smtClean="0"/>
              <a:t>small</a:t>
            </a:r>
            <a:r>
              <a:rPr lang="fr-FR" baseline="0" dirty="0" smtClean="0"/>
              <a:t> offsets.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7555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Offsetting</a:t>
            </a:r>
            <a:r>
              <a:rPr lang="fr-FR" dirty="0" smtClean="0"/>
              <a:t> </a:t>
            </a:r>
            <a:r>
              <a:rPr lang="fr-FR" dirty="0" err="1" smtClean="0"/>
              <a:t>becomes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just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matter</a:t>
            </a:r>
            <a:r>
              <a:rPr lang="fr-FR" baseline="0" dirty="0" smtClean="0"/>
              <a:t> of, for </a:t>
            </a:r>
            <a:r>
              <a:rPr lang="fr-FR" baseline="0" dirty="0" err="1" smtClean="0"/>
              <a:t>each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zonotope</a:t>
            </a:r>
            <a:r>
              <a:rPr lang="fr-FR" baseline="0" dirty="0" smtClean="0"/>
              <a:t> line segment,</a:t>
            </a:r>
          </a:p>
          <a:p>
            <a:pPr marL="228600" indent="-228600">
              <a:buAutoNum type="arabicParenR"/>
            </a:pPr>
            <a:r>
              <a:rPr lang="fr-FR" baseline="0" dirty="0" err="1" smtClean="0"/>
              <a:t>Generating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dexel</a:t>
            </a:r>
            <a:r>
              <a:rPr lang="fr-FR" baseline="0" dirty="0" smtClean="0"/>
              <a:t> structure </a:t>
            </a:r>
            <a:r>
              <a:rPr lang="fr-FR" baseline="0" dirty="0" err="1" smtClean="0"/>
              <a:t>using</a:t>
            </a:r>
            <a:r>
              <a:rPr lang="fr-FR" baseline="0" dirty="0" smtClean="0"/>
              <a:t> the direction of the line segment</a:t>
            </a:r>
          </a:p>
          <a:p>
            <a:pPr marL="228600" indent="-228600">
              <a:buAutoNum type="arabicParenR"/>
            </a:pPr>
            <a:r>
              <a:rPr lang="fr-FR" baseline="0" dirty="0" err="1" smtClean="0"/>
              <a:t>Dilating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eroding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dexels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next</a:t>
            </a:r>
            <a:r>
              <a:rPr lang="fr-FR" baseline="0" dirty="0" smtClean="0"/>
              <a:t> slide)</a:t>
            </a:r>
          </a:p>
          <a:p>
            <a:pPr marL="228600" indent="-228600">
              <a:buAutoNum type="arabicParenR"/>
            </a:pPr>
            <a:r>
              <a:rPr lang="fr-FR" baseline="0" dirty="0" err="1" smtClean="0"/>
              <a:t>Transforming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resulting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dexels</a:t>
            </a:r>
            <a:r>
              <a:rPr lang="fr-FR" baseline="0" dirty="0" smtClean="0"/>
              <a:t> back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solid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representation</a:t>
            </a:r>
            <a:endParaRPr lang="fr-FR" baseline="0" dirty="0" smtClean="0"/>
          </a:p>
          <a:p>
            <a:pPr marL="228600" indent="-228600">
              <a:buAutoNum type="arabicParenR"/>
            </a:pPr>
            <a:r>
              <a:rPr lang="fr-FR" baseline="0" dirty="0" smtClean="0"/>
              <a:t>do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every</a:t>
            </a:r>
            <a:r>
              <a:rPr lang="fr-FR" baseline="0" dirty="0" smtClean="0"/>
              <a:t> line segment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7404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Writing</a:t>
            </a:r>
            <a:r>
              <a:rPr lang="en-US" baseline="0" dirty="0" smtClean="0"/>
              <a:t> scripts might seems hard, but here is an example made by a 13 years old after some basic explanations.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6027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Dilation or </a:t>
            </a:r>
            <a:r>
              <a:rPr lang="fr-FR" dirty="0" err="1" smtClean="0"/>
              <a:t>erosion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straightforward</a:t>
            </a:r>
            <a:r>
              <a:rPr lang="fr-FR" dirty="0" smtClean="0"/>
              <a:t> and </a:t>
            </a:r>
            <a:r>
              <a:rPr lang="fr-FR" dirty="0" err="1" smtClean="0"/>
              <a:t>efficiently</a:t>
            </a:r>
            <a:r>
              <a:rPr lang="fr-FR" dirty="0" smtClean="0"/>
              <a:t> </a:t>
            </a:r>
            <a:r>
              <a:rPr lang="fr-FR" dirty="0" err="1" smtClean="0"/>
              <a:t>done</a:t>
            </a:r>
            <a:r>
              <a:rPr lang="fr-FR" dirty="0" smtClean="0"/>
              <a:t> on </a:t>
            </a:r>
            <a:r>
              <a:rPr lang="fr-FR" dirty="0" err="1" smtClean="0"/>
              <a:t>GPUs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the </a:t>
            </a:r>
            <a:r>
              <a:rPr lang="fr-FR" dirty="0" err="1" smtClean="0"/>
              <a:t>dexels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17335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need</a:t>
            </a:r>
            <a:r>
              <a:rPr lang="fr-FR" baseline="0" dirty="0" smtClean="0"/>
              <a:t> to</a:t>
            </a:r>
            <a:r>
              <a:rPr lang="fr-FR" dirty="0" smtClean="0"/>
              <a:t> </a:t>
            </a:r>
            <a:r>
              <a:rPr lang="fr-FR" dirty="0" err="1" smtClean="0"/>
              <a:t>transform</a:t>
            </a:r>
            <a:r>
              <a:rPr lang="fr-FR" dirty="0" smtClean="0"/>
              <a:t> </a:t>
            </a:r>
            <a:r>
              <a:rPr lang="fr-FR" baseline="0" dirty="0" err="1" smtClean="0"/>
              <a:t>offsetted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dexels</a:t>
            </a:r>
            <a:r>
              <a:rPr lang="fr-FR" baseline="0" dirty="0" smtClean="0"/>
              <a:t> back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solid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inbetween</a:t>
            </a:r>
            <a:r>
              <a:rPr lang="fr-FR" baseline="0" dirty="0" smtClean="0"/>
              <a:t> segment </a:t>
            </a:r>
            <a:r>
              <a:rPr lang="fr-FR" baseline="0" dirty="0" err="1" smtClean="0"/>
              <a:t>each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offsetting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step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re-rasterize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solid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the A-buffer.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6247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If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naïvely</a:t>
            </a:r>
            <a:r>
              <a:rPr lang="fr-FR" dirty="0" smtClean="0"/>
              <a:t> </a:t>
            </a:r>
            <a:r>
              <a:rPr lang="fr-FR" dirty="0" err="1" smtClean="0"/>
              <a:t>convert</a:t>
            </a:r>
            <a:r>
              <a:rPr lang="fr-FR" dirty="0" smtClean="0"/>
              <a:t> all </a:t>
            </a:r>
            <a:r>
              <a:rPr lang="fr-FR" dirty="0" err="1" smtClean="0"/>
              <a:t>individual</a:t>
            </a:r>
            <a:r>
              <a:rPr lang="fr-FR" dirty="0" smtClean="0"/>
              <a:t> </a:t>
            </a:r>
            <a:r>
              <a:rPr lang="fr-FR" dirty="0" err="1" smtClean="0"/>
              <a:t>solids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</a:t>
            </a:r>
            <a:r>
              <a:rPr lang="fr-FR" dirty="0" err="1" smtClean="0"/>
              <a:t>parallelepipeds</a:t>
            </a:r>
            <a:r>
              <a:rPr lang="fr-FR" dirty="0" smtClean="0"/>
              <a:t>, </a:t>
            </a:r>
            <a:r>
              <a:rPr lang="fr-FR" dirty="0" err="1" smtClean="0"/>
              <a:t>that’s</a:t>
            </a:r>
            <a:r>
              <a:rPr lang="fr-FR" dirty="0" smtClean="0"/>
              <a:t> </a:t>
            </a:r>
            <a:r>
              <a:rPr lang="fr-FR" dirty="0" err="1" smtClean="0"/>
              <a:t>going</a:t>
            </a:r>
            <a:r>
              <a:rPr lang="fr-FR" dirty="0" smtClean="0"/>
              <a:t> to </a:t>
            </a:r>
            <a:r>
              <a:rPr lang="fr-FR" dirty="0" err="1" smtClean="0"/>
              <a:t>work</a:t>
            </a:r>
            <a:r>
              <a:rPr lang="fr-FR" dirty="0" smtClean="0"/>
              <a:t> but the </a:t>
            </a:r>
            <a:r>
              <a:rPr lang="fr-FR" dirty="0" err="1" smtClean="0"/>
              <a:t>rasterization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going</a:t>
            </a:r>
            <a:r>
              <a:rPr lang="fr-FR" dirty="0" smtClean="0"/>
              <a:t> to </a:t>
            </a:r>
            <a:r>
              <a:rPr lang="fr-FR" dirty="0" err="1" smtClean="0"/>
              <a:t>generate</a:t>
            </a:r>
            <a:r>
              <a:rPr lang="fr-FR" dirty="0" smtClean="0"/>
              <a:t> </a:t>
            </a:r>
            <a:r>
              <a:rPr lang="fr-FR" dirty="0" err="1" smtClean="0"/>
              <a:t>way</a:t>
            </a:r>
            <a:r>
              <a:rPr lang="fr-FR" dirty="0" smtClean="0"/>
              <a:t> </a:t>
            </a:r>
            <a:r>
              <a:rPr lang="fr-FR" dirty="0" err="1" smtClean="0"/>
              <a:t>too</a:t>
            </a:r>
            <a:r>
              <a:rPr lang="fr-FR" dirty="0" smtClean="0"/>
              <a:t> </a:t>
            </a:r>
            <a:r>
              <a:rPr lang="fr-FR" dirty="0" err="1" smtClean="0"/>
              <a:t>many</a:t>
            </a:r>
            <a:r>
              <a:rPr lang="fr-FR" dirty="0" smtClean="0"/>
              <a:t> fragments.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2743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avoid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generating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many</a:t>
            </a:r>
            <a:r>
              <a:rPr lang="fr-FR" baseline="0" dirty="0" smtClean="0"/>
              <a:t> fragments by </a:t>
            </a:r>
            <a:r>
              <a:rPr lang="fr-FR" baseline="0" dirty="0" err="1" smtClean="0"/>
              <a:t>using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hierarchical</a:t>
            </a:r>
            <a:r>
              <a:rPr lang="fr-FR" baseline="0" dirty="0" smtClean="0"/>
              <a:t> extraction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. This </a:t>
            </a:r>
            <a:r>
              <a:rPr lang="fr-FR" baseline="0" dirty="0" err="1" smtClean="0"/>
              <a:t>alleviates</a:t>
            </a:r>
            <a:r>
              <a:rPr lang="fr-FR" baseline="0" dirty="0" smtClean="0"/>
              <a:t> GPU memory occupation and </a:t>
            </a:r>
            <a:r>
              <a:rPr lang="fr-FR" baseline="0" dirty="0" err="1" smtClean="0"/>
              <a:t>improves</a:t>
            </a:r>
            <a:r>
              <a:rPr lang="fr-FR" baseline="0" dirty="0" smtClean="0"/>
              <a:t> performance.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8424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here</a:t>
            </a:r>
            <a:r>
              <a:rPr lang="fr-FR" dirty="0" smtClean="0"/>
              <a:t> the </a:t>
            </a:r>
            <a:r>
              <a:rPr lang="fr-FR" dirty="0" err="1" smtClean="0"/>
              <a:t>various</a:t>
            </a:r>
            <a:r>
              <a:rPr lang="fr-FR" baseline="0" dirty="0" smtClean="0"/>
              <a:t> boxes extraction, at all </a:t>
            </a:r>
            <a:r>
              <a:rPr lang="fr-FR" baseline="0" dirty="0" err="1" smtClean="0"/>
              <a:t>resolutions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5385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Morphological</a:t>
            </a:r>
            <a:r>
              <a:rPr lang="fr-FR" dirty="0" smtClean="0"/>
              <a:t> </a:t>
            </a:r>
            <a:r>
              <a:rPr lang="fr-FR" dirty="0" err="1" smtClean="0"/>
              <a:t>operations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for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purposes</a:t>
            </a:r>
            <a:r>
              <a:rPr lang="fr-FR" dirty="0" smtClean="0"/>
              <a:t>. </a:t>
            </a:r>
            <a:r>
              <a:rPr lang="fr-FR" dirty="0" err="1" smtClean="0"/>
              <a:t>Here</a:t>
            </a:r>
            <a:r>
              <a:rPr lang="fr-FR" dirty="0" smtClean="0"/>
              <a:t> </a:t>
            </a:r>
            <a:r>
              <a:rPr lang="fr-FR" dirty="0" err="1" smtClean="0"/>
              <a:t>they’re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to </a:t>
            </a:r>
            <a:r>
              <a:rPr lang="fr-FR" dirty="0" err="1" smtClean="0"/>
              <a:t>detect</a:t>
            </a:r>
            <a:r>
              <a:rPr lang="fr-FR" dirty="0" smtClean="0"/>
              <a:t> </a:t>
            </a:r>
            <a:r>
              <a:rPr lang="fr-FR" dirty="0" err="1" smtClean="0"/>
              <a:t>small</a:t>
            </a:r>
            <a:r>
              <a:rPr lang="fr-FR" dirty="0" smtClean="0"/>
              <a:t> </a:t>
            </a:r>
            <a:r>
              <a:rPr lang="fr-FR" dirty="0" err="1" smtClean="0"/>
              <a:t>features</a:t>
            </a:r>
            <a:r>
              <a:rPr lang="fr-FR" dirty="0" smtClean="0"/>
              <a:t> and </a:t>
            </a:r>
            <a:r>
              <a:rPr lang="fr-FR" dirty="0" err="1" smtClean="0"/>
              <a:t>highlight</a:t>
            </a:r>
            <a:r>
              <a:rPr lang="fr-FR" dirty="0" smtClean="0"/>
              <a:t> </a:t>
            </a:r>
            <a:r>
              <a:rPr lang="fr-FR" dirty="0" err="1" smtClean="0"/>
              <a:t>them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2508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0700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 </a:t>
            </a:r>
            <a:r>
              <a:rPr lang="fr-FR" dirty="0" err="1" smtClean="0"/>
              <a:t>am</a:t>
            </a:r>
            <a:r>
              <a:rPr lang="fr-FR" dirty="0" smtClean="0"/>
              <a:t> </a:t>
            </a:r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going</a:t>
            </a:r>
            <a:r>
              <a:rPr lang="fr-FR" dirty="0" smtClean="0"/>
              <a:t> to </a:t>
            </a:r>
            <a:r>
              <a:rPr lang="fr-FR" dirty="0" err="1" smtClean="0"/>
              <a:t>introduce</a:t>
            </a:r>
            <a:r>
              <a:rPr lang="fr-FR" dirty="0" smtClean="0"/>
              <a:t> how fabrication </a:t>
            </a:r>
            <a:r>
              <a:rPr lang="fr-FR" dirty="0" err="1" smtClean="0"/>
              <a:t>considerations</a:t>
            </a:r>
            <a:r>
              <a:rPr lang="fr-FR" baseline="0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integrated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the </a:t>
            </a:r>
            <a:r>
              <a:rPr lang="fr-FR" dirty="0" err="1" smtClean="0"/>
              <a:t>modeling</a:t>
            </a:r>
            <a:r>
              <a:rPr lang="fr-FR" dirty="0" smtClean="0"/>
              <a:t> scripts.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5867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You </a:t>
            </a:r>
            <a:r>
              <a:rPr lang="fr-FR" dirty="0" err="1" smtClean="0"/>
              <a:t>may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want</a:t>
            </a:r>
            <a:r>
              <a:rPr lang="fr-FR" baseline="0" dirty="0" smtClean="0"/>
              <a:t> to design an </a:t>
            </a:r>
            <a:r>
              <a:rPr lang="fr-FR" baseline="0" dirty="0" err="1" smtClean="0"/>
              <a:t>object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box and </a:t>
            </a:r>
            <a:r>
              <a:rPr lang="fr-FR" baseline="0" dirty="0" err="1" smtClean="0"/>
              <a:t>make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hole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receives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screw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The central part of the </a:t>
            </a:r>
            <a:r>
              <a:rPr lang="fr-FR" baseline="0" dirty="0" err="1" smtClean="0"/>
              <a:t>object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reinforced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screwing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doesn’t</a:t>
            </a:r>
            <a:r>
              <a:rPr lang="fr-FR" baseline="0" dirty="0" smtClean="0"/>
              <a:t> break the </a:t>
            </a:r>
            <a:r>
              <a:rPr lang="fr-FR" baseline="0" dirty="0" err="1" smtClean="0"/>
              <a:t>object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apart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What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higher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density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around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screw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just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around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don’t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want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waste</a:t>
            </a:r>
            <a:r>
              <a:rPr lang="fr-FR" baseline="0" dirty="0" smtClean="0"/>
              <a:t> printing time).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9254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We’ve seen how </a:t>
            </a:r>
            <a:r>
              <a:rPr lang="en-US" baseline="0" dirty="0" smtClean="0"/>
              <a:t>shells, infills and covers work previously, when comes printing time.</a:t>
            </a:r>
          </a:p>
          <a:p>
            <a:r>
              <a:rPr lang="en-US" baseline="0" dirty="0" smtClean="0"/>
              <a:t>Once printed, the material deposited on one layer will look like this.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345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 smtClean="0"/>
              <a:t>OpenSCAD</a:t>
            </a:r>
            <a:r>
              <a:rPr lang="fr-FR" baseline="0" dirty="0" smtClean="0"/>
              <a:t> for instance, a simple </a:t>
            </a:r>
            <a:r>
              <a:rPr lang="fr-FR" baseline="0" dirty="0" err="1" smtClean="0"/>
              <a:t>yet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popular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modeling</a:t>
            </a:r>
            <a:r>
              <a:rPr lang="fr-FR" baseline="0" dirty="0" smtClean="0"/>
              <a:t> application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in the 3D printing </a:t>
            </a:r>
            <a:r>
              <a:rPr lang="fr-FR" baseline="0" dirty="0" err="1" smtClean="0"/>
              <a:t>community</a:t>
            </a:r>
            <a:r>
              <a:rPr lang="fr-FR" baseline="0" dirty="0" smtClean="0"/>
              <a:t>, uses CSG </a:t>
            </a:r>
            <a:r>
              <a:rPr lang="fr-FR" baseline="0" dirty="0" err="1" smtClean="0"/>
              <a:t>trees</a:t>
            </a:r>
            <a:r>
              <a:rPr lang="fr-FR" baseline="0" dirty="0" smtClean="0"/>
              <a:t>. This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an </a:t>
            </a:r>
            <a:r>
              <a:rPr lang="fr-FR" baseline="0" dirty="0" err="1" smtClean="0"/>
              <a:t>example</a:t>
            </a:r>
            <a:r>
              <a:rPr lang="fr-FR" baseline="0" dirty="0" smtClean="0"/>
              <a:t> model,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example</a:t>
            </a:r>
            <a:r>
              <a:rPr lang="fr-FR" baseline="0" dirty="0" smtClean="0"/>
              <a:t> CSG </a:t>
            </a:r>
            <a:r>
              <a:rPr lang="fr-FR" baseline="0" dirty="0" err="1" smtClean="0"/>
              <a:t>tree</a:t>
            </a:r>
            <a:r>
              <a:rPr lang="fr-FR" baseline="0" dirty="0" smtClean="0"/>
              <a:t> source code.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7941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</a:t>
            </a:r>
            <a:r>
              <a:rPr lang="en-US" baseline="0" dirty="0" smtClean="0"/>
              <a:t>rinting parameters are defined through objects called ‘brushes’. Brushes are useful when it comes to controlling material density.</a:t>
            </a:r>
          </a:p>
          <a:p>
            <a:r>
              <a:rPr lang="en-US" baseline="0" dirty="0" smtClean="0"/>
              <a:t>Here, you can define a brush with high infill percentage for object parts known to undergo high mechanical stress once printed and used.</a:t>
            </a:r>
          </a:p>
          <a:p>
            <a:r>
              <a:rPr lang="en-US" baseline="0" dirty="0" smtClean="0"/>
              <a:t>When you emit a primitive in a CSG script, you can also emit the brush number with which it should be printed.</a:t>
            </a:r>
          </a:p>
          <a:p>
            <a:r>
              <a:rPr lang="en-US" baseline="0" dirty="0" smtClean="0"/>
              <a:t>The lowest brush number takes precedence when overlaps occur.</a:t>
            </a:r>
          </a:p>
          <a:p>
            <a:endParaRPr lang="en-US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39846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I </a:t>
            </a:r>
            <a:r>
              <a:rPr lang="fr-FR" baseline="0" dirty="0" err="1" smtClean="0"/>
              <a:t>explained</a:t>
            </a:r>
            <a:r>
              <a:rPr lang="fr-FR" baseline="0" dirty="0" smtClean="0"/>
              <a:t> how to design a CSG </a:t>
            </a:r>
            <a:r>
              <a:rPr lang="fr-FR" baseline="0" dirty="0" err="1" smtClean="0"/>
              <a:t>modeling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slicing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engine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based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rasterization</a:t>
            </a:r>
            <a:r>
              <a:rPr lang="fr-FR" baseline="0" dirty="0" smtClean="0"/>
              <a:t>. The </a:t>
            </a:r>
            <a:r>
              <a:rPr lang="fr-FR" baseline="0" dirty="0" err="1" smtClean="0"/>
              <a:t>approach</a:t>
            </a:r>
            <a:r>
              <a:rPr lang="fr-FR" baseline="0" dirty="0" smtClean="0"/>
              <a:t> has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limitations.</a:t>
            </a:r>
          </a:p>
          <a:p>
            <a:r>
              <a:rPr lang="fr-FR" baseline="0" dirty="0" smtClean="0"/>
              <a:t>As the size of the final </a:t>
            </a:r>
            <a:r>
              <a:rPr lang="fr-FR" baseline="0" dirty="0" err="1" smtClean="0"/>
              <a:t>object</a:t>
            </a:r>
            <a:r>
              <a:rPr lang="fr-FR" baseline="0" dirty="0" smtClean="0"/>
              <a:t> and the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of primitives </a:t>
            </a:r>
            <a:r>
              <a:rPr lang="fr-FR" baseline="0" dirty="0" err="1" smtClean="0"/>
              <a:t>increase</a:t>
            </a:r>
            <a:r>
              <a:rPr lang="fr-FR" baseline="0" dirty="0" smtClean="0"/>
              <a:t>, the fragments are </a:t>
            </a:r>
            <a:r>
              <a:rPr lang="fr-FR" baseline="0" dirty="0" err="1" smtClean="0"/>
              <a:t>going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eventually</a:t>
            </a:r>
            <a:r>
              <a:rPr lang="fr-FR" baseline="0" dirty="0" smtClean="0"/>
              <a:t> use up all the </a:t>
            </a:r>
            <a:r>
              <a:rPr lang="fr-FR" baseline="0" dirty="0" err="1" smtClean="0"/>
              <a:t>available</a:t>
            </a:r>
            <a:r>
              <a:rPr lang="fr-FR" baseline="0" dirty="0" smtClean="0"/>
              <a:t> GPU memory,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might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limited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Also</a:t>
            </a:r>
            <a:r>
              <a:rPr lang="fr-FR" baseline="0" dirty="0" smtClean="0"/>
              <a:t>, the </a:t>
            </a:r>
            <a:r>
              <a:rPr lang="fr-FR" baseline="0" dirty="0" err="1" smtClean="0"/>
              <a:t>visualization</a:t>
            </a:r>
            <a:r>
              <a:rPr lang="fr-FR" baseline="0" dirty="0" smtClean="0"/>
              <a:t> performance </a:t>
            </a:r>
            <a:r>
              <a:rPr lang="fr-FR" baseline="0" dirty="0" err="1" smtClean="0"/>
              <a:t>gets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lower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lower</a:t>
            </a:r>
            <a:r>
              <a:rPr lang="fr-FR" baseline="0" dirty="0" smtClean="0"/>
              <a:t> as the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of fragments </a:t>
            </a:r>
            <a:r>
              <a:rPr lang="fr-FR" baseline="0" dirty="0" err="1" smtClean="0"/>
              <a:t>increases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There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slicing</a:t>
            </a:r>
            <a:r>
              <a:rPr lang="fr-FR" baseline="0" dirty="0" smtClean="0"/>
              <a:t> limitation </a:t>
            </a:r>
            <a:r>
              <a:rPr lang="fr-FR" baseline="0" dirty="0" err="1" smtClean="0"/>
              <a:t>whereby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current</a:t>
            </a:r>
            <a:r>
              <a:rPr lang="fr-FR" baseline="0" dirty="0" smtClean="0"/>
              <a:t> hardware the maximum </a:t>
            </a:r>
            <a:r>
              <a:rPr lang="fr-FR" baseline="0" dirty="0" err="1" smtClean="0"/>
              <a:t>viewport</a:t>
            </a:r>
            <a:r>
              <a:rPr lang="fr-FR" baseline="0" dirty="0" smtClean="0"/>
              <a:t> / </a:t>
            </a:r>
            <a:r>
              <a:rPr lang="fr-FR" baseline="0" dirty="0" err="1" smtClean="0"/>
              <a:t>render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target</a:t>
            </a:r>
            <a:r>
              <a:rPr lang="fr-FR" baseline="0" dirty="0" smtClean="0"/>
              <a:t> sizes are about 8000x8000. This </a:t>
            </a:r>
            <a:r>
              <a:rPr lang="fr-FR" baseline="0" dirty="0" err="1" smtClean="0"/>
              <a:t>limits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object</a:t>
            </a:r>
            <a:r>
              <a:rPr lang="fr-FR" baseline="0" dirty="0" smtClean="0"/>
              <a:t> size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about 400x400 mm (dimension over the </a:t>
            </a:r>
            <a:r>
              <a:rPr lang="fr-FR" baseline="0" dirty="0" err="1" smtClean="0"/>
              <a:t>platter</a:t>
            </a:r>
            <a:r>
              <a:rPr lang="fr-FR" baseline="0" dirty="0" smtClean="0"/>
              <a:t>).</a:t>
            </a:r>
          </a:p>
          <a:p>
            <a:r>
              <a:rPr lang="fr-FR" baseline="0" dirty="0" smtClean="0"/>
              <a:t>3D </a:t>
            </a:r>
            <a:r>
              <a:rPr lang="fr-FR" baseline="0" dirty="0" err="1" smtClean="0"/>
              <a:t>printed</a:t>
            </a:r>
            <a:r>
              <a:rPr lang="fr-FR" baseline="0" dirty="0" smtClean="0"/>
              <a:t> parts are </a:t>
            </a:r>
            <a:r>
              <a:rPr lang="fr-FR" baseline="0" dirty="0" err="1" smtClean="0"/>
              <a:t>usually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small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fortunately</a:t>
            </a:r>
            <a:r>
              <a:rPr lang="fr-FR" baseline="0" dirty="0" smtClean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35720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IceSL</a:t>
            </a:r>
            <a:r>
              <a:rPr lang="en-US" baseline="0" dirty="0" smtClean="0"/>
              <a:t> has many features, and is available for free!</a:t>
            </a:r>
          </a:p>
          <a:p>
            <a:r>
              <a:rPr lang="en-US" baseline="0" dirty="0" smtClean="0"/>
              <a:t>We provide a Windows version with an installer. Contact us for a Linux version.</a:t>
            </a:r>
          </a:p>
          <a:p>
            <a:r>
              <a:rPr lang="en-US" baseline="0" dirty="0" smtClean="0"/>
              <a:t>All you need is an OpenGL 4.2 compliant GPU, regardless of the brand type.</a:t>
            </a:r>
          </a:p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764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OpenSCAD</a:t>
            </a:r>
            <a:r>
              <a:rPr lang="fr-FR" dirty="0" smtClean="0"/>
              <a:t>, </a:t>
            </a:r>
            <a:r>
              <a:rPr lang="fr-FR" dirty="0" err="1" smtClean="0"/>
              <a:t>like</a:t>
            </a:r>
            <a:r>
              <a:rPr lang="fr-FR" dirty="0" smtClean="0"/>
              <a:t> </a:t>
            </a:r>
            <a:r>
              <a:rPr lang="fr-FR" dirty="0" err="1" smtClean="0"/>
              <a:t>other</a:t>
            </a:r>
            <a:r>
              <a:rPr lang="fr-FR" dirty="0" smtClean="0"/>
              <a:t> software applications, </a:t>
            </a:r>
            <a:r>
              <a:rPr lang="fr-FR" dirty="0" err="1" smtClean="0"/>
              <a:t>evaluates</a:t>
            </a:r>
            <a:r>
              <a:rPr lang="fr-FR" baseline="0" dirty="0" smtClean="0"/>
              <a:t> </a:t>
            </a:r>
            <a:r>
              <a:rPr lang="fr-FR" dirty="0" smtClean="0"/>
              <a:t>the CSG </a:t>
            </a:r>
            <a:r>
              <a:rPr lang="fr-FR" dirty="0" err="1" smtClean="0"/>
              <a:t>tree</a:t>
            </a:r>
            <a:r>
              <a:rPr lang="fr-FR" dirty="0" smtClean="0"/>
              <a:t> and </a:t>
            </a:r>
            <a:r>
              <a:rPr lang="fr-FR" dirty="0" err="1" smtClean="0"/>
              <a:t>turns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a </a:t>
            </a:r>
            <a:r>
              <a:rPr lang="fr-FR" dirty="0" err="1" smtClean="0"/>
              <a:t>mesh</a:t>
            </a:r>
            <a:r>
              <a:rPr lang="fr-FR" dirty="0" smtClean="0"/>
              <a:t>,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gives</a:t>
            </a:r>
            <a:r>
              <a:rPr lang="fr-FR" baseline="0" dirty="0" smtClean="0"/>
              <a:t> to the slicer/printer.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2352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To </a:t>
            </a:r>
            <a:r>
              <a:rPr lang="fr-FR" dirty="0" err="1" smtClean="0"/>
              <a:t>produce</a:t>
            </a:r>
            <a:r>
              <a:rPr lang="fr-FR" dirty="0" smtClean="0"/>
              <a:t> the STL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mesh</a:t>
            </a:r>
            <a:r>
              <a:rPr lang="fr-FR" baseline="0" dirty="0" smtClean="0"/>
              <a:t> file, </a:t>
            </a:r>
            <a:r>
              <a:rPr lang="fr-FR" baseline="0" dirty="0" err="1" smtClean="0"/>
              <a:t>ready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printed</a:t>
            </a:r>
            <a:r>
              <a:rPr lang="fr-FR" baseline="0" dirty="0" smtClean="0"/>
              <a:t>, </a:t>
            </a:r>
            <a:r>
              <a:rPr lang="fr-FR" dirty="0" err="1" smtClean="0"/>
              <a:t>OpenSCAD</a:t>
            </a:r>
            <a:r>
              <a:rPr lang="fr-FR" dirty="0" smtClean="0"/>
              <a:t> </a:t>
            </a:r>
            <a:r>
              <a:rPr lang="fr-FR" dirty="0" err="1" smtClean="0"/>
              <a:t>transforms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each</a:t>
            </a:r>
            <a:r>
              <a:rPr lang="fr-FR" baseline="0" dirty="0" smtClean="0"/>
              <a:t> CSG </a:t>
            </a:r>
            <a:r>
              <a:rPr lang="fr-FR" baseline="0" dirty="0" err="1" smtClean="0"/>
              <a:t>tree</a:t>
            </a:r>
            <a:r>
              <a:rPr lang="fr-FR" baseline="0" dirty="0" smtClean="0"/>
              <a:t> primitive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mesh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applies</a:t>
            </a:r>
            <a:r>
              <a:rPr lang="fr-FR" baseline="0" dirty="0" smtClean="0"/>
              <a:t> the CSG </a:t>
            </a:r>
            <a:r>
              <a:rPr lang="fr-FR" baseline="0" dirty="0" err="1" smtClean="0"/>
              <a:t>operators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primitives,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bottom</a:t>
            </a:r>
            <a:r>
              <a:rPr lang="fr-FR" baseline="0" dirty="0" smtClean="0"/>
              <a:t> up and in a </a:t>
            </a:r>
            <a:r>
              <a:rPr lang="fr-FR" baseline="0" dirty="0" err="1" smtClean="0"/>
              <a:t>recursive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fashion</a:t>
            </a:r>
            <a:r>
              <a:rPr lang="fr-FR" baseline="0" dirty="0" smtClean="0"/>
              <a:t> up the </a:t>
            </a:r>
            <a:r>
              <a:rPr lang="fr-FR" baseline="0" dirty="0" err="1" smtClean="0"/>
              <a:t>tree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022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It </a:t>
            </a:r>
            <a:r>
              <a:rPr lang="fr-FR" baseline="0" dirty="0" err="1" smtClean="0"/>
              <a:t>takes</a:t>
            </a:r>
            <a:r>
              <a:rPr lang="fr-FR" baseline="0" dirty="0" smtClean="0"/>
              <a:t> 9 minutes to </a:t>
            </a:r>
            <a:r>
              <a:rPr lang="fr-FR" baseline="0" dirty="0" err="1" smtClean="0"/>
              <a:t>generate</a:t>
            </a:r>
            <a:r>
              <a:rPr lang="fr-FR" baseline="0" dirty="0" smtClean="0"/>
              <a:t> the final </a:t>
            </a:r>
            <a:r>
              <a:rPr lang="fr-FR" baseline="0" dirty="0" err="1" smtClean="0"/>
              <a:t>geometry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832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It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better</a:t>
            </a:r>
            <a:r>
              <a:rPr lang="fr-FR" dirty="0" smtClean="0"/>
              <a:t> to</a:t>
            </a:r>
            <a:r>
              <a:rPr lang="fr-FR" baseline="0" dirty="0" smtClean="0"/>
              <a:t> </a:t>
            </a:r>
            <a:r>
              <a:rPr lang="fr-FR" dirty="0" err="1" smtClean="0"/>
              <a:t>produce</a:t>
            </a:r>
            <a:r>
              <a:rPr lang="fr-FR" baseline="0" dirty="0" smtClean="0"/>
              <a:t> </a:t>
            </a:r>
            <a:r>
              <a:rPr lang="fr-FR" dirty="0" smtClean="0"/>
              <a:t>a printer-</a:t>
            </a:r>
            <a:r>
              <a:rPr lang="fr-FR" dirty="0" err="1" smtClean="0"/>
              <a:t>understandable</a:t>
            </a:r>
            <a:r>
              <a:rPr lang="fr-FR" dirty="0" smtClean="0"/>
              <a:t> </a:t>
            </a:r>
            <a:r>
              <a:rPr lang="fr-FR" dirty="0" err="1" smtClean="0"/>
              <a:t>Gcode</a:t>
            </a:r>
            <a:r>
              <a:rPr lang="fr-FR" dirty="0" smtClean="0"/>
              <a:t> file right </a:t>
            </a:r>
            <a:r>
              <a:rPr lang="fr-FR" dirty="0" err="1" smtClean="0"/>
              <a:t>from</a:t>
            </a:r>
            <a:r>
              <a:rPr lang="fr-FR" dirty="0" smtClean="0"/>
              <a:t> the input </a:t>
            </a:r>
            <a:r>
              <a:rPr lang="fr-FR" dirty="0" err="1" smtClean="0"/>
              <a:t>tree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without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having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generate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mesh</a:t>
            </a:r>
            <a:r>
              <a:rPr lang="fr-FR" baseline="0" dirty="0" smtClean="0"/>
              <a:t> first. This </a:t>
            </a:r>
            <a:r>
              <a:rPr lang="fr-FR" baseline="0" dirty="0" err="1" smtClean="0"/>
              <a:t>would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considerably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simplify</a:t>
            </a:r>
            <a:r>
              <a:rPr lang="fr-FR" baseline="0" dirty="0" smtClean="0"/>
              <a:t> the printing </a:t>
            </a:r>
            <a:r>
              <a:rPr lang="fr-FR" baseline="0" dirty="0" err="1" smtClean="0"/>
              <a:t>process</a:t>
            </a:r>
            <a:r>
              <a:rPr lang="fr-FR" baseline="0" dirty="0" smtClean="0"/>
              <a:t>, as </a:t>
            </a:r>
            <a:r>
              <a:rPr lang="fr-FR" baseline="0" dirty="0" err="1" smtClean="0"/>
              <a:t>generating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mesh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an </a:t>
            </a:r>
            <a:r>
              <a:rPr lang="fr-FR" baseline="0" dirty="0" err="1" smtClean="0"/>
              <a:t>obvious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bottleneck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16334-5787-45F3-9BA1-AD33A76C7F17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3311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CC BY-NC-ND – sylvain.lefebvre@inria.fr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png"/><Relationship Id="rId5" Type="http://schemas.openxmlformats.org/officeDocument/2006/relationships/hyperlink" Target="http://creativecommons.org/licenses/by/3.0/" TargetMode="Externa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/3.0/" TargetMode="External"/><Relationship Id="rId5" Type="http://schemas.openxmlformats.org/officeDocument/2006/relationships/hyperlink" Target="http://www.thingiverse.com/MakerBot/about" TargetMode="Externa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hyperlink" Target="http://creativecommons.org/licenses/by-sa/3.0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hingiverse.com/joo/about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nc-sa/3.0/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://creativecommons.org/licenses/by-nc-sa/3.0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shapeforge.loria.fr/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://webloria.loria.fr/~slefebvr/icesl" TargetMode="External"/><Relationship Id="rId4" Type="http://schemas.openxmlformats.org/officeDocument/2006/relationships/hyperlink" Target="https://groups.google.com/foru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130426"/>
            <a:ext cx="12192000" cy="1470025"/>
          </a:xfrm>
        </p:spPr>
        <p:txBody>
          <a:bodyPr>
            <a:noAutofit/>
          </a:bodyPr>
          <a:lstStyle/>
          <a:p>
            <a:r>
              <a:rPr lang="en-US" sz="5400" dirty="0" smtClean="0"/>
              <a:t>Integrating Solid Modeling with Slicing</a:t>
            </a:r>
            <a:endParaRPr lang="fr-FR" sz="5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95600" y="4291245"/>
            <a:ext cx="6400800" cy="982960"/>
          </a:xfrm>
        </p:spPr>
        <p:txBody>
          <a:bodyPr/>
          <a:lstStyle/>
          <a:p>
            <a:r>
              <a:rPr lang="en-US" dirty="0" smtClean="0"/>
              <a:t>Fr</a:t>
            </a:r>
            <a:r>
              <a:rPr lang="fr-FR" dirty="0" err="1" smtClean="0"/>
              <a:t>édé</a:t>
            </a:r>
            <a:r>
              <a:rPr lang="en-US" dirty="0" err="1" smtClean="0"/>
              <a:t>ric</a:t>
            </a:r>
            <a:r>
              <a:rPr lang="en-US" dirty="0" smtClean="0"/>
              <a:t> </a:t>
            </a:r>
            <a:r>
              <a:rPr lang="en-US" dirty="0" err="1" smtClean="0"/>
              <a:t>Claux</a:t>
            </a:r>
            <a:r>
              <a:rPr lang="en-US" dirty="0" smtClean="0"/>
              <a:t> and Sylvain Lefebvre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0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CSG with meshes is difficult (numerical issues)</a:t>
            </a:r>
          </a:p>
          <a:p>
            <a:r>
              <a:rPr lang="en-US" dirty="0" smtClean="0"/>
              <a:t>Slicers need well formed meshes</a:t>
            </a:r>
          </a:p>
          <a:p>
            <a:endParaRPr lang="en-US" dirty="0"/>
          </a:p>
          <a:p>
            <a:r>
              <a:rPr lang="en-US" dirty="0" err="1" smtClean="0"/>
              <a:t>OpenSCAD</a:t>
            </a:r>
            <a:r>
              <a:rPr lang="en-US" dirty="0" smtClean="0"/>
              <a:t> produces high quality meshes</a:t>
            </a:r>
          </a:p>
          <a:p>
            <a:pPr lvl="1"/>
            <a:r>
              <a:rPr lang="en-US" dirty="0" smtClean="0"/>
              <a:t>Relies on CGAL</a:t>
            </a:r>
          </a:p>
          <a:p>
            <a:pPr lvl="1"/>
            <a:r>
              <a:rPr lang="en-US" dirty="0" smtClean="0"/>
              <a:t>Very powerful, but computationally intensive</a:t>
            </a:r>
          </a:p>
          <a:p>
            <a:pPr lvl="1"/>
            <a:endParaRPr lang="en-US" dirty="0"/>
          </a:p>
          <a:p>
            <a:r>
              <a:rPr lang="en-US" dirty="0" smtClean="0"/>
              <a:t>Number of triangles quickly increases</a:t>
            </a:r>
          </a:p>
          <a:p>
            <a:pPr lvl="1"/>
            <a:r>
              <a:rPr lang="en-US" dirty="0" smtClean="0"/>
              <a:t>Surface details, finely tessellated geometries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6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work with non-mesh primitives?</a:t>
            </a:r>
          </a:p>
          <a:p>
            <a:pPr lvl="1"/>
            <a:r>
              <a:rPr lang="en-US" dirty="0" smtClean="0"/>
              <a:t>Sphere + </a:t>
            </a:r>
            <a:r>
              <a:rPr lang="en-US" dirty="0" err="1" smtClean="0"/>
              <a:t>Perlin</a:t>
            </a:r>
            <a:r>
              <a:rPr lang="en-US" dirty="0" smtClean="0"/>
              <a:t> noise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49759"/>
            <a:ext cx="9144000" cy="2411723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9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4"/>
          <p:cNvSpPr txBox="1"/>
          <p:nvPr/>
        </p:nvSpPr>
        <p:spPr>
          <a:xfrm>
            <a:off x="8087640" y="6586608"/>
            <a:ext cx="3093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[</a:t>
            </a:r>
            <a:r>
              <a:rPr lang="fr-FR" sz="1400" dirty="0" err="1"/>
              <a:t>Broodling</a:t>
            </a:r>
            <a:r>
              <a:rPr lang="fr-FR" sz="1400" dirty="0"/>
              <a:t> (</a:t>
            </a:r>
            <a:r>
              <a:rPr lang="fr-FR" sz="1400" dirty="0" err="1"/>
              <a:t>Dutchmogul</a:t>
            </a:r>
            <a:r>
              <a:rPr lang="fr-FR" sz="1400" dirty="0"/>
              <a:t>) / </a:t>
            </a:r>
            <a:r>
              <a:rPr lang="fr-FR" sz="1400" dirty="0">
                <a:hlinkClick r:id="rId5"/>
              </a:rPr>
              <a:t>CC BY SA 3.0</a:t>
            </a:r>
            <a:r>
              <a:rPr lang="fr-FR" sz="1400" dirty="0"/>
              <a:t>]</a:t>
            </a:r>
          </a:p>
        </p:txBody>
      </p:sp>
      <p:pic>
        <p:nvPicPr>
          <p:cNvPr id="2" name="ins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9631" y="0"/>
            <a:ext cx="10571964" cy="6607478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09600" y="6574265"/>
            <a:ext cx="2844800" cy="365125"/>
          </a:xfrm>
        </p:spPr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6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219200"/>
          </a:xfrm>
        </p:spPr>
        <p:txBody>
          <a:bodyPr/>
          <a:lstStyle/>
          <a:p>
            <a:r>
              <a:rPr lang="en-US" dirty="0" smtClean="0"/>
              <a:t>CSG + slicing</a:t>
            </a:r>
          </a:p>
          <a:p>
            <a:pPr lvl="1"/>
            <a:r>
              <a:rPr lang="en-US" dirty="0" smtClean="0"/>
              <a:t>0.25mm height, 25% infill, no shell</a:t>
            </a:r>
            <a:endParaRPr lang="en-US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6096000" y="3352800"/>
            <a:ext cx="0" cy="335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239356" y="3059669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IceSL</a:t>
            </a:r>
            <a:endParaRPr lang="en-US" sz="3200" dirty="0"/>
          </a:p>
        </p:txBody>
      </p:sp>
      <p:sp>
        <p:nvSpPr>
          <p:cNvPr id="8" name="ZoneTexte 7"/>
          <p:cNvSpPr txBox="1"/>
          <p:nvPr/>
        </p:nvSpPr>
        <p:spPr>
          <a:xfrm>
            <a:off x="6629400" y="3059669"/>
            <a:ext cx="3720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OpenSCAD</a:t>
            </a:r>
            <a:r>
              <a:rPr lang="en-US" sz="3200" dirty="0"/>
              <a:t> + </a:t>
            </a:r>
            <a:r>
              <a:rPr lang="en-US" sz="3200" dirty="0" err="1"/>
              <a:t>Kisslicer</a:t>
            </a:r>
            <a:endParaRPr lang="en-US" sz="3200" dirty="0"/>
          </a:p>
        </p:txBody>
      </p:sp>
      <p:sp>
        <p:nvSpPr>
          <p:cNvPr id="10" name="ZoneTexte 9"/>
          <p:cNvSpPr txBox="1"/>
          <p:nvPr/>
        </p:nvSpPr>
        <p:spPr>
          <a:xfrm>
            <a:off x="7092192" y="4151294"/>
            <a:ext cx="27376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CSG:	 9 minutes</a:t>
            </a:r>
          </a:p>
          <a:p>
            <a:r>
              <a:rPr lang="en-US" sz="2800" dirty="0"/>
              <a:t>Slicer:	10 seconds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059576" y="4343400"/>
            <a:ext cx="365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CSG+slicer</a:t>
            </a:r>
            <a:r>
              <a:rPr lang="en-US" sz="2800" dirty="0"/>
              <a:t>:	31 seconds</a:t>
            </a:r>
          </a:p>
        </p:txBody>
      </p:sp>
      <p:pic>
        <p:nvPicPr>
          <p:cNvPr id="1026" name="Picture 2" descr="http://thingiverse-production.s3.amazonaws.com/renders/50/63/38/6d/84/sl_doggie_preview_featur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2796" y="152400"/>
            <a:ext cx="2436046" cy="1828800"/>
          </a:xfrm>
          <a:prstGeom prst="rect">
            <a:avLst/>
          </a:prstGeom>
          <a:noFill/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 about CSG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 CSG </a:t>
            </a:r>
            <a:r>
              <a:rPr lang="en-US" i="1" dirty="0" smtClean="0"/>
              <a:t>before </a:t>
            </a:r>
            <a:r>
              <a:rPr lang="en-US" dirty="0" smtClean="0"/>
              <a:t>slicing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Compute CSG </a:t>
            </a:r>
            <a:r>
              <a:rPr lang="en-US" i="1" dirty="0" smtClean="0"/>
              <a:t>after</a:t>
            </a:r>
            <a:r>
              <a:rPr lang="en-US" dirty="0" smtClean="0"/>
              <a:t> slicing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209801" y="457201"/>
            <a:ext cx="8077199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Same result!</a:t>
            </a:r>
            <a:endParaRPr lang="fr-FR" sz="4400" dirty="0"/>
          </a:p>
        </p:txBody>
      </p:sp>
      <p:grpSp>
        <p:nvGrpSpPr>
          <p:cNvPr id="48" name="Groupe 47"/>
          <p:cNvGrpSpPr/>
          <p:nvPr/>
        </p:nvGrpSpPr>
        <p:grpSpPr>
          <a:xfrm>
            <a:off x="2120292" y="2377554"/>
            <a:ext cx="8471509" cy="1424827"/>
            <a:chOff x="596291" y="2377553"/>
            <a:chExt cx="8471509" cy="1424827"/>
          </a:xfrm>
        </p:grpSpPr>
        <p:sp>
          <p:nvSpPr>
            <p:cNvPr id="5" name="Rectangle 4"/>
            <p:cNvSpPr/>
            <p:nvPr/>
          </p:nvSpPr>
          <p:spPr>
            <a:xfrm rot="19762778">
              <a:off x="596291" y="2590801"/>
              <a:ext cx="1066800" cy="8382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Ellipse 6"/>
            <p:cNvSpPr/>
            <p:nvPr/>
          </p:nvSpPr>
          <p:spPr>
            <a:xfrm>
              <a:off x="1295400" y="2514600"/>
              <a:ext cx="1219200" cy="1219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/>
            <p:cNvGrpSpPr/>
            <p:nvPr/>
          </p:nvGrpSpPr>
          <p:grpSpPr>
            <a:xfrm>
              <a:off x="4191000" y="2377553"/>
              <a:ext cx="1295400" cy="1356360"/>
              <a:chOff x="6400800" y="1539240"/>
              <a:chExt cx="1295400" cy="1356360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6477000" y="1676400"/>
                <a:ext cx="1219200" cy="1219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Forme libre 7"/>
              <p:cNvSpPr/>
              <p:nvPr/>
            </p:nvSpPr>
            <p:spPr>
              <a:xfrm>
                <a:off x="6400800" y="1539240"/>
                <a:ext cx="594360" cy="1066800"/>
              </a:xfrm>
              <a:custGeom>
                <a:avLst/>
                <a:gdLst>
                  <a:gd name="connsiteX0" fmla="*/ 152400 w 594360"/>
                  <a:gd name="connsiteY0" fmla="*/ 0 h 1066800"/>
                  <a:gd name="connsiteX1" fmla="*/ 594360 w 594360"/>
                  <a:gd name="connsiteY1" fmla="*/ 723900 h 1066800"/>
                  <a:gd name="connsiteX2" fmla="*/ 0 w 594360"/>
                  <a:gd name="connsiteY2" fmla="*/ 1066800 h 1066800"/>
                  <a:gd name="connsiteX3" fmla="*/ 152400 w 594360"/>
                  <a:gd name="connsiteY3" fmla="*/ 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360" h="1066800">
                    <a:moveTo>
                      <a:pt x="152400" y="0"/>
                    </a:moveTo>
                    <a:lnTo>
                      <a:pt x="594360" y="723900"/>
                    </a:lnTo>
                    <a:lnTo>
                      <a:pt x="0" y="1066800"/>
                    </a:lnTo>
                    <a:lnTo>
                      <a:pt x="15240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3" name="Groupe 12"/>
            <p:cNvGrpSpPr/>
            <p:nvPr/>
          </p:nvGrpSpPr>
          <p:grpSpPr>
            <a:xfrm>
              <a:off x="7315200" y="2446020"/>
              <a:ext cx="1295400" cy="1356360"/>
              <a:chOff x="6400800" y="1539240"/>
              <a:chExt cx="1295400" cy="1356360"/>
            </a:xfrm>
          </p:grpSpPr>
          <p:sp>
            <p:nvSpPr>
              <p:cNvPr id="14" name="Ellipse 13"/>
              <p:cNvSpPr/>
              <p:nvPr/>
            </p:nvSpPr>
            <p:spPr>
              <a:xfrm>
                <a:off x="6477000" y="1676400"/>
                <a:ext cx="1219200" cy="1219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Forme libre 14"/>
              <p:cNvSpPr/>
              <p:nvPr/>
            </p:nvSpPr>
            <p:spPr>
              <a:xfrm>
                <a:off x="6400800" y="1539240"/>
                <a:ext cx="594360" cy="1066800"/>
              </a:xfrm>
              <a:custGeom>
                <a:avLst/>
                <a:gdLst>
                  <a:gd name="connsiteX0" fmla="*/ 152400 w 594360"/>
                  <a:gd name="connsiteY0" fmla="*/ 0 h 1066800"/>
                  <a:gd name="connsiteX1" fmla="*/ 594360 w 594360"/>
                  <a:gd name="connsiteY1" fmla="*/ 723900 h 1066800"/>
                  <a:gd name="connsiteX2" fmla="*/ 0 w 594360"/>
                  <a:gd name="connsiteY2" fmla="*/ 1066800 h 1066800"/>
                  <a:gd name="connsiteX3" fmla="*/ 152400 w 594360"/>
                  <a:gd name="connsiteY3" fmla="*/ 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360" h="1066800">
                    <a:moveTo>
                      <a:pt x="152400" y="0"/>
                    </a:moveTo>
                    <a:lnTo>
                      <a:pt x="594360" y="723900"/>
                    </a:lnTo>
                    <a:lnTo>
                      <a:pt x="0" y="1066800"/>
                    </a:lnTo>
                    <a:lnTo>
                      <a:pt x="15240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7" name="Connecteur droit 16"/>
            <p:cNvCxnSpPr/>
            <p:nvPr/>
          </p:nvCxnSpPr>
          <p:spPr>
            <a:xfrm>
              <a:off x="7162800" y="2910953"/>
              <a:ext cx="1905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7749540" y="2910953"/>
              <a:ext cx="8007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7162800" y="3178175"/>
              <a:ext cx="1905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7924800" y="3178175"/>
              <a:ext cx="69532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avec flèche 64"/>
            <p:cNvCxnSpPr/>
            <p:nvPr/>
          </p:nvCxnSpPr>
          <p:spPr>
            <a:xfrm>
              <a:off x="2743200" y="3124200"/>
              <a:ext cx="609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/>
            <p:cNvCxnSpPr/>
            <p:nvPr/>
          </p:nvCxnSpPr>
          <p:spPr>
            <a:xfrm>
              <a:off x="6324600" y="3124200"/>
              <a:ext cx="609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Groupe 48"/>
          <p:cNvGrpSpPr/>
          <p:nvPr/>
        </p:nvGrpSpPr>
        <p:grpSpPr>
          <a:xfrm>
            <a:off x="2120292" y="4800600"/>
            <a:ext cx="8623909" cy="1356360"/>
            <a:chOff x="596291" y="4800600"/>
            <a:chExt cx="8623909" cy="1356360"/>
          </a:xfrm>
        </p:grpSpPr>
        <p:sp>
          <p:nvSpPr>
            <p:cNvPr id="42" name="Rectangle 41"/>
            <p:cNvSpPr/>
            <p:nvPr/>
          </p:nvSpPr>
          <p:spPr>
            <a:xfrm rot="19762778">
              <a:off x="3796691" y="4999356"/>
              <a:ext cx="1066800" cy="8382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Ellipse 42"/>
            <p:cNvSpPr/>
            <p:nvPr/>
          </p:nvSpPr>
          <p:spPr>
            <a:xfrm>
              <a:off x="4495800" y="4923155"/>
              <a:ext cx="1219200" cy="1219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 rot="19762778">
              <a:off x="596291" y="4876801"/>
              <a:ext cx="1066800" cy="83820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1295400" y="4800600"/>
              <a:ext cx="1219200" cy="1219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" name="Connecteur droit avec flèche 30"/>
            <p:cNvCxnSpPr/>
            <p:nvPr/>
          </p:nvCxnSpPr>
          <p:spPr>
            <a:xfrm>
              <a:off x="2819400" y="5410200"/>
              <a:ext cx="609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>
              <a:off x="4257675" y="5265533"/>
              <a:ext cx="1905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4546600" y="5265533"/>
              <a:ext cx="1098550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4257675" y="5532755"/>
              <a:ext cx="1905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4483100" y="5532755"/>
              <a:ext cx="1231900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e 38"/>
            <p:cNvGrpSpPr/>
            <p:nvPr/>
          </p:nvGrpSpPr>
          <p:grpSpPr>
            <a:xfrm>
              <a:off x="7467600" y="4800600"/>
              <a:ext cx="1295400" cy="1356360"/>
              <a:chOff x="6400800" y="1539240"/>
              <a:chExt cx="1295400" cy="1356360"/>
            </a:xfrm>
          </p:grpSpPr>
          <p:sp>
            <p:nvSpPr>
              <p:cNvPr id="40" name="Ellipse 39"/>
              <p:cNvSpPr/>
              <p:nvPr/>
            </p:nvSpPr>
            <p:spPr>
              <a:xfrm>
                <a:off x="6477000" y="1676400"/>
                <a:ext cx="1219200" cy="1219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Forme libre 40"/>
              <p:cNvSpPr/>
              <p:nvPr/>
            </p:nvSpPr>
            <p:spPr>
              <a:xfrm>
                <a:off x="6400800" y="1539240"/>
                <a:ext cx="594360" cy="1066800"/>
              </a:xfrm>
              <a:custGeom>
                <a:avLst/>
                <a:gdLst>
                  <a:gd name="connsiteX0" fmla="*/ 152400 w 594360"/>
                  <a:gd name="connsiteY0" fmla="*/ 0 h 1066800"/>
                  <a:gd name="connsiteX1" fmla="*/ 594360 w 594360"/>
                  <a:gd name="connsiteY1" fmla="*/ 723900 h 1066800"/>
                  <a:gd name="connsiteX2" fmla="*/ 0 w 594360"/>
                  <a:gd name="connsiteY2" fmla="*/ 1066800 h 1066800"/>
                  <a:gd name="connsiteX3" fmla="*/ 152400 w 594360"/>
                  <a:gd name="connsiteY3" fmla="*/ 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360" h="1066800">
                    <a:moveTo>
                      <a:pt x="152400" y="0"/>
                    </a:moveTo>
                    <a:lnTo>
                      <a:pt x="594360" y="723900"/>
                    </a:lnTo>
                    <a:lnTo>
                      <a:pt x="0" y="1066800"/>
                    </a:lnTo>
                    <a:lnTo>
                      <a:pt x="15240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44" name="Connecteur droit 43"/>
            <p:cNvCxnSpPr/>
            <p:nvPr/>
          </p:nvCxnSpPr>
          <p:spPr>
            <a:xfrm>
              <a:off x="7315200" y="5286399"/>
              <a:ext cx="1905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7901940" y="5286399"/>
              <a:ext cx="80073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7315200" y="5553621"/>
              <a:ext cx="1905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>
              <a:off x="8077200" y="5553621"/>
              <a:ext cx="69532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3846830" y="5200650"/>
              <a:ext cx="93472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>
              <a:off x="3733800" y="5467350"/>
              <a:ext cx="12446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/>
            <p:cNvCxnSpPr/>
            <p:nvPr/>
          </p:nvCxnSpPr>
          <p:spPr>
            <a:xfrm>
              <a:off x="6324600" y="5438775"/>
              <a:ext cx="609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CSG slicing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1447800"/>
          </a:xfrm>
        </p:spPr>
        <p:txBody>
          <a:bodyPr>
            <a:normAutofit/>
          </a:bodyPr>
          <a:lstStyle/>
          <a:p>
            <a:r>
              <a:rPr lang="en-US" dirty="0" smtClean="0"/>
              <a:t>Perform CSG in the slices</a:t>
            </a:r>
          </a:p>
          <a:p>
            <a:pPr lvl="1"/>
            <a:r>
              <a:rPr lang="en-US" dirty="0" smtClean="0"/>
              <a:t>Instead of entire model 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RepRap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Host]</a:t>
            </a: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dirty="0"/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6605" y="2888940"/>
            <a:ext cx="2514600" cy="243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2226205" y="3422340"/>
            <a:ext cx="1295400" cy="137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588405" y="2888940"/>
            <a:ext cx="2514600" cy="243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731405" y="3955740"/>
            <a:ext cx="6477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941205" y="2888940"/>
            <a:ext cx="2514600" cy="243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8550805" y="3422340"/>
            <a:ext cx="1295400" cy="137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9141355" y="4031940"/>
            <a:ext cx="647700" cy="838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4207405" y="3835607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</a:t>
            </a:r>
            <a:endParaRPr lang="fr-FR" sz="3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7331605" y="3803341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</a:t>
            </a:r>
            <a:endParaRPr lang="fr-FR" sz="3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5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approaches for slicing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600200"/>
            <a:ext cx="8686800" cy="48891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Vector based:</a:t>
            </a:r>
          </a:p>
          <a:p>
            <a:pPr lvl="1"/>
            <a:r>
              <a:rPr lang="en-US" dirty="0" smtClean="0"/>
              <a:t>Intersect slice plane – mesh: 2D polygon outline</a:t>
            </a:r>
          </a:p>
          <a:p>
            <a:pPr lvl="1"/>
            <a:r>
              <a:rPr lang="en-US" dirty="0" smtClean="0"/>
              <a:t>Offset 2D polyline</a:t>
            </a:r>
          </a:p>
          <a:p>
            <a:pPr lvl="1"/>
            <a:r>
              <a:rPr lang="en-US" dirty="0" smtClean="0"/>
              <a:t>Ex: </a:t>
            </a:r>
            <a:r>
              <a:rPr lang="en-US" i="1" dirty="0" err="1" smtClean="0"/>
              <a:t>Makerbot</a:t>
            </a:r>
            <a:r>
              <a:rPr lang="en-US" i="1" dirty="0" smtClean="0"/>
              <a:t> Slicer</a:t>
            </a:r>
          </a:p>
          <a:p>
            <a:pPr lvl="1"/>
            <a:endParaRPr lang="en-US" i="1" dirty="0" smtClean="0"/>
          </a:p>
          <a:p>
            <a:r>
              <a:rPr lang="en-US" dirty="0" smtClean="0"/>
              <a:t>Raster based:</a:t>
            </a:r>
          </a:p>
          <a:p>
            <a:pPr lvl="1"/>
            <a:r>
              <a:rPr lang="en-US" dirty="0" smtClean="0"/>
              <a:t>Render mesh onto slice plane as an image</a:t>
            </a:r>
          </a:p>
          <a:p>
            <a:pPr lvl="1"/>
            <a:r>
              <a:rPr lang="en-US" dirty="0" smtClean="0"/>
              <a:t>Extract contours</a:t>
            </a:r>
          </a:p>
          <a:p>
            <a:pPr lvl="1"/>
            <a:r>
              <a:rPr lang="en-US" dirty="0" smtClean="0"/>
              <a:t>Ex: </a:t>
            </a:r>
            <a:r>
              <a:rPr lang="en-US" i="1" dirty="0" err="1" smtClean="0"/>
              <a:t>RepRap</a:t>
            </a:r>
            <a:r>
              <a:rPr lang="en-US" i="1" dirty="0" smtClean="0"/>
              <a:t> Host</a:t>
            </a:r>
          </a:p>
          <a:p>
            <a:pPr lvl="1"/>
            <a:r>
              <a:rPr lang="en-US" dirty="0"/>
              <a:t>Direct slicing from </a:t>
            </a:r>
            <a:r>
              <a:rPr lang="en-US" dirty="0" smtClean="0"/>
              <a:t>raster</a:t>
            </a:r>
            <a:br>
              <a:rPr lang="en-US" dirty="0" smtClean="0"/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[Zeng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et al. 2011] </a:t>
            </a:r>
          </a:p>
          <a:p>
            <a:pPr lvl="1"/>
            <a:endParaRPr lang="en-US" i="1" dirty="0" smtClean="0"/>
          </a:p>
        </p:txBody>
      </p:sp>
      <p:grpSp>
        <p:nvGrpSpPr>
          <p:cNvPr id="13" name="Groupe 12"/>
          <p:cNvGrpSpPr/>
          <p:nvPr/>
        </p:nvGrpSpPr>
        <p:grpSpPr>
          <a:xfrm>
            <a:off x="6929120" y="2682240"/>
            <a:ext cx="3487360" cy="1524000"/>
            <a:chOff x="5405120" y="2682240"/>
            <a:chExt cx="3487360" cy="1524000"/>
          </a:xfrm>
        </p:grpSpPr>
        <p:sp>
          <p:nvSpPr>
            <p:cNvPr id="4" name="Forme libre 3"/>
            <p:cNvSpPr/>
            <p:nvPr/>
          </p:nvSpPr>
          <p:spPr>
            <a:xfrm>
              <a:off x="6685280" y="2682240"/>
              <a:ext cx="1290320" cy="1524000"/>
            </a:xfrm>
            <a:custGeom>
              <a:avLst/>
              <a:gdLst>
                <a:gd name="connsiteX0" fmla="*/ 1290320 w 1290320"/>
                <a:gd name="connsiteY0" fmla="*/ 1524000 h 1524000"/>
                <a:gd name="connsiteX1" fmla="*/ 914400 w 1290320"/>
                <a:gd name="connsiteY1" fmla="*/ 0 h 1524000"/>
                <a:gd name="connsiteX2" fmla="*/ 0 w 1290320"/>
                <a:gd name="connsiteY2" fmla="*/ 670560 h 1524000"/>
                <a:gd name="connsiteX3" fmla="*/ 1290320 w 1290320"/>
                <a:gd name="connsiteY3" fmla="*/ 152400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0320" h="1524000">
                  <a:moveTo>
                    <a:pt x="1290320" y="1524000"/>
                  </a:moveTo>
                  <a:lnTo>
                    <a:pt x="914400" y="0"/>
                  </a:lnTo>
                  <a:lnTo>
                    <a:pt x="0" y="670560"/>
                  </a:lnTo>
                  <a:lnTo>
                    <a:pt x="1290320" y="152400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orme libre 9"/>
            <p:cNvSpPr/>
            <p:nvPr/>
          </p:nvSpPr>
          <p:spPr>
            <a:xfrm>
              <a:off x="5405120" y="3023954"/>
              <a:ext cx="3487360" cy="643805"/>
            </a:xfrm>
            <a:custGeom>
              <a:avLst/>
              <a:gdLst>
                <a:gd name="connsiteX0" fmla="*/ 1717040 w 3454400"/>
                <a:gd name="connsiteY0" fmla="*/ 0 h 629920"/>
                <a:gd name="connsiteX1" fmla="*/ 690880 w 3454400"/>
                <a:gd name="connsiteY1" fmla="*/ 0 h 629920"/>
                <a:gd name="connsiteX2" fmla="*/ 0 w 3454400"/>
                <a:gd name="connsiteY2" fmla="*/ 629920 h 629920"/>
                <a:gd name="connsiteX3" fmla="*/ 2773680 w 3454400"/>
                <a:gd name="connsiteY3" fmla="*/ 629920 h 629920"/>
                <a:gd name="connsiteX4" fmla="*/ 3454400 w 3454400"/>
                <a:gd name="connsiteY4" fmla="*/ 20320 h 629920"/>
                <a:gd name="connsiteX5" fmla="*/ 2275840 w 3454400"/>
                <a:gd name="connsiteY5" fmla="*/ 0 h 629920"/>
                <a:gd name="connsiteX0" fmla="*/ 1717040 w 3487360"/>
                <a:gd name="connsiteY0" fmla="*/ 13885 h 643805"/>
                <a:gd name="connsiteX1" fmla="*/ 690880 w 3487360"/>
                <a:gd name="connsiteY1" fmla="*/ 13885 h 643805"/>
                <a:gd name="connsiteX2" fmla="*/ 0 w 3487360"/>
                <a:gd name="connsiteY2" fmla="*/ 643805 h 643805"/>
                <a:gd name="connsiteX3" fmla="*/ 2773680 w 3487360"/>
                <a:gd name="connsiteY3" fmla="*/ 643805 h 643805"/>
                <a:gd name="connsiteX4" fmla="*/ 3487360 w 3487360"/>
                <a:gd name="connsiteY4" fmla="*/ 0 h 643805"/>
                <a:gd name="connsiteX5" fmla="*/ 2275840 w 3487360"/>
                <a:gd name="connsiteY5" fmla="*/ 13885 h 643805"/>
                <a:gd name="connsiteX0" fmla="*/ 1717040 w 3487360"/>
                <a:gd name="connsiteY0" fmla="*/ 0 h 629920"/>
                <a:gd name="connsiteX1" fmla="*/ 690880 w 3487360"/>
                <a:gd name="connsiteY1" fmla="*/ 0 h 629920"/>
                <a:gd name="connsiteX2" fmla="*/ 0 w 3487360"/>
                <a:gd name="connsiteY2" fmla="*/ 629920 h 629920"/>
                <a:gd name="connsiteX3" fmla="*/ 2773680 w 3487360"/>
                <a:gd name="connsiteY3" fmla="*/ 629920 h 629920"/>
                <a:gd name="connsiteX4" fmla="*/ 3487360 w 3487360"/>
                <a:gd name="connsiteY4" fmla="*/ 31121 h 629920"/>
                <a:gd name="connsiteX5" fmla="*/ 2275840 w 3487360"/>
                <a:gd name="connsiteY5" fmla="*/ 0 h 629920"/>
                <a:gd name="connsiteX0" fmla="*/ 1717040 w 3487360"/>
                <a:gd name="connsiteY0" fmla="*/ 13885 h 643805"/>
                <a:gd name="connsiteX1" fmla="*/ 690880 w 3487360"/>
                <a:gd name="connsiteY1" fmla="*/ 13885 h 643805"/>
                <a:gd name="connsiteX2" fmla="*/ 0 w 3487360"/>
                <a:gd name="connsiteY2" fmla="*/ 643805 h 643805"/>
                <a:gd name="connsiteX3" fmla="*/ 2773680 w 3487360"/>
                <a:gd name="connsiteY3" fmla="*/ 643805 h 643805"/>
                <a:gd name="connsiteX4" fmla="*/ 3487360 w 3487360"/>
                <a:gd name="connsiteY4" fmla="*/ 0 h 643805"/>
                <a:gd name="connsiteX5" fmla="*/ 2275840 w 3487360"/>
                <a:gd name="connsiteY5" fmla="*/ 13885 h 643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87360" h="643805">
                  <a:moveTo>
                    <a:pt x="1717040" y="13885"/>
                  </a:moveTo>
                  <a:lnTo>
                    <a:pt x="690880" y="13885"/>
                  </a:lnTo>
                  <a:lnTo>
                    <a:pt x="0" y="643805"/>
                  </a:lnTo>
                  <a:lnTo>
                    <a:pt x="2773680" y="643805"/>
                  </a:lnTo>
                  <a:lnTo>
                    <a:pt x="3487360" y="0"/>
                  </a:lnTo>
                  <a:lnTo>
                    <a:pt x="2275840" y="13885"/>
                  </a:lnTo>
                </a:path>
              </a:pathLst>
            </a:cu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Connecteur droit 11"/>
            <p:cNvCxnSpPr/>
            <p:nvPr/>
          </p:nvCxnSpPr>
          <p:spPr>
            <a:xfrm flipH="1">
              <a:off x="6767085" y="3203975"/>
              <a:ext cx="990110" cy="225025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/>
          <p:cNvGrpSpPr/>
          <p:nvPr/>
        </p:nvGrpSpPr>
        <p:grpSpPr>
          <a:xfrm>
            <a:off x="6380212" y="4737584"/>
            <a:ext cx="4176892" cy="2041623"/>
            <a:chOff x="4856212" y="4737583"/>
            <a:chExt cx="4176892" cy="2041623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7255" y="4737583"/>
              <a:ext cx="2025225" cy="1733846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6212" y="4920471"/>
              <a:ext cx="1493139" cy="1468742"/>
            </a:xfrm>
            <a:prstGeom prst="rect">
              <a:avLst/>
            </a:prstGeom>
          </p:spPr>
        </p:pic>
        <p:cxnSp>
          <p:nvCxnSpPr>
            <p:cNvPr id="22" name="Connecteur droit avec flèche 21"/>
            <p:cNvCxnSpPr/>
            <p:nvPr/>
          </p:nvCxnSpPr>
          <p:spPr>
            <a:xfrm>
              <a:off x="7002270" y="5724255"/>
              <a:ext cx="1767537" cy="0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 flipV="1">
              <a:off x="6615735" y="6264316"/>
              <a:ext cx="2411760" cy="17293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/>
            <p:cNvCxnSpPr/>
            <p:nvPr/>
          </p:nvCxnSpPr>
          <p:spPr>
            <a:xfrm flipV="1">
              <a:off x="6615735" y="5724256"/>
              <a:ext cx="386535" cy="557353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/>
            <p:nvPr/>
          </p:nvCxnSpPr>
          <p:spPr>
            <a:xfrm flipH="1" flipV="1">
              <a:off x="8757465" y="5724256"/>
              <a:ext cx="275639" cy="557353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/>
            <p:cNvCxnSpPr/>
            <p:nvPr/>
          </p:nvCxnSpPr>
          <p:spPr>
            <a:xfrm flipH="1" flipV="1">
              <a:off x="6475111" y="4952244"/>
              <a:ext cx="487163" cy="702598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/>
            <p:cNvCxnSpPr/>
            <p:nvPr/>
          </p:nvCxnSpPr>
          <p:spPr>
            <a:xfrm flipH="1">
              <a:off x="6453327" y="6317734"/>
              <a:ext cx="147544" cy="71479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4"/>
            <p:cNvSpPr txBox="1"/>
            <p:nvPr/>
          </p:nvSpPr>
          <p:spPr>
            <a:xfrm>
              <a:off x="5075586" y="6471429"/>
              <a:ext cx="37733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400" dirty="0"/>
                <a:t>[</a:t>
              </a:r>
              <a:r>
                <a:rPr lang="fr-FR" sz="1400" dirty="0" err="1"/>
                <a:t>Cute</a:t>
              </a:r>
              <a:r>
                <a:rPr lang="fr-FR" sz="1400" dirty="0"/>
                <a:t> </a:t>
              </a:r>
              <a:r>
                <a:rPr lang="fr-FR" sz="1400" dirty="0" err="1"/>
                <a:t>Octopus</a:t>
              </a:r>
              <a:r>
                <a:rPr lang="fr-FR" sz="1400" dirty="0"/>
                <a:t> </a:t>
              </a:r>
              <a:r>
                <a:rPr lang="fr-FR" sz="1400" dirty="0" err="1"/>
                <a:t>Says</a:t>
              </a:r>
              <a:r>
                <a:rPr lang="fr-FR" sz="1400" dirty="0"/>
                <a:t> Hello (</a:t>
              </a:r>
              <a:r>
                <a:rPr lang="fr-FR" sz="1400" dirty="0">
                  <a:hlinkClick r:id="rId5"/>
                </a:rPr>
                <a:t>MakerBot</a:t>
              </a:r>
              <a:r>
                <a:rPr lang="fr-FR" sz="1400" dirty="0"/>
                <a:t>) / </a:t>
              </a:r>
              <a:r>
                <a:rPr lang="fr-FR" sz="1400" dirty="0">
                  <a:hlinkClick r:id="rId6"/>
                </a:rPr>
                <a:t>CC BY 3.0</a:t>
              </a:r>
              <a:r>
                <a:rPr lang="fr-FR" sz="1400" dirty="0"/>
                <a:t>]</a:t>
              </a:r>
            </a:p>
          </p:txBody>
        </p:sp>
      </p:grp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5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Raster-based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2828926"/>
            <a:ext cx="3733801" cy="3733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81001"/>
            <a:ext cx="2057400" cy="2069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1" y="2828925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62601" y="624477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Slice #95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724026" y="2459593"/>
            <a:ext cx="357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White pixel = inside ; black = outside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851660" y="4114800"/>
            <a:ext cx="845820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en-US" sz="3200" dirty="0"/>
              <a:t>Problem: Raster is heavy</a:t>
            </a:r>
          </a:p>
          <a:p>
            <a:pPr marL="0" lvl="1" algn="ctr"/>
            <a:r>
              <a:rPr lang="en-US" sz="3200" dirty="0"/>
              <a:t>Millions of pixels per slice</a:t>
            </a:r>
            <a:endParaRPr lang="fr-FR" sz="3200" dirty="0"/>
          </a:p>
        </p:txBody>
      </p:sp>
      <p:sp>
        <p:nvSpPr>
          <p:cNvPr id="10" name="ZoneTexte 9"/>
          <p:cNvSpPr txBox="1"/>
          <p:nvPr/>
        </p:nvSpPr>
        <p:spPr>
          <a:xfrm>
            <a:off x="4523466" y="1828801"/>
            <a:ext cx="1801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Slice = image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09600" y="6529260"/>
            <a:ext cx="2844800" cy="365125"/>
          </a:xfrm>
        </p:spPr>
        <p:txBody>
          <a:bodyPr/>
          <a:lstStyle/>
          <a:p>
            <a:r>
              <a:rPr lang="en-US" dirty="0" smtClean="0"/>
              <a:t>CC BY-NC-ND – sylvain.lefebvre@inria.fr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21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Graphics processors are perfect for this</a:t>
            </a:r>
          </a:p>
          <a:p>
            <a:pPr lvl="1"/>
            <a:r>
              <a:rPr lang="en-US" dirty="0" smtClean="0"/>
              <a:t>Designed for parallel processing of pixels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71" y="2933649"/>
            <a:ext cx="2775225" cy="272987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942" y="3190944"/>
            <a:ext cx="2775225" cy="272987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475" y="3403114"/>
            <a:ext cx="2775225" cy="272987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3605644"/>
            <a:ext cx="2775225" cy="2729877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8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 slices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Only at slicing time</a:t>
            </a:r>
          </a:p>
          <a:p>
            <a:r>
              <a:rPr lang="en-US" dirty="0" smtClean="0"/>
              <a:t>At printing resolution</a:t>
            </a:r>
          </a:p>
          <a:p>
            <a:r>
              <a:rPr lang="en-US" dirty="0" smtClean="0"/>
              <a:t>Transient, disposable</a:t>
            </a:r>
          </a:p>
          <a:p>
            <a:pPr lvl="1"/>
            <a:r>
              <a:rPr lang="en-US" dirty="0" smtClean="0"/>
              <a:t>Temporary data only</a:t>
            </a:r>
          </a:p>
          <a:p>
            <a:r>
              <a:rPr lang="en-US" dirty="0" smtClean="0"/>
              <a:t>Used as input for tool path generation</a:t>
            </a:r>
          </a:p>
          <a:p>
            <a:r>
              <a:rPr lang="en-US" dirty="0" smtClean="0"/>
              <a:t>Geometry always under its original form</a:t>
            </a:r>
          </a:p>
          <a:p>
            <a:pPr lvl="1"/>
            <a:r>
              <a:rPr lang="en-US" dirty="0" smtClean="0"/>
              <a:t>No intermediate meshes!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Constructive Solid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Modeling</a:t>
            </a:r>
            <a:r>
              <a:rPr lang="fr-FR" dirty="0" smtClean="0"/>
              <a:t> </a:t>
            </a:r>
            <a:r>
              <a:rPr lang="fr-FR" dirty="0" err="1" smtClean="0"/>
              <a:t>operations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i="1" dirty="0" err="1" smtClean="0"/>
              <a:t>solids</a:t>
            </a:r>
            <a:endParaRPr lang="en-US" i="1" dirty="0"/>
          </a:p>
        </p:txBody>
      </p:sp>
      <p:pic>
        <p:nvPicPr>
          <p:cNvPr id="11266" name="Picture 2" descr="http://upload.wikimedia.org/wikipedia/commons/thumb/8/8b/Csg_tree.png/300px-Csg_tr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14601"/>
            <a:ext cx="4191000" cy="371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43403" y="6172200"/>
            <a:ext cx="3930991" cy="30777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200" dirty="0"/>
              <a:t>http://en.wikipedia.org/wiki/Constructive_solid_geometry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9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8620"/>
            <a:ext cx="8229600" cy="1143000"/>
          </a:xfrm>
        </p:spPr>
        <p:txBody>
          <a:bodyPr/>
          <a:lstStyle/>
          <a:p>
            <a:r>
              <a:rPr lang="en-US" dirty="0" smtClean="0"/>
              <a:t>Raster representation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133746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A-buffer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[Carpenter 1984]</a:t>
            </a:r>
            <a:r>
              <a:rPr lang="en-US" sz="2400" dirty="0"/>
              <a:t>: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/>
              <a:t> Sorted fragments per pixel</a:t>
            </a:r>
          </a:p>
          <a:p>
            <a:r>
              <a:rPr lang="en-US" sz="2800" dirty="0" err="1"/>
              <a:t>Dexel</a:t>
            </a:r>
            <a:r>
              <a:rPr lang="en-US" sz="2800" dirty="0"/>
              <a:t>-buffer</a:t>
            </a:r>
            <a:r>
              <a:rPr lang="en-US" dirty="0" smtClean="0"/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[Van Hook 1986]</a:t>
            </a:r>
            <a:r>
              <a:rPr lang="en-US" sz="2400" dirty="0"/>
              <a:t>: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/>
              <a:t>Sorted in/out events </a:t>
            </a:r>
            <a:endParaRPr lang="fr-FR" sz="2400" dirty="0"/>
          </a:p>
        </p:txBody>
      </p:sp>
      <p:sp>
        <p:nvSpPr>
          <p:cNvPr id="15" name="Rectangle 14"/>
          <p:cNvSpPr/>
          <p:nvPr/>
        </p:nvSpPr>
        <p:spPr>
          <a:xfrm rot="1433542">
            <a:off x="6092690" y="3199760"/>
            <a:ext cx="1905000" cy="1905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val 11"/>
          <p:cNvSpPr/>
          <p:nvPr/>
        </p:nvSpPr>
        <p:spPr>
          <a:xfrm>
            <a:off x="6244450" y="4343400"/>
            <a:ext cx="2286000" cy="2286000"/>
          </a:xfrm>
          <a:prstGeom prst="ellipse">
            <a:avLst/>
          </a:prstGeom>
          <a:solidFill>
            <a:schemeClr val="accent3">
              <a:lumMod val="20000"/>
              <a:lumOff val="80000"/>
              <a:alpha val="58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3958450" y="3048000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3958450" y="3505200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3958450" y="3962400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3958450" y="4419600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3958450" y="4876800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3958450" y="5334000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3958450" y="5791200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3958450" y="6248400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Straight Arrow Connector 14"/>
          <p:cNvCxnSpPr>
            <a:stCxn id="20" idx="3"/>
          </p:cNvCxnSpPr>
          <p:nvPr/>
        </p:nvCxnSpPr>
        <p:spPr>
          <a:xfrm>
            <a:off x="4415650" y="4191000"/>
            <a:ext cx="5029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15"/>
          <p:cNvCxnSpPr/>
          <p:nvPr/>
        </p:nvCxnSpPr>
        <p:spPr>
          <a:xfrm>
            <a:off x="4415650" y="4648200"/>
            <a:ext cx="5029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6"/>
          <p:cNvCxnSpPr/>
          <p:nvPr/>
        </p:nvCxnSpPr>
        <p:spPr>
          <a:xfrm>
            <a:off x="4415650" y="5105400"/>
            <a:ext cx="5029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17"/>
          <p:cNvCxnSpPr/>
          <p:nvPr/>
        </p:nvCxnSpPr>
        <p:spPr>
          <a:xfrm>
            <a:off x="4415650" y="5562600"/>
            <a:ext cx="5029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18"/>
          <p:cNvCxnSpPr/>
          <p:nvPr/>
        </p:nvCxnSpPr>
        <p:spPr>
          <a:xfrm>
            <a:off x="4415650" y="6019800"/>
            <a:ext cx="5029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19"/>
          <p:cNvCxnSpPr/>
          <p:nvPr/>
        </p:nvCxnSpPr>
        <p:spPr>
          <a:xfrm>
            <a:off x="4415650" y="6477000"/>
            <a:ext cx="5029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20"/>
          <p:cNvCxnSpPr/>
          <p:nvPr/>
        </p:nvCxnSpPr>
        <p:spPr>
          <a:xfrm>
            <a:off x="4415650" y="3733800"/>
            <a:ext cx="5029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21"/>
          <p:cNvCxnSpPr/>
          <p:nvPr/>
        </p:nvCxnSpPr>
        <p:spPr>
          <a:xfrm>
            <a:off x="4415650" y="3276600"/>
            <a:ext cx="5029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e 71"/>
          <p:cNvGrpSpPr/>
          <p:nvPr/>
        </p:nvGrpSpPr>
        <p:grpSpPr>
          <a:xfrm>
            <a:off x="6268264" y="4648200"/>
            <a:ext cx="2185987" cy="1828800"/>
            <a:chOff x="4744263" y="4648200"/>
            <a:chExt cx="2185987" cy="1828800"/>
          </a:xfrm>
        </p:grpSpPr>
        <p:cxnSp>
          <p:nvCxnSpPr>
            <p:cNvPr id="43" name="Straight Connector 44"/>
            <p:cNvCxnSpPr/>
            <p:nvPr/>
          </p:nvCxnSpPr>
          <p:spPr>
            <a:xfrm>
              <a:off x="4832369" y="5105400"/>
              <a:ext cx="4714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5"/>
            <p:cNvCxnSpPr/>
            <p:nvPr/>
          </p:nvCxnSpPr>
          <p:spPr>
            <a:xfrm>
              <a:off x="6168250" y="5105400"/>
              <a:ext cx="72866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/>
            <p:cNvCxnSpPr/>
            <p:nvPr/>
          </p:nvCxnSpPr>
          <p:spPr>
            <a:xfrm>
              <a:off x="6339700" y="4648200"/>
              <a:ext cx="26670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9"/>
            <p:cNvCxnSpPr>
              <a:endCxn id="51" idx="2"/>
            </p:cNvCxnSpPr>
            <p:nvPr/>
          </p:nvCxnSpPr>
          <p:spPr>
            <a:xfrm>
              <a:off x="4744263" y="5562600"/>
              <a:ext cx="21859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51"/>
            <p:cNvCxnSpPr/>
            <p:nvPr/>
          </p:nvCxnSpPr>
          <p:spPr>
            <a:xfrm>
              <a:off x="4872850" y="6019800"/>
              <a:ext cx="1952625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3"/>
            <p:cNvCxnSpPr/>
            <p:nvPr/>
          </p:nvCxnSpPr>
          <p:spPr>
            <a:xfrm>
              <a:off x="5330050" y="6477000"/>
              <a:ext cx="1038225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e 70"/>
          <p:cNvGrpSpPr/>
          <p:nvPr/>
        </p:nvGrpSpPr>
        <p:grpSpPr>
          <a:xfrm>
            <a:off x="6168250" y="4572001"/>
            <a:ext cx="2438400" cy="1988457"/>
            <a:chOff x="4644250" y="4572000"/>
            <a:chExt cx="2438400" cy="1988457"/>
          </a:xfrm>
        </p:grpSpPr>
        <p:sp>
          <p:nvSpPr>
            <p:cNvPr id="34" name="Oval 30"/>
            <p:cNvSpPr/>
            <p:nvPr/>
          </p:nvSpPr>
          <p:spPr>
            <a:xfrm>
              <a:off x="5025250" y="457200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Oval 25"/>
            <p:cNvSpPr/>
            <p:nvPr/>
          </p:nvSpPr>
          <p:spPr>
            <a:xfrm>
              <a:off x="6327907" y="6408057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Oval 26"/>
            <p:cNvSpPr/>
            <p:nvPr/>
          </p:nvSpPr>
          <p:spPr>
            <a:xfrm>
              <a:off x="6777850" y="594360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Oval 27"/>
            <p:cNvSpPr/>
            <p:nvPr/>
          </p:nvSpPr>
          <p:spPr>
            <a:xfrm>
              <a:off x="6930250" y="548640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Oval 28"/>
            <p:cNvSpPr/>
            <p:nvPr/>
          </p:nvSpPr>
          <p:spPr>
            <a:xfrm>
              <a:off x="6854050" y="502920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Oval 29"/>
            <p:cNvSpPr/>
            <p:nvPr/>
          </p:nvSpPr>
          <p:spPr>
            <a:xfrm>
              <a:off x="6549250" y="457200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Oval 31"/>
            <p:cNvSpPr/>
            <p:nvPr/>
          </p:nvSpPr>
          <p:spPr>
            <a:xfrm>
              <a:off x="4720450" y="502920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Oval 22"/>
            <p:cNvSpPr/>
            <p:nvPr/>
          </p:nvSpPr>
          <p:spPr>
            <a:xfrm>
              <a:off x="4644250" y="548640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Oval 23"/>
            <p:cNvSpPr/>
            <p:nvPr/>
          </p:nvSpPr>
          <p:spPr>
            <a:xfrm>
              <a:off x="4789393" y="594360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Oval 24"/>
            <p:cNvSpPr/>
            <p:nvPr/>
          </p:nvSpPr>
          <p:spPr>
            <a:xfrm>
              <a:off x="5239336" y="6408057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0" name="Groupe 69"/>
          <p:cNvGrpSpPr/>
          <p:nvPr/>
        </p:nvGrpSpPr>
        <p:grpSpPr>
          <a:xfrm>
            <a:off x="5783620" y="3200400"/>
            <a:ext cx="2579916" cy="1981200"/>
            <a:chOff x="4259620" y="3200400"/>
            <a:chExt cx="2579916" cy="1981200"/>
          </a:xfrm>
        </p:grpSpPr>
        <p:sp>
          <p:nvSpPr>
            <p:cNvPr id="35" name="Oval 32"/>
            <p:cNvSpPr/>
            <p:nvPr/>
          </p:nvSpPr>
          <p:spPr>
            <a:xfrm>
              <a:off x="4811164" y="4807857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Oval 36"/>
            <p:cNvSpPr/>
            <p:nvPr/>
          </p:nvSpPr>
          <p:spPr>
            <a:xfrm>
              <a:off x="6473050" y="4114800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Oval 37"/>
            <p:cNvSpPr/>
            <p:nvPr/>
          </p:nvSpPr>
          <p:spPr>
            <a:xfrm>
              <a:off x="6687136" y="3672114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Oval 38"/>
            <p:cNvSpPr/>
            <p:nvPr/>
          </p:nvSpPr>
          <p:spPr>
            <a:xfrm>
              <a:off x="5856193" y="3207657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Oval 39"/>
            <p:cNvSpPr/>
            <p:nvPr/>
          </p:nvSpPr>
          <p:spPr>
            <a:xfrm>
              <a:off x="4796650" y="3200400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Oval 40"/>
            <p:cNvSpPr/>
            <p:nvPr/>
          </p:nvSpPr>
          <p:spPr>
            <a:xfrm>
              <a:off x="4589821" y="3675744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Oval 41"/>
            <p:cNvSpPr/>
            <p:nvPr/>
          </p:nvSpPr>
          <p:spPr>
            <a:xfrm>
              <a:off x="4401136" y="4122057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Oval 42"/>
            <p:cNvSpPr/>
            <p:nvPr/>
          </p:nvSpPr>
          <p:spPr>
            <a:xfrm>
              <a:off x="4259620" y="4579257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Oval 33"/>
            <p:cNvSpPr/>
            <p:nvPr/>
          </p:nvSpPr>
          <p:spPr>
            <a:xfrm>
              <a:off x="5253850" y="5029200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Oval 34"/>
            <p:cNvSpPr/>
            <p:nvPr/>
          </p:nvSpPr>
          <p:spPr>
            <a:xfrm>
              <a:off x="6092050" y="5029200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Oval 35"/>
            <p:cNvSpPr/>
            <p:nvPr/>
          </p:nvSpPr>
          <p:spPr>
            <a:xfrm>
              <a:off x="6251707" y="4586514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5" name="Isosceles Triangle 70"/>
          <p:cNvSpPr/>
          <p:nvPr/>
        </p:nvSpPr>
        <p:spPr>
          <a:xfrm rot="16200000">
            <a:off x="1939151" y="4457699"/>
            <a:ext cx="609600" cy="6858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6" name="Straight Arrow Connector 73"/>
          <p:cNvCxnSpPr/>
          <p:nvPr/>
        </p:nvCxnSpPr>
        <p:spPr>
          <a:xfrm flipV="1">
            <a:off x="3653650" y="2819400"/>
            <a:ext cx="0" cy="388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74"/>
          <p:cNvSpPr txBox="1"/>
          <p:nvPr/>
        </p:nvSpPr>
        <p:spPr>
          <a:xfrm>
            <a:off x="3196450" y="2667001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</a:t>
            </a:r>
            <a:endParaRPr lang="fr-FR" sz="3200" dirty="0"/>
          </a:p>
        </p:txBody>
      </p:sp>
      <p:cxnSp>
        <p:nvCxnSpPr>
          <p:cNvPr id="68" name="Straight Arrow Connector 76"/>
          <p:cNvCxnSpPr/>
          <p:nvPr/>
        </p:nvCxnSpPr>
        <p:spPr>
          <a:xfrm>
            <a:off x="3958450" y="2819400"/>
            <a:ext cx="563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77"/>
          <p:cNvSpPr txBox="1"/>
          <p:nvPr/>
        </p:nvSpPr>
        <p:spPr>
          <a:xfrm>
            <a:off x="9757574" y="2667001"/>
            <a:ext cx="377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Z</a:t>
            </a:r>
            <a:endParaRPr lang="fr-FR" sz="32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4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rot="17633542">
            <a:off x="4630486" y="2891330"/>
            <a:ext cx="1905000" cy="1905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0" name="Group 159"/>
          <p:cNvGrpSpPr/>
          <p:nvPr/>
        </p:nvGrpSpPr>
        <p:grpSpPr>
          <a:xfrm>
            <a:off x="2876550" y="1828801"/>
            <a:ext cx="6862302" cy="3705225"/>
            <a:chOff x="1352550" y="501444"/>
            <a:chExt cx="6862302" cy="5032581"/>
          </a:xfrm>
        </p:grpSpPr>
        <p:cxnSp>
          <p:nvCxnSpPr>
            <p:cNvPr id="15" name="Straight Arrow Connector 14"/>
            <p:cNvCxnSpPr>
              <a:stCxn id="6" idx="3"/>
            </p:cNvCxnSpPr>
            <p:nvPr/>
          </p:nvCxnSpPr>
          <p:spPr>
            <a:xfrm rot="16200000">
              <a:off x="1583126" y="3017651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6200000">
              <a:off x="2497526" y="3017651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6200000">
              <a:off x="2954726" y="3017651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>
              <a:off x="3411926" y="3017651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6200000">
              <a:off x="3869126" y="3017651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6200000">
              <a:off x="1125926" y="3017651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6200000">
              <a:off x="668726" y="3017651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>
              <a:stCxn id="82" idx="3"/>
            </p:cNvCxnSpPr>
            <p:nvPr/>
          </p:nvCxnSpPr>
          <p:spPr>
            <a:xfrm rot="16200000">
              <a:off x="5243052" y="3016044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rot="16200000">
              <a:off x="5700252" y="3016044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rot="16200000">
              <a:off x="-1162050" y="3019425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rot="16200000">
              <a:off x="-704850" y="3019425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rot="16200000">
              <a:off x="-247650" y="3019425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rot="16200000">
              <a:off x="209550" y="3019425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16200000">
              <a:off x="4785852" y="3016044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rot="16200000">
              <a:off x="4328652" y="3016044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6200000">
              <a:off x="2040326" y="3017651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/>
          <p:cNvSpPr/>
          <p:nvPr/>
        </p:nvSpPr>
        <p:spPr>
          <a:xfrm rot="16200000">
            <a:off x="5774126" y="2358570"/>
            <a:ext cx="2286000" cy="2286000"/>
          </a:xfrm>
          <a:prstGeom prst="ellipse">
            <a:avLst/>
          </a:prstGeom>
          <a:solidFill>
            <a:schemeClr val="accent3">
              <a:lumMod val="20000"/>
              <a:lumOff val="80000"/>
              <a:alpha val="58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Straight Connector 47"/>
          <p:cNvCxnSpPr/>
          <p:nvPr/>
        </p:nvCxnSpPr>
        <p:spPr>
          <a:xfrm rot="16200000">
            <a:off x="5945576" y="2891970"/>
            <a:ext cx="2667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 rot="16200000">
            <a:off x="4478726" y="5532251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 rot="16200000">
            <a:off x="4935926" y="5532251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 rot="16200000">
            <a:off x="5393126" y="5532251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 rot="16200000">
            <a:off x="5850326" y="5532251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 rot="16200000">
            <a:off x="6307526" y="5532251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16200000">
            <a:off x="6764726" y="5532251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 rot="16200000">
            <a:off x="7221926" y="5532251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 rot="16200000">
            <a:off x="7679126" y="5532251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Oval 30"/>
          <p:cNvSpPr/>
          <p:nvPr/>
        </p:nvSpPr>
        <p:spPr>
          <a:xfrm rot="16200000">
            <a:off x="6002726" y="4187370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Oval 32"/>
          <p:cNvSpPr/>
          <p:nvPr/>
        </p:nvSpPr>
        <p:spPr>
          <a:xfrm rot="16200000">
            <a:off x="6238583" y="4401456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Oval 36"/>
          <p:cNvSpPr/>
          <p:nvPr/>
        </p:nvSpPr>
        <p:spPr>
          <a:xfrm rot="16200000">
            <a:off x="5545525" y="2739570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Oval 37"/>
          <p:cNvSpPr/>
          <p:nvPr/>
        </p:nvSpPr>
        <p:spPr>
          <a:xfrm rot="16200000">
            <a:off x="5102839" y="2525484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Oval 38"/>
          <p:cNvSpPr/>
          <p:nvPr/>
        </p:nvSpPr>
        <p:spPr>
          <a:xfrm rot="16200000">
            <a:off x="4638383" y="3356427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Oval 39"/>
          <p:cNvSpPr/>
          <p:nvPr/>
        </p:nvSpPr>
        <p:spPr>
          <a:xfrm rot="16200000">
            <a:off x="4631126" y="4415970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Oval 40"/>
          <p:cNvSpPr/>
          <p:nvPr/>
        </p:nvSpPr>
        <p:spPr>
          <a:xfrm rot="16200000">
            <a:off x="5106470" y="4622799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Oval 41"/>
          <p:cNvSpPr/>
          <p:nvPr/>
        </p:nvSpPr>
        <p:spPr>
          <a:xfrm rot="16200000">
            <a:off x="5552783" y="4811484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Oval 42"/>
          <p:cNvSpPr/>
          <p:nvPr/>
        </p:nvSpPr>
        <p:spPr>
          <a:xfrm rot="16200000">
            <a:off x="6009983" y="4953000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Straight Connector 44"/>
          <p:cNvCxnSpPr/>
          <p:nvPr/>
        </p:nvCxnSpPr>
        <p:spPr>
          <a:xfrm rot="16200000">
            <a:off x="6300383" y="4296907"/>
            <a:ext cx="47148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16200000">
            <a:off x="6171795" y="2832438"/>
            <a:ext cx="72866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28" idx="2"/>
          </p:cNvCxnSpPr>
          <p:nvPr/>
        </p:nvCxnSpPr>
        <p:spPr>
          <a:xfrm rot="16200000">
            <a:off x="5900333" y="3527763"/>
            <a:ext cx="218598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16200000">
            <a:off x="6474214" y="3515857"/>
            <a:ext cx="195262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16200000">
            <a:off x="7388614" y="3515857"/>
            <a:ext cx="103822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 rot="16200000">
            <a:off x="7838783" y="2884713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26"/>
          <p:cNvSpPr/>
          <p:nvPr/>
        </p:nvSpPr>
        <p:spPr>
          <a:xfrm rot="16200000">
            <a:off x="7374326" y="2434770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Oval 27"/>
          <p:cNvSpPr/>
          <p:nvPr/>
        </p:nvSpPr>
        <p:spPr>
          <a:xfrm rot="16200000">
            <a:off x="6917126" y="2282370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Oval 28"/>
          <p:cNvSpPr/>
          <p:nvPr/>
        </p:nvSpPr>
        <p:spPr>
          <a:xfrm rot="16200000">
            <a:off x="6459926" y="2358570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Oval 29"/>
          <p:cNvSpPr/>
          <p:nvPr/>
        </p:nvSpPr>
        <p:spPr>
          <a:xfrm rot="16200000">
            <a:off x="6002726" y="2663370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Oval 31"/>
          <p:cNvSpPr/>
          <p:nvPr/>
        </p:nvSpPr>
        <p:spPr>
          <a:xfrm rot="16200000">
            <a:off x="6459926" y="4492170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Oval 33"/>
          <p:cNvSpPr/>
          <p:nvPr/>
        </p:nvSpPr>
        <p:spPr>
          <a:xfrm rot="16200000">
            <a:off x="6459926" y="3958770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Oval 34"/>
          <p:cNvSpPr/>
          <p:nvPr/>
        </p:nvSpPr>
        <p:spPr>
          <a:xfrm rot="16200000">
            <a:off x="6459926" y="3120570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val 22"/>
          <p:cNvSpPr/>
          <p:nvPr/>
        </p:nvSpPr>
        <p:spPr>
          <a:xfrm rot="16200000">
            <a:off x="6917126" y="4568370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val 23"/>
          <p:cNvSpPr/>
          <p:nvPr/>
        </p:nvSpPr>
        <p:spPr>
          <a:xfrm rot="16200000">
            <a:off x="7374326" y="4423227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Oval 24"/>
          <p:cNvSpPr/>
          <p:nvPr/>
        </p:nvSpPr>
        <p:spPr>
          <a:xfrm rot="16200000">
            <a:off x="7838783" y="3973284"/>
            <a:ext cx="152400" cy="152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Oval 35"/>
          <p:cNvSpPr/>
          <p:nvPr/>
        </p:nvSpPr>
        <p:spPr>
          <a:xfrm rot="16200000">
            <a:off x="6017240" y="2960913"/>
            <a:ext cx="152400" cy="152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4" name="Straight Arrow Connector 73"/>
          <p:cNvCxnSpPr/>
          <p:nvPr/>
        </p:nvCxnSpPr>
        <p:spPr>
          <a:xfrm flipH="1">
            <a:off x="2667000" y="6248401"/>
            <a:ext cx="7696200" cy="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0134600" y="5486401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</a:t>
            </a:r>
            <a:endParaRPr lang="fr-FR" sz="3200" dirty="0"/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2057400" y="1828800"/>
            <a:ext cx="0" cy="419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604174" y="1777426"/>
            <a:ext cx="377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Z</a:t>
            </a:r>
            <a:endParaRPr lang="fr-FR" sz="3200" dirty="0"/>
          </a:p>
        </p:txBody>
      </p:sp>
      <p:sp>
        <p:nvSpPr>
          <p:cNvPr id="80" name="Rectangle 79"/>
          <p:cNvSpPr/>
          <p:nvPr/>
        </p:nvSpPr>
        <p:spPr>
          <a:xfrm rot="16200000">
            <a:off x="8138652" y="5530644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/>
          <p:cNvSpPr/>
          <p:nvPr/>
        </p:nvSpPr>
        <p:spPr>
          <a:xfrm rot="16200000">
            <a:off x="8595852" y="5530644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ectangle 81"/>
          <p:cNvSpPr/>
          <p:nvPr/>
        </p:nvSpPr>
        <p:spPr>
          <a:xfrm rot="16200000">
            <a:off x="9053052" y="5530644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82"/>
          <p:cNvSpPr/>
          <p:nvPr/>
        </p:nvSpPr>
        <p:spPr>
          <a:xfrm rot="16200000">
            <a:off x="9510252" y="5530644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83"/>
          <p:cNvSpPr/>
          <p:nvPr/>
        </p:nvSpPr>
        <p:spPr>
          <a:xfrm rot="16200000">
            <a:off x="2647950" y="5534025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84"/>
          <p:cNvSpPr/>
          <p:nvPr/>
        </p:nvSpPr>
        <p:spPr>
          <a:xfrm rot="16200000">
            <a:off x="3105150" y="5534025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 85"/>
          <p:cNvSpPr/>
          <p:nvPr/>
        </p:nvSpPr>
        <p:spPr>
          <a:xfrm rot="16200000">
            <a:off x="3562350" y="5534025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/>
          <p:cNvSpPr/>
          <p:nvPr/>
        </p:nvSpPr>
        <p:spPr>
          <a:xfrm rot="16200000">
            <a:off x="4019550" y="5534025"/>
            <a:ext cx="457200" cy="457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e 13"/>
          <p:cNvGrpSpPr/>
          <p:nvPr/>
        </p:nvGrpSpPr>
        <p:grpSpPr>
          <a:xfrm>
            <a:off x="2209800" y="3648488"/>
            <a:ext cx="8229600" cy="176933"/>
            <a:chOff x="685800" y="3648487"/>
            <a:chExt cx="8229600" cy="176933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685800" y="3741539"/>
              <a:ext cx="8229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 rot="16200000">
              <a:off x="3097600" y="3511094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Rectangle 59"/>
            <p:cNvSpPr/>
            <p:nvPr/>
          </p:nvSpPr>
          <p:spPr>
            <a:xfrm rot="16200000">
              <a:off x="3554800" y="3511094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Rectangle 60"/>
            <p:cNvSpPr/>
            <p:nvPr/>
          </p:nvSpPr>
          <p:spPr>
            <a:xfrm rot="16200000">
              <a:off x="4012000" y="3511094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61"/>
            <p:cNvSpPr/>
            <p:nvPr/>
          </p:nvSpPr>
          <p:spPr>
            <a:xfrm rot="16200000">
              <a:off x="4469200" y="3511094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Rectangle 62"/>
            <p:cNvSpPr/>
            <p:nvPr/>
          </p:nvSpPr>
          <p:spPr>
            <a:xfrm rot="16200000">
              <a:off x="4926400" y="3511094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Rectangle 63"/>
            <p:cNvSpPr/>
            <p:nvPr/>
          </p:nvSpPr>
          <p:spPr>
            <a:xfrm rot="16200000">
              <a:off x="5383600" y="3511094"/>
              <a:ext cx="171452" cy="4572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/>
            <p:cNvSpPr/>
            <p:nvPr/>
          </p:nvSpPr>
          <p:spPr>
            <a:xfrm rot="16200000">
              <a:off x="5840800" y="3511094"/>
              <a:ext cx="171452" cy="4572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/>
            <p:cNvSpPr/>
            <p:nvPr/>
          </p:nvSpPr>
          <p:spPr>
            <a:xfrm rot="16200000">
              <a:off x="6298000" y="3511094"/>
              <a:ext cx="171452" cy="4572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/>
            <p:cNvSpPr/>
            <p:nvPr/>
          </p:nvSpPr>
          <p:spPr>
            <a:xfrm rot="16200000">
              <a:off x="1285874" y="3511094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/>
            <p:cNvSpPr/>
            <p:nvPr/>
          </p:nvSpPr>
          <p:spPr>
            <a:xfrm rot="16200000">
              <a:off x="1743074" y="3511094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/>
          </p:nvSpPr>
          <p:spPr>
            <a:xfrm rot="16200000">
              <a:off x="2200274" y="3511094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Rectangle 103"/>
            <p:cNvSpPr/>
            <p:nvPr/>
          </p:nvSpPr>
          <p:spPr>
            <a:xfrm rot="16200000">
              <a:off x="2657474" y="3511094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Rectangle 121"/>
            <p:cNvSpPr/>
            <p:nvPr/>
          </p:nvSpPr>
          <p:spPr>
            <a:xfrm rot="16200000">
              <a:off x="6756007" y="3505613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Rectangle 122"/>
            <p:cNvSpPr/>
            <p:nvPr/>
          </p:nvSpPr>
          <p:spPr>
            <a:xfrm rot="16200000">
              <a:off x="7213207" y="3505613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Rectangle 123"/>
            <p:cNvSpPr/>
            <p:nvPr/>
          </p:nvSpPr>
          <p:spPr>
            <a:xfrm rot="16200000">
              <a:off x="7670407" y="3505613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Rectangle 124"/>
            <p:cNvSpPr/>
            <p:nvPr/>
          </p:nvSpPr>
          <p:spPr>
            <a:xfrm rot="16200000">
              <a:off x="8127607" y="3505613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2209800" y="2791236"/>
            <a:ext cx="8229600" cy="176933"/>
            <a:chOff x="685800" y="2791235"/>
            <a:chExt cx="8229600" cy="176933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685800" y="2884287"/>
              <a:ext cx="8229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/>
            <p:cNvSpPr/>
            <p:nvPr/>
          </p:nvSpPr>
          <p:spPr>
            <a:xfrm rot="16200000">
              <a:off x="3097600" y="2653842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Rectangle 128"/>
            <p:cNvSpPr/>
            <p:nvPr/>
          </p:nvSpPr>
          <p:spPr>
            <a:xfrm rot="16200000">
              <a:off x="3554800" y="2653842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Rectangle 129"/>
            <p:cNvSpPr/>
            <p:nvPr/>
          </p:nvSpPr>
          <p:spPr>
            <a:xfrm rot="16200000">
              <a:off x="4012000" y="2653842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Rectangle 130"/>
            <p:cNvSpPr/>
            <p:nvPr/>
          </p:nvSpPr>
          <p:spPr>
            <a:xfrm rot="16200000">
              <a:off x="4469200" y="2653842"/>
              <a:ext cx="171452" cy="4572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Rectangle 131"/>
            <p:cNvSpPr/>
            <p:nvPr/>
          </p:nvSpPr>
          <p:spPr>
            <a:xfrm rot="16200000">
              <a:off x="4926400" y="2653842"/>
              <a:ext cx="171452" cy="4572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Rectangle 132"/>
            <p:cNvSpPr/>
            <p:nvPr/>
          </p:nvSpPr>
          <p:spPr>
            <a:xfrm rot="16200000">
              <a:off x="5383600" y="2653842"/>
              <a:ext cx="171452" cy="4572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Rectangle 133"/>
            <p:cNvSpPr/>
            <p:nvPr/>
          </p:nvSpPr>
          <p:spPr>
            <a:xfrm rot="16200000">
              <a:off x="5840800" y="2653842"/>
              <a:ext cx="171452" cy="4572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" name="Rectangle 134"/>
            <p:cNvSpPr/>
            <p:nvPr/>
          </p:nvSpPr>
          <p:spPr>
            <a:xfrm rot="16200000">
              <a:off x="6298000" y="2653842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" name="Rectangle 135"/>
            <p:cNvSpPr/>
            <p:nvPr/>
          </p:nvSpPr>
          <p:spPr>
            <a:xfrm rot="16200000">
              <a:off x="1285874" y="2653842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" name="Rectangle 136"/>
            <p:cNvSpPr/>
            <p:nvPr/>
          </p:nvSpPr>
          <p:spPr>
            <a:xfrm rot="16200000">
              <a:off x="1743074" y="2653842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Rectangle 137"/>
            <p:cNvSpPr/>
            <p:nvPr/>
          </p:nvSpPr>
          <p:spPr>
            <a:xfrm rot="16200000">
              <a:off x="2200274" y="2653842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" name="Rectangle 138"/>
            <p:cNvSpPr/>
            <p:nvPr/>
          </p:nvSpPr>
          <p:spPr>
            <a:xfrm rot="16200000">
              <a:off x="2657474" y="2653842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" name="Rectangle 139"/>
            <p:cNvSpPr/>
            <p:nvPr/>
          </p:nvSpPr>
          <p:spPr>
            <a:xfrm rot="16200000">
              <a:off x="6756007" y="2648361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" name="Rectangle 140"/>
            <p:cNvSpPr/>
            <p:nvPr/>
          </p:nvSpPr>
          <p:spPr>
            <a:xfrm rot="16200000">
              <a:off x="7213207" y="2648361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Rectangle 141"/>
            <p:cNvSpPr/>
            <p:nvPr/>
          </p:nvSpPr>
          <p:spPr>
            <a:xfrm rot="16200000">
              <a:off x="7670407" y="2648361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" name="Rectangle 142"/>
            <p:cNvSpPr/>
            <p:nvPr/>
          </p:nvSpPr>
          <p:spPr>
            <a:xfrm rot="16200000">
              <a:off x="8127607" y="2648361"/>
              <a:ext cx="171452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5" name="Titr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Slice extraction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1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A-buffer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Fast construction techniques</a:t>
            </a:r>
          </a:p>
          <a:p>
            <a:pPr lvl="1"/>
            <a:r>
              <a:rPr lang="en-US" dirty="0" smtClean="0"/>
              <a:t>Per-pixel Linked Lists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Crassin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2010]</a:t>
            </a:r>
          </a:p>
          <a:p>
            <a:pPr lvl="1"/>
            <a:r>
              <a:rPr lang="en-US" dirty="0" smtClean="0"/>
              <a:t>HA-buffer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[Lefebvre et al. 2013]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3276600" y="3352800"/>
            <a:ext cx="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673780" y="4343400"/>
            <a:ext cx="707315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Single pass, integrated within OpenGL (simple)</a:t>
            </a:r>
            <a:endParaRPr lang="fr-FR" sz="2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1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for slicing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Setup view from bed</a:t>
            </a:r>
          </a:p>
          <a:p>
            <a:r>
              <a:rPr lang="en-US" dirty="0" smtClean="0"/>
              <a:t>Build A-buffer</a:t>
            </a:r>
          </a:p>
          <a:p>
            <a:r>
              <a:rPr lang="en-US" dirty="0" smtClean="0"/>
              <a:t>For each slice</a:t>
            </a:r>
          </a:p>
          <a:p>
            <a:pPr lvl="1"/>
            <a:r>
              <a:rPr lang="en-US" dirty="0" smtClean="0"/>
              <a:t>Extract image</a:t>
            </a:r>
          </a:p>
          <a:p>
            <a:pPr lvl="1"/>
            <a:r>
              <a:rPr lang="en-US" dirty="0" smtClean="0"/>
              <a:t>Build tool path (see paper)</a:t>
            </a:r>
            <a:endParaRPr lang="fr-FR" dirty="0"/>
          </a:p>
        </p:txBody>
      </p:sp>
      <p:grpSp>
        <p:nvGrpSpPr>
          <p:cNvPr id="106" name="Groupe 105"/>
          <p:cNvGrpSpPr/>
          <p:nvPr/>
        </p:nvGrpSpPr>
        <p:grpSpPr>
          <a:xfrm>
            <a:off x="6172200" y="1524001"/>
            <a:ext cx="4291642" cy="2066405"/>
            <a:chOff x="-84696" y="1777425"/>
            <a:chExt cx="9285608" cy="4470976"/>
          </a:xfrm>
        </p:grpSpPr>
        <p:sp>
          <p:nvSpPr>
            <p:cNvPr id="4" name="Rectangle 3"/>
            <p:cNvSpPr/>
            <p:nvPr/>
          </p:nvSpPr>
          <p:spPr>
            <a:xfrm rot="17633542">
              <a:off x="3106486" y="2891330"/>
              <a:ext cx="1905000" cy="1905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" name="Group 159"/>
            <p:cNvGrpSpPr/>
            <p:nvPr/>
          </p:nvGrpSpPr>
          <p:grpSpPr>
            <a:xfrm>
              <a:off x="1352550" y="1828800"/>
              <a:ext cx="6862302" cy="3705225"/>
              <a:chOff x="1352550" y="501444"/>
              <a:chExt cx="6862302" cy="5032581"/>
            </a:xfrm>
          </p:grpSpPr>
          <p:cxnSp>
            <p:nvCxnSpPr>
              <p:cNvPr id="6" name="Straight Arrow Connector 14"/>
              <p:cNvCxnSpPr>
                <a:stCxn id="26" idx="3"/>
              </p:cNvCxnSpPr>
              <p:nvPr/>
            </p:nvCxnSpPr>
            <p:spPr>
              <a:xfrm rot="16200000">
                <a:off x="1583126" y="3017651"/>
                <a:ext cx="50292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16"/>
              <p:cNvCxnSpPr/>
              <p:nvPr/>
            </p:nvCxnSpPr>
            <p:spPr>
              <a:xfrm rot="16200000">
                <a:off x="2497526" y="3017651"/>
                <a:ext cx="50292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17"/>
              <p:cNvCxnSpPr/>
              <p:nvPr/>
            </p:nvCxnSpPr>
            <p:spPr>
              <a:xfrm rot="16200000">
                <a:off x="2954726" y="3017651"/>
                <a:ext cx="50292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18"/>
              <p:cNvCxnSpPr/>
              <p:nvPr/>
            </p:nvCxnSpPr>
            <p:spPr>
              <a:xfrm rot="16200000">
                <a:off x="3411926" y="3017651"/>
                <a:ext cx="50292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19"/>
              <p:cNvCxnSpPr/>
              <p:nvPr/>
            </p:nvCxnSpPr>
            <p:spPr>
              <a:xfrm rot="16200000">
                <a:off x="3869126" y="3017651"/>
                <a:ext cx="50292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20"/>
              <p:cNvCxnSpPr/>
              <p:nvPr/>
            </p:nvCxnSpPr>
            <p:spPr>
              <a:xfrm rot="16200000">
                <a:off x="1125926" y="3017651"/>
                <a:ext cx="50292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21"/>
              <p:cNvCxnSpPr/>
              <p:nvPr/>
            </p:nvCxnSpPr>
            <p:spPr>
              <a:xfrm rot="16200000">
                <a:off x="668726" y="3017651"/>
                <a:ext cx="50292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87"/>
              <p:cNvCxnSpPr>
                <a:stCxn id="64" idx="3"/>
              </p:cNvCxnSpPr>
              <p:nvPr/>
            </p:nvCxnSpPr>
            <p:spPr>
              <a:xfrm rot="16200000">
                <a:off x="5243052" y="3016044"/>
                <a:ext cx="50292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88"/>
              <p:cNvCxnSpPr/>
              <p:nvPr/>
            </p:nvCxnSpPr>
            <p:spPr>
              <a:xfrm rot="16200000">
                <a:off x="5700252" y="3016044"/>
                <a:ext cx="50292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89"/>
              <p:cNvCxnSpPr/>
              <p:nvPr/>
            </p:nvCxnSpPr>
            <p:spPr>
              <a:xfrm rot="16200000">
                <a:off x="-1162050" y="3019425"/>
                <a:ext cx="50292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90"/>
              <p:cNvCxnSpPr/>
              <p:nvPr/>
            </p:nvCxnSpPr>
            <p:spPr>
              <a:xfrm rot="16200000">
                <a:off x="-704850" y="3019425"/>
                <a:ext cx="50292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91"/>
              <p:cNvCxnSpPr/>
              <p:nvPr/>
            </p:nvCxnSpPr>
            <p:spPr>
              <a:xfrm rot="16200000">
                <a:off x="-247650" y="3019425"/>
                <a:ext cx="50292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92"/>
              <p:cNvCxnSpPr/>
              <p:nvPr/>
            </p:nvCxnSpPr>
            <p:spPr>
              <a:xfrm rot="16200000">
                <a:off x="209550" y="3019425"/>
                <a:ext cx="50292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93"/>
              <p:cNvCxnSpPr/>
              <p:nvPr/>
            </p:nvCxnSpPr>
            <p:spPr>
              <a:xfrm rot="16200000">
                <a:off x="4785852" y="3016044"/>
                <a:ext cx="50292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94"/>
              <p:cNvCxnSpPr/>
              <p:nvPr/>
            </p:nvCxnSpPr>
            <p:spPr>
              <a:xfrm rot="16200000">
                <a:off x="4328652" y="3016044"/>
                <a:ext cx="50292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15"/>
              <p:cNvCxnSpPr/>
              <p:nvPr/>
            </p:nvCxnSpPr>
            <p:spPr>
              <a:xfrm rot="16200000">
                <a:off x="2040326" y="3017651"/>
                <a:ext cx="50292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val 11"/>
            <p:cNvSpPr/>
            <p:nvPr/>
          </p:nvSpPr>
          <p:spPr>
            <a:xfrm rot="16200000">
              <a:off x="4250126" y="2358570"/>
              <a:ext cx="2286000" cy="22860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  <a:alpha val="58000"/>
              </a:schemeClr>
            </a:soli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" name="Straight Connector 47"/>
            <p:cNvCxnSpPr/>
            <p:nvPr/>
          </p:nvCxnSpPr>
          <p:spPr>
            <a:xfrm rot="16200000">
              <a:off x="4421576" y="2891970"/>
              <a:ext cx="26670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 rot="16200000">
              <a:off x="2954726" y="5532251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 rot="16200000">
              <a:off x="3411926" y="5532251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 rot="16200000">
              <a:off x="3869126" y="5532251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 rot="16200000">
              <a:off x="4326326" y="5532251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4783526" y="5532251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5240726" y="5532251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5697926" y="5532251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 rot="16200000">
              <a:off x="6155126" y="5532251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Oval 30"/>
            <p:cNvSpPr/>
            <p:nvPr/>
          </p:nvSpPr>
          <p:spPr>
            <a:xfrm rot="16200000">
              <a:off x="4478726" y="418737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Oval 32"/>
            <p:cNvSpPr/>
            <p:nvPr/>
          </p:nvSpPr>
          <p:spPr>
            <a:xfrm rot="16200000">
              <a:off x="4714583" y="4401456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Oval 36"/>
            <p:cNvSpPr/>
            <p:nvPr/>
          </p:nvSpPr>
          <p:spPr>
            <a:xfrm rot="16200000">
              <a:off x="4021525" y="2739570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Oval 37"/>
            <p:cNvSpPr/>
            <p:nvPr/>
          </p:nvSpPr>
          <p:spPr>
            <a:xfrm rot="16200000">
              <a:off x="3578839" y="2525484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Oval 38"/>
            <p:cNvSpPr/>
            <p:nvPr/>
          </p:nvSpPr>
          <p:spPr>
            <a:xfrm rot="16200000">
              <a:off x="3114383" y="3356427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Oval 39"/>
            <p:cNvSpPr/>
            <p:nvPr/>
          </p:nvSpPr>
          <p:spPr>
            <a:xfrm rot="16200000">
              <a:off x="3107126" y="4415970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Oval 40"/>
            <p:cNvSpPr/>
            <p:nvPr/>
          </p:nvSpPr>
          <p:spPr>
            <a:xfrm rot="16200000">
              <a:off x="3582470" y="4622799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Oval 41"/>
            <p:cNvSpPr/>
            <p:nvPr/>
          </p:nvSpPr>
          <p:spPr>
            <a:xfrm rot="16200000">
              <a:off x="4028783" y="4811484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Oval 42"/>
            <p:cNvSpPr/>
            <p:nvPr/>
          </p:nvSpPr>
          <p:spPr>
            <a:xfrm rot="16200000">
              <a:off x="4485983" y="4953000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1" name="Straight Connector 44"/>
            <p:cNvCxnSpPr/>
            <p:nvPr/>
          </p:nvCxnSpPr>
          <p:spPr>
            <a:xfrm rot="16200000">
              <a:off x="4776382" y="4296907"/>
              <a:ext cx="4714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5"/>
            <p:cNvCxnSpPr/>
            <p:nvPr/>
          </p:nvCxnSpPr>
          <p:spPr>
            <a:xfrm rot="16200000">
              <a:off x="4647794" y="2832438"/>
              <a:ext cx="72866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9"/>
            <p:cNvCxnSpPr>
              <a:endCxn id="48" idx="2"/>
            </p:cNvCxnSpPr>
            <p:nvPr/>
          </p:nvCxnSpPr>
          <p:spPr>
            <a:xfrm rot="16200000">
              <a:off x="4376332" y="3527763"/>
              <a:ext cx="2185987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51"/>
            <p:cNvCxnSpPr/>
            <p:nvPr/>
          </p:nvCxnSpPr>
          <p:spPr>
            <a:xfrm rot="16200000">
              <a:off x="4950213" y="3515857"/>
              <a:ext cx="1952625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53"/>
            <p:cNvCxnSpPr/>
            <p:nvPr/>
          </p:nvCxnSpPr>
          <p:spPr>
            <a:xfrm rot="16200000">
              <a:off x="5864613" y="3515857"/>
              <a:ext cx="1038225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25"/>
            <p:cNvSpPr/>
            <p:nvPr/>
          </p:nvSpPr>
          <p:spPr>
            <a:xfrm rot="16200000">
              <a:off x="6314783" y="2884713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Oval 26"/>
            <p:cNvSpPr/>
            <p:nvPr/>
          </p:nvSpPr>
          <p:spPr>
            <a:xfrm rot="16200000">
              <a:off x="5850326" y="243477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Oval 27"/>
            <p:cNvSpPr/>
            <p:nvPr/>
          </p:nvSpPr>
          <p:spPr>
            <a:xfrm rot="16200000">
              <a:off x="5393126" y="228237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Oval 28"/>
            <p:cNvSpPr/>
            <p:nvPr/>
          </p:nvSpPr>
          <p:spPr>
            <a:xfrm rot="16200000">
              <a:off x="4935926" y="235857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Oval 29"/>
            <p:cNvSpPr/>
            <p:nvPr/>
          </p:nvSpPr>
          <p:spPr>
            <a:xfrm rot="16200000">
              <a:off x="4478726" y="266337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Oval 31"/>
            <p:cNvSpPr/>
            <p:nvPr/>
          </p:nvSpPr>
          <p:spPr>
            <a:xfrm rot="16200000">
              <a:off x="4935926" y="449217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Oval 33"/>
            <p:cNvSpPr/>
            <p:nvPr/>
          </p:nvSpPr>
          <p:spPr>
            <a:xfrm rot="16200000">
              <a:off x="4935926" y="3958770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Oval 34"/>
            <p:cNvSpPr/>
            <p:nvPr/>
          </p:nvSpPr>
          <p:spPr>
            <a:xfrm rot="16200000">
              <a:off x="4935926" y="3120570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Oval 22"/>
            <p:cNvSpPr/>
            <p:nvPr/>
          </p:nvSpPr>
          <p:spPr>
            <a:xfrm rot="16200000">
              <a:off x="5393126" y="456837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Oval 23"/>
            <p:cNvSpPr/>
            <p:nvPr/>
          </p:nvSpPr>
          <p:spPr>
            <a:xfrm rot="16200000">
              <a:off x="5850326" y="4423227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Oval 24"/>
            <p:cNvSpPr/>
            <p:nvPr/>
          </p:nvSpPr>
          <p:spPr>
            <a:xfrm rot="16200000">
              <a:off x="6314783" y="3973284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Oval 35"/>
            <p:cNvSpPr/>
            <p:nvPr/>
          </p:nvSpPr>
          <p:spPr>
            <a:xfrm rot="16200000">
              <a:off x="4493240" y="2960913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8" name="Straight Arrow Connector 73"/>
            <p:cNvCxnSpPr/>
            <p:nvPr/>
          </p:nvCxnSpPr>
          <p:spPr>
            <a:xfrm flipH="1">
              <a:off x="1143000" y="6248400"/>
              <a:ext cx="7696200" cy="1"/>
            </a:xfrm>
            <a:prstGeom prst="straightConnector1">
              <a:avLst/>
            </a:prstGeom>
            <a:ln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74"/>
            <p:cNvSpPr txBox="1"/>
            <p:nvPr/>
          </p:nvSpPr>
          <p:spPr>
            <a:xfrm>
              <a:off x="8610599" y="5486400"/>
              <a:ext cx="590313" cy="665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Y</a:t>
              </a:r>
              <a:endParaRPr lang="fr-FR" sz="1400" dirty="0"/>
            </a:p>
          </p:txBody>
        </p:sp>
        <p:cxnSp>
          <p:nvCxnSpPr>
            <p:cNvPr id="60" name="Straight Arrow Connector 76"/>
            <p:cNvCxnSpPr/>
            <p:nvPr/>
          </p:nvCxnSpPr>
          <p:spPr>
            <a:xfrm flipV="1">
              <a:off x="533400" y="1828800"/>
              <a:ext cx="0" cy="419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77"/>
            <p:cNvSpPr txBox="1"/>
            <p:nvPr/>
          </p:nvSpPr>
          <p:spPr>
            <a:xfrm>
              <a:off x="-84696" y="1777425"/>
              <a:ext cx="579906" cy="665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Z</a:t>
              </a:r>
              <a:endParaRPr lang="fr-FR" sz="1400" dirty="0"/>
            </a:p>
          </p:txBody>
        </p:sp>
        <p:sp>
          <p:nvSpPr>
            <p:cNvPr id="62" name="Rectangle 61"/>
            <p:cNvSpPr/>
            <p:nvPr/>
          </p:nvSpPr>
          <p:spPr>
            <a:xfrm rot="16200000">
              <a:off x="6614652" y="5530644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Rectangle 62"/>
            <p:cNvSpPr/>
            <p:nvPr/>
          </p:nvSpPr>
          <p:spPr>
            <a:xfrm rot="16200000">
              <a:off x="7071852" y="5530644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Rectangle 63"/>
            <p:cNvSpPr/>
            <p:nvPr/>
          </p:nvSpPr>
          <p:spPr>
            <a:xfrm rot="16200000">
              <a:off x="7529052" y="5530644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Rectangle 64"/>
            <p:cNvSpPr/>
            <p:nvPr/>
          </p:nvSpPr>
          <p:spPr>
            <a:xfrm rot="16200000">
              <a:off x="7986252" y="5530644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Rectangle 65"/>
            <p:cNvSpPr/>
            <p:nvPr/>
          </p:nvSpPr>
          <p:spPr>
            <a:xfrm rot="16200000">
              <a:off x="1123950" y="5534025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Rectangle 66"/>
            <p:cNvSpPr/>
            <p:nvPr/>
          </p:nvSpPr>
          <p:spPr>
            <a:xfrm rot="16200000">
              <a:off x="1581150" y="5534025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Rectangle 67"/>
            <p:cNvSpPr/>
            <p:nvPr/>
          </p:nvSpPr>
          <p:spPr>
            <a:xfrm rot="16200000">
              <a:off x="2038350" y="5534025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Rectangle 68"/>
            <p:cNvSpPr/>
            <p:nvPr/>
          </p:nvSpPr>
          <p:spPr>
            <a:xfrm rot="16200000">
              <a:off x="2495550" y="5534025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0" name="Groupe 69"/>
            <p:cNvGrpSpPr/>
            <p:nvPr/>
          </p:nvGrpSpPr>
          <p:grpSpPr>
            <a:xfrm>
              <a:off x="685800" y="3648487"/>
              <a:ext cx="8229600" cy="176933"/>
              <a:chOff x="685800" y="3648487"/>
              <a:chExt cx="8229600" cy="176933"/>
            </a:xfrm>
          </p:grpSpPr>
          <p:cxnSp>
            <p:nvCxnSpPr>
              <p:cNvPr id="71" name="Straight Connector 57"/>
              <p:cNvCxnSpPr/>
              <p:nvPr/>
            </p:nvCxnSpPr>
            <p:spPr>
              <a:xfrm>
                <a:off x="685800" y="3741539"/>
                <a:ext cx="82296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/>
              <p:cNvSpPr/>
              <p:nvPr/>
            </p:nvSpPr>
            <p:spPr>
              <a:xfrm rot="16200000">
                <a:off x="3097600" y="3511094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" name="Rectangle 72"/>
              <p:cNvSpPr/>
              <p:nvPr/>
            </p:nvSpPr>
            <p:spPr>
              <a:xfrm rot="16200000">
                <a:off x="3554800" y="3511094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4" name="Rectangle 73"/>
              <p:cNvSpPr/>
              <p:nvPr/>
            </p:nvSpPr>
            <p:spPr>
              <a:xfrm rot="16200000">
                <a:off x="4012000" y="3511094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" name="Rectangle 74"/>
              <p:cNvSpPr/>
              <p:nvPr/>
            </p:nvSpPr>
            <p:spPr>
              <a:xfrm rot="16200000">
                <a:off x="4469200" y="3511094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" name="Rectangle 75"/>
              <p:cNvSpPr/>
              <p:nvPr/>
            </p:nvSpPr>
            <p:spPr>
              <a:xfrm rot="16200000">
                <a:off x="4926400" y="3511094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7" name="Rectangle 76"/>
              <p:cNvSpPr/>
              <p:nvPr/>
            </p:nvSpPr>
            <p:spPr>
              <a:xfrm rot="16200000">
                <a:off x="5383600" y="3511094"/>
                <a:ext cx="171452" cy="4572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8" name="Rectangle 77"/>
              <p:cNvSpPr/>
              <p:nvPr/>
            </p:nvSpPr>
            <p:spPr>
              <a:xfrm rot="16200000">
                <a:off x="5840800" y="3511094"/>
                <a:ext cx="171452" cy="4572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9" name="Rectangle 78"/>
              <p:cNvSpPr/>
              <p:nvPr/>
            </p:nvSpPr>
            <p:spPr>
              <a:xfrm rot="16200000">
                <a:off x="6298000" y="3511094"/>
                <a:ext cx="171452" cy="4572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0" name="Rectangle 79"/>
              <p:cNvSpPr/>
              <p:nvPr/>
            </p:nvSpPr>
            <p:spPr>
              <a:xfrm rot="16200000">
                <a:off x="1285874" y="3511094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1" name="Rectangle 80"/>
              <p:cNvSpPr/>
              <p:nvPr/>
            </p:nvSpPr>
            <p:spPr>
              <a:xfrm rot="16200000">
                <a:off x="1743074" y="3511094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2" name="Rectangle 81"/>
              <p:cNvSpPr/>
              <p:nvPr/>
            </p:nvSpPr>
            <p:spPr>
              <a:xfrm rot="16200000">
                <a:off x="2200274" y="3511094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3" name="Rectangle 82"/>
              <p:cNvSpPr/>
              <p:nvPr/>
            </p:nvSpPr>
            <p:spPr>
              <a:xfrm rot="16200000">
                <a:off x="2657474" y="3511094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" name="Rectangle 83"/>
              <p:cNvSpPr/>
              <p:nvPr/>
            </p:nvSpPr>
            <p:spPr>
              <a:xfrm rot="16200000">
                <a:off x="6756007" y="3505613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" name="Rectangle 84"/>
              <p:cNvSpPr/>
              <p:nvPr/>
            </p:nvSpPr>
            <p:spPr>
              <a:xfrm rot="16200000">
                <a:off x="7213207" y="3505613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" name="Rectangle 85"/>
              <p:cNvSpPr/>
              <p:nvPr/>
            </p:nvSpPr>
            <p:spPr>
              <a:xfrm rot="16200000">
                <a:off x="7670407" y="3505613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" name="Rectangle 86"/>
              <p:cNvSpPr/>
              <p:nvPr/>
            </p:nvSpPr>
            <p:spPr>
              <a:xfrm rot="16200000">
                <a:off x="8127607" y="3505613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8" name="Groupe 87"/>
            <p:cNvGrpSpPr/>
            <p:nvPr/>
          </p:nvGrpSpPr>
          <p:grpSpPr>
            <a:xfrm>
              <a:off x="685800" y="2791235"/>
              <a:ext cx="8229600" cy="176933"/>
              <a:chOff x="685800" y="2791235"/>
              <a:chExt cx="8229600" cy="176933"/>
            </a:xfrm>
          </p:grpSpPr>
          <p:cxnSp>
            <p:nvCxnSpPr>
              <p:cNvPr id="89" name="Straight Connector 126"/>
              <p:cNvCxnSpPr/>
              <p:nvPr/>
            </p:nvCxnSpPr>
            <p:spPr>
              <a:xfrm>
                <a:off x="685800" y="2884287"/>
                <a:ext cx="82296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Rectangle 89"/>
              <p:cNvSpPr/>
              <p:nvPr/>
            </p:nvSpPr>
            <p:spPr>
              <a:xfrm rot="16200000">
                <a:off x="3097600" y="2653842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" name="Rectangle 90"/>
              <p:cNvSpPr/>
              <p:nvPr/>
            </p:nvSpPr>
            <p:spPr>
              <a:xfrm rot="16200000">
                <a:off x="3554800" y="2653842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2" name="Rectangle 91"/>
              <p:cNvSpPr/>
              <p:nvPr/>
            </p:nvSpPr>
            <p:spPr>
              <a:xfrm rot="16200000">
                <a:off x="4012000" y="2653842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3" name="Rectangle 92"/>
              <p:cNvSpPr/>
              <p:nvPr/>
            </p:nvSpPr>
            <p:spPr>
              <a:xfrm rot="16200000">
                <a:off x="4469200" y="2653842"/>
                <a:ext cx="171452" cy="4572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4" name="Rectangle 93"/>
              <p:cNvSpPr/>
              <p:nvPr/>
            </p:nvSpPr>
            <p:spPr>
              <a:xfrm rot="16200000">
                <a:off x="4926400" y="2653842"/>
                <a:ext cx="171452" cy="4572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5" name="Rectangle 94"/>
              <p:cNvSpPr/>
              <p:nvPr/>
            </p:nvSpPr>
            <p:spPr>
              <a:xfrm rot="16200000">
                <a:off x="5383600" y="2653842"/>
                <a:ext cx="171452" cy="4572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6" name="Rectangle 95"/>
              <p:cNvSpPr/>
              <p:nvPr/>
            </p:nvSpPr>
            <p:spPr>
              <a:xfrm rot="16200000">
                <a:off x="5840800" y="2653842"/>
                <a:ext cx="171452" cy="4572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" name="Rectangle 96"/>
              <p:cNvSpPr/>
              <p:nvPr/>
            </p:nvSpPr>
            <p:spPr>
              <a:xfrm rot="16200000">
                <a:off x="6298000" y="2653842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" name="Rectangle 97"/>
              <p:cNvSpPr/>
              <p:nvPr/>
            </p:nvSpPr>
            <p:spPr>
              <a:xfrm rot="16200000">
                <a:off x="1285874" y="2653842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" name="Rectangle 98"/>
              <p:cNvSpPr/>
              <p:nvPr/>
            </p:nvSpPr>
            <p:spPr>
              <a:xfrm rot="16200000">
                <a:off x="1743074" y="2653842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0" name="Rectangle 99"/>
              <p:cNvSpPr/>
              <p:nvPr/>
            </p:nvSpPr>
            <p:spPr>
              <a:xfrm rot="16200000">
                <a:off x="2200274" y="2653842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1" name="Rectangle 100"/>
              <p:cNvSpPr/>
              <p:nvPr/>
            </p:nvSpPr>
            <p:spPr>
              <a:xfrm rot="16200000">
                <a:off x="2657474" y="2653842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2" name="Rectangle 101"/>
              <p:cNvSpPr/>
              <p:nvPr/>
            </p:nvSpPr>
            <p:spPr>
              <a:xfrm rot="16200000">
                <a:off x="6756007" y="2648361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3" name="Rectangle 102"/>
              <p:cNvSpPr/>
              <p:nvPr/>
            </p:nvSpPr>
            <p:spPr>
              <a:xfrm rot="16200000">
                <a:off x="7213207" y="2648361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4" name="Rectangle 103"/>
              <p:cNvSpPr/>
              <p:nvPr/>
            </p:nvSpPr>
            <p:spPr>
              <a:xfrm rot="16200000">
                <a:off x="7670407" y="2648361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5" name="Rectangle 104"/>
              <p:cNvSpPr/>
              <p:nvPr/>
            </p:nvSpPr>
            <p:spPr>
              <a:xfrm rot="16200000">
                <a:off x="8127607" y="2648361"/>
                <a:ext cx="171452" cy="457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08" name="Espace réservé de la date 10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0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>
          <a:xfrm>
            <a:off x="6096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Setup view from eye</a:t>
            </a:r>
          </a:p>
          <a:p>
            <a:r>
              <a:rPr lang="en-US" dirty="0"/>
              <a:t>Build A-buffer</a:t>
            </a:r>
          </a:p>
          <a:p>
            <a:r>
              <a:rPr lang="en-US" dirty="0"/>
              <a:t>For each pixel</a:t>
            </a:r>
          </a:p>
          <a:p>
            <a:pPr lvl="1"/>
            <a:r>
              <a:rPr lang="en-US" dirty="0"/>
              <a:t>Find first intersection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for rendering</a:t>
            </a:r>
            <a:endParaRPr lang="fr-FR" dirty="0"/>
          </a:p>
        </p:txBody>
      </p:sp>
      <p:grpSp>
        <p:nvGrpSpPr>
          <p:cNvPr id="60" name="Groupe 59"/>
          <p:cNvGrpSpPr/>
          <p:nvPr/>
        </p:nvGrpSpPr>
        <p:grpSpPr>
          <a:xfrm>
            <a:off x="6172200" y="1676401"/>
            <a:ext cx="4522094" cy="2186781"/>
            <a:chOff x="377051" y="2667000"/>
            <a:chExt cx="8351513" cy="4038600"/>
          </a:xfrm>
        </p:grpSpPr>
        <p:sp>
          <p:nvSpPr>
            <p:cNvPr id="5" name="Rectangle 4"/>
            <p:cNvSpPr/>
            <p:nvPr/>
          </p:nvSpPr>
          <p:spPr>
            <a:xfrm rot="1433542">
              <a:off x="4568690" y="3199760"/>
              <a:ext cx="1905000" cy="1905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Oval 11"/>
            <p:cNvSpPr/>
            <p:nvPr/>
          </p:nvSpPr>
          <p:spPr>
            <a:xfrm>
              <a:off x="4720450" y="4343400"/>
              <a:ext cx="2286000" cy="22860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  <a:alpha val="58000"/>
              </a:schemeClr>
            </a:soli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Oval 64"/>
            <p:cNvSpPr/>
            <p:nvPr/>
          </p:nvSpPr>
          <p:spPr>
            <a:xfrm>
              <a:off x="4626106" y="4942112"/>
              <a:ext cx="337459" cy="33745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434450" y="30480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434450" y="35052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34450" y="39624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434450" y="44196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34450" y="48768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34450" y="53340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34450" y="57912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434450" y="62484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" name="Straight Arrow Connector 14"/>
            <p:cNvCxnSpPr>
              <a:stCxn id="10" idx="3"/>
            </p:cNvCxnSpPr>
            <p:nvPr/>
          </p:nvCxnSpPr>
          <p:spPr>
            <a:xfrm>
              <a:off x="2891650" y="4191000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5"/>
            <p:cNvCxnSpPr/>
            <p:nvPr/>
          </p:nvCxnSpPr>
          <p:spPr>
            <a:xfrm>
              <a:off x="2891650" y="4648200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6"/>
            <p:cNvCxnSpPr/>
            <p:nvPr/>
          </p:nvCxnSpPr>
          <p:spPr>
            <a:xfrm>
              <a:off x="2891650" y="5105400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7"/>
            <p:cNvCxnSpPr/>
            <p:nvPr/>
          </p:nvCxnSpPr>
          <p:spPr>
            <a:xfrm>
              <a:off x="2891650" y="5562600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8"/>
            <p:cNvCxnSpPr/>
            <p:nvPr/>
          </p:nvCxnSpPr>
          <p:spPr>
            <a:xfrm>
              <a:off x="2891650" y="6019800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19"/>
            <p:cNvCxnSpPr/>
            <p:nvPr/>
          </p:nvCxnSpPr>
          <p:spPr>
            <a:xfrm>
              <a:off x="2891650" y="6477000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0"/>
            <p:cNvCxnSpPr/>
            <p:nvPr/>
          </p:nvCxnSpPr>
          <p:spPr>
            <a:xfrm>
              <a:off x="2891650" y="3733800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1"/>
            <p:cNvCxnSpPr/>
            <p:nvPr/>
          </p:nvCxnSpPr>
          <p:spPr>
            <a:xfrm>
              <a:off x="2891650" y="3276600"/>
              <a:ext cx="5029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30"/>
            <p:cNvSpPr/>
            <p:nvPr/>
          </p:nvSpPr>
          <p:spPr>
            <a:xfrm>
              <a:off x="5025250" y="457200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Oval 32"/>
            <p:cNvSpPr/>
            <p:nvPr/>
          </p:nvSpPr>
          <p:spPr>
            <a:xfrm>
              <a:off x="4811164" y="4807857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Oval 36"/>
            <p:cNvSpPr/>
            <p:nvPr/>
          </p:nvSpPr>
          <p:spPr>
            <a:xfrm>
              <a:off x="6473050" y="4114800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Oval 37"/>
            <p:cNvSpPr/>
            <p:nvPr/>
          </p:nvSpPr>
          <p:spPr>
            <a:xfrm>
              <a:off x="6687136" y="3672114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Oval 38"/>
            <p:cNvSpPr/>
            <p:nvPr/>
          </p:nvSpPr>
          <p:spPr>
            <a:xfrm>
              <a:off x="5856193" y="3207657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Oval 39"/>
            <p:cNvSpPr/>
            <p:nvPr/>
          </p:nvSpPr>
          <p:spPr>
            <a:xfrm>
              <a:off x="4796650" y="3200400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Oval 40"/>
            <p:cNvSpPr/>
            <p:nvPr/>
          </p:nvSpPr>
          <p:spPr>
            <a:xfrm>
              <a:off x="4589821" y="3675744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Oval 41"/>
            <p:cNvSpPr/>
            <p:nvPr/>
          </p:nvSpPr>
          <p:spPr>
            <a:xfrm>
              <a:off x="4401136" y="4122057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Oval 42"/>
            <p:cNvSpPr/>
            <p:nvPr/>
          </p:nvSpPr>
          <p:spPr>
            <a:xfrm>
              <a:off x="4259620" y="4579257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Oval 25"/>
            <p:cNvSpPr/>
            <p:nvPr/>
          </p:nvSpPr>
          <p:spPr>
            <a:xfrm>
              <a:off x="6327907" y="6408057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Oval 26"/>
            <p:cNvSpPr/>
            <p:nvPr/>
          </p:nvSpPr>
          <p:spPr>
            <a:xfrm>
              <a:off x="6777850" y="594360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Oval 27"/>
            <p:cNvSpPr/>
            <p:nvPr/>
          </p:nvSpPr>
          <p:spPr>
            <a:xfrm>
              <a:off x="6930250" y="548640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Oval 28"/>
            <p:cNvSpPr/>
            <p:nvPr/>
          </p:nvSpPr>
          <p:spPr>
            <a:xfrm>
              <a:off x="6854050" y="502920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Oval 29"/>
            <p:cNvSpPr/>
            <p:nvPr/>
          </p:nvSpPr>
          <p:spPr>
            <a:xfrm>
              <a:off x="6549250" y="457200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Oval 31"/>
            <p:cNvSpPr/>
            <p:nvPr/>
          </p:nvSpPr>
          <p:spPr>
            <a:xfrm>
              <a:off x="4720450" y="502920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Oval 33"/>
            <p:cNvSpPr/>
            <p:nvPr/>
          </p:nvSpPr>
          <p:spPr>
            <a:xfrm>
              <a:off x="5253850" y="5029200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Oval 34"/>
            <p:cNvSpPr/>
            <p:nvPr/>
          </p:nvSpPr>
          <p:spPr>
            <a:xfrm>
              <a:off x="6092050" y="5029200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Oval 65"/>
            <p:cNvSpPr/>
            <p:nvPr/>
          </p:nvSpPr>
          <p:spPr>
            <a:xfrm>
              <a:off x="4546272" y="5395685"/>
              <a:ext cx="337459" cy="33745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Oval 66"/>
            <p:cNvSpPr/>
            <p:nvPr/>
          </p:nvSpPr>
          <p:spPr>
            <a:xfrm>
              <a:off x="4691415" y="5852886"/>
              <a:ext cx="337459" cy="33745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Oval 67"/>
            <p:cNvSpPr/>
            <p:nvPr/>
          </p:nvSpPr>
          <p:spPr>
            <a:xfrm>
              <a:off x="5141359" y="6310086"/>
              <a:ext cx="337459" cy="33745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Oval 68"/>
            <p:cNvSpPr/>
            <p:nvPr/>
          </p:nvSpPr>
          <p:spPr>
            <a:xfrm>
              <a:off x="6150106" y="4495799"/>
              <a:ext cx="337459" cy="337459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Oval 22"/>
            <p:cNvSpPr/>
            <p:nvPr/>
          </p:nvSpPr>
          <p:spPr>
            <a:xfrm>
              <a:off x="4644250" y="548640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Oval 23"/>
            <p:cNvSpPr/>
            <p:nvPr/>
          </p:nvSpPr>
          <p:spPr>
            <a:xfrm>
              <a:off x="4789393" y="5943600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Oval 24"/>
            <p:cNvSpPr/>
            <p:nvPr/>
          </p:nvSpPr>
          <p:spPr>
            <a:xfrm>
              <a:off x="5239336" y="6408057"/>
              <a:ext cx="152400" cy="1524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Oval 35"/>
            <p:cNvSpPr/>
            <p:nvPr/>
          </p:nvSpPr>
          <p:spPr>
            <a:xfrm>
              <a:off x="6251707" y="4586514"/>
              <a:ext cx="152400" cy="1524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Isosceles Triangle 70"/>
            <p:cNvSpPr/>
            <p:nvPr/>
          </p:nvSpPr>
          <p:spPr>
            <a:xfrm rot="16200000">
              <a:off x="415151" y="4457699"/>
              <a:ext cx="609600" cy="6858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6" name="Straight Arrow Connector 73"/>
            <p:cNvCxnSpPr/>
            <p:nvPr/>
          </p:nvCxnSpPr>
          <p:spPr>
            <a:xfrm flipV="1">
              <a:off x="2129650" y="2819400"/>
              <a:ext cx="0" cy="3886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74"/>
            <p:cNvSpPr txBox="1"/>
            <p:nvPr/>
          </p:nvSpPr>
          <p:spPr>
            <a:xfrm>
              <a:off x="1672450" y="2667000"/>
              <a:ext cx="503873" cy="568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Y</a:t>
              </a:r>
              <a:endParaRPr lang="fr-FR" sz="1400" dirty="0"/>
            </a:p>
          </p:txBody>
        </p:sp>
        <p:cxnSp>
          <p:nvCxnSpPr>
            <p:cNvPr id="58" name="Straight Arrow Connector 76"/>
            <p:cNvCxnSpPr/>
            <p:nvPr/>
          </p:nvCxnSpPr>
          <p:spPr>
            <a:xfrm>
              <a:off x="2434450" y="2819400"/>
              <a:ext cx="5638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77"/>
            <p:cNvSpPr txBox="1"/>
            <p:nvPr/>
          </p:nvSpPr>
          <p:spPr>
            <a:xfrm>
              <a:off x="8233574" y="2667000"/>
              <a:ext cx="494990" cy="568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Z</a:t>
              </a:r>
              <a:endParaRPr lang="fr-FR" sz="1400" dirty="0"/>
            </a:p>
          </p:txBody>
        </p:sp>
      </p:grpSp>
      <p:sp>
        <p:nvSpPr>
          <p:cNvPr id="61" name="ZoneTexte 60"/>
          <p:cNvSpPr txBox="1"/>
          <p:nvPr/>
        </p:nvSpPr>
        <p:spPr>
          <a:xfrm>
            <a:off x="2667001" y="4963180"/>
            <a:ext cx="689416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Same algorithm for slicing and rendering</a:t>
            </a:r>
            <a:endParaRPr lang="fr-FR" sz="28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7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benefits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Analytical primitives</a:t>
            </a:r>
          </a:p>
          <a:p>
            <a:pPr lvl="1"/>
            <a:r>
              <a:rPr lang="en-US" dirty="0"/>
              <a:t>If you can draw it, we can slice it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5029200" y="3352800"/>
            <a:ext cx="2362200" cy="2209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3352800" y="4038600"/>
            <a:ext cx="6096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/>
          <p:cNvSpPr/>
          <p:nvPr/>
        </p:nvSpPr>
        <p:spPr>
          <a:xfrm>
            <a:off x="5295900" y="3505200"/>
            <a:ext cx="1866900" cy="1905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267325" y="3886200"/>
            <a:ext cx="266700" cy="2667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913245" y="3905250"/>
            <a:ext cx="266700" cy="2667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876801" y="2971800"/>
            <a:ext cx="170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Proxy (triangles)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848600" y="4964669"/>
            <a:ext cx="2265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Analytical intersection</a:t>
            </a:r>
          </a:p>
          <a:p>
            <a:r>
              <a:rPr lang="en-US" dirty="0"/>
              <a:t>with sphere</a:t>
            </a:r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7162800" y="4953000"/>
            <a:ext cx="685800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200400" y="3733800"/>
            <a:ext cx="152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 rot="16200000">
            <a:off x="2618967" y="3864132"/>
            <a:ext cx="61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Pixel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3886964" y="3657600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Ray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6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benefits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600201"/>
            <a:ext cx="8390275" cy="4525963"/>
          </a:xfrm>
        </p:spPr>
        <p:txBody>
          <a:bodyPr/>
          <a:lstStyle/>
          <a:p>
            <a:r>
              <a:rPr lang="fr-FR" dirty="0" err="1" smtClean="0"/>
              <a:t>Mixing</a:t>
            </a:r>
            <a:r>
              <a:rPr lang="fr-FR" dirty="0" smtClean="0"/>
              <a:t> primitive types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easy</a:t>
            </a:r>
            <a:r>
              <a:rPr lang="fr-FR" dirty="0" smtClean="0"/>
              <a:t> and </a:t>
            </a:r>
            <a:r>
              <a:rPr lang="fr-FR" dirty="0" err="1" smtClean="0"/>
              <a:t>reliable</a:t>
            </a:r>
            <a:endParaRPr lang="fr-FR" dirty="0" smtClean="0"/>
          </a:p>
          <a:p>
            <a:r>
              <a:rPr lang="fr-FR" dirty="0" err="1" smtClean="0"/>
              <a:t>Mandelbulb-cup</a:t>
            </a:r>
            <a:r>
              <a:rPr lang="fr-FR" dirty="0" smtClean="0"/>
              <a:t> =</a:t>
            </a:r>
            <a:br>
              <a:rPr lang="fr-FR" dirty="0" smtClean="0"/>
            </a:br>
            <a:r>
              <a:rPr lang="fr-FR" i="1" dirty="0" smtClean="0"/>
              <a:t>STL </a:t>
            </a:r>
            <a:r>
              <a:rPr lang="fr-FR" i="1" dirty="0" err="1" smtClean="0"/>
              <a:t>cup</a:t>
            </a:r>
            <a:r>
              <a:rPr lang="fr-FR" i="1" dirty="0" smtClean="0"/>
              <a:t> </a:t>
            </a:r>
            <a:r>
              <a:rPr lang="fr-FR" i="1" dirty="0" err="1" smtClean="0"/>
              <a:t>holder</a:t>
            </a:r>
            <a:r>
              <a:rPr lang="fr-FR" i="1" dirty="0" smtClean="0"/>
              <a:t> + (</a:t>
            </a:r>
            <a:r>
              <a:rPr lang="fr-FR" i="1" dirty="0" err="1" smtClean="0"/>
              <a:t>Mandelbulb</a:t>
            </a:r>
            <a:r>
              <a:rPr lang="fr-FR" i="1" dirty="0" smtClean="0"/>
              <a:t> </a:t>
            </a:r>
            <a:r>
              <a:rPr lang="fr-FR" i="1" dirty="0" err="1" smtClean="0"/>
              <a:t>implicit</a:t>
            </a:r>
            <a:r>
              <a:rPr lang="fr-FR" i="1" dirty="0" smtClean="0"/>
              <a:t> – </a:t>
            </a:r>
            <a:r>
              <a:rPr lang="fr-FR" i="1" dirty="0" err="1" smtClean="0"/>
              <a:t>sphere</a:t>
            </a:r>
            <a:r>
              <a:rPr lang="fr-FR" i="1" dirty="0" smtClean="0"/>
              <a:t>)</a:t>
            </a:r>
            <a:endParaRPr lang="fr-FR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56" y="3445959"/>
            <a:ext cx="2161945" cy="2919454"/>
          </a:xfrm>
          <a:prstGeom prst="rect">
            <a:avLst/>
          </a:prstGeom>
        </p:spPr>
      </p:pic>
      <p:sp>
        <p:nvSpPr>
          <p:cNvPr id="7" name="AutoShape 2" descr="imap://frederic%2Eclaux%40inria%2Efr@zimbra.inria.fr:993/fetch%3EUID%3E/INBOX%3E10849?part=1.2&amp;type=image/jpeg&amp;filename=photo.JPG"/>
          <p:cNvSpPr>
            <a:spLocks noChangeAspect="1" noChangeArrowheads="1"/>
          </p:cNvSpPr>
          <p:nvPr/>
        </p:nvSpPr>
        <p:spPr bwMode="auto">
          <a:xfrm>
            <a:off x="2765630" y="21688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7047" y="3625326"/>
            <a:ext cx="3431873" cy="2573905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7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benefits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Multi-material support</a:t>
            </a:r>
          </a:p>
          <a:p>
            <a:pPr lvl="1"/>
            <a:r>
              <a:rPr lang="en-US" dirty="0"/>
              <a:t>Material ID in pixels</a:t>
            </a:r>
          </a:p>
          <a:p>
            <a:endParaRPr lang="fr-FR" dirty="0"/>
          </a:p>
        </p:txBody>
      </p:sp>
      <p:pic>
        <p:nvPicPr>
          <p:cNvPr id="6146" name="Picture 2" descr="C:\SLEFEBVR\PROJECTS\ICESL\icesl-distrib\trunk\papers\IceSL-afpr-2013\figures\du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6" y="2999908"/>
            <a:ext cx="2867493" cy="286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SLEFEBVR\PROJECTS\ICESL\icesl-distrib\trunk\papers\IceSL-afpr-2013\figures\dual_slic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6" y="2968626"/>
            <a:ext cx="2898775" cy="289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276601" y="594360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397625" y="5943600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Slice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6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11950"/>
            <a:ext cx="8229600" cy="1143000"/>
          </a:xfrm>
        </p:spPr>
        <p:txBody>
          <a:bodyPr/>
          <a:lstStyle/>
          <a:p>
            <a:r>
              <a:rPr lang="en-US" dirty="0" smtClean="0"/>
              <a:t>Slice </a:t>
            </a:r>
            <a:r>
              <a:rPr lang="en-US" dirty="0" err="1" smtClean="0"/>
              <a:t>shaders</a:t>
            </a:r>
            <a:endParaRPr lang="fr-FR" dirty="0"/>
          </a:p>
        </p:txBody>
      </p:sp>
      <p:pic>
        <p:nvPicPr>
          <p:cNvPr id="7170" name="Picture 2" descr="C:\SLEFEBVR\PROJECTS\ICESL\icesl-distrib\trunk\papers\IceSL-afpr-2013\figures\triva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253" y="3085713"/>
            <a:ext cx="2362200" cy="364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SLEFEBVR\PROJECTS\ICESL\icesl-distrib\trunk\papers\IceSL-afpr-2013\figures\trivase_re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613" y="3124200"/>
            <a:ext cx="1993027" cy="364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SLEFEBVR\PROJECTS\ICESL\icesl-distrib\trunk\papers\IceSL-afpr-2013\figures\trivaseba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>
            <a:fillRect/>
          </a:stretch>
        </p:blipFill>
        <p:spPr bwMode="auto">
          <a:xfrm>
            <a:off x="1609253" y="3085714"/>
            <a:ext cx="2319780" cy="363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208004" y="1362134"/>
            <a:ext cx="600279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int</a:t>
            </a:r>
            <a:r>
              <a:rPr lang="en-US" sz="2000" dirty="0"/>
              <a:t> material(vec3 </a:t>
            </a:r>
            <a:r>
              <a:rPr lang="en-US" sz="2000" dirty="0" err="1"/>
              <a:t>p,int</a:t>
            </a:r>
            <a:r>
              <a:rPr lang="en-US" sz="2000" dirty="0"/>
              <a:t> groups)</a:t>
            </a:r>
          </a:p>
          <a:p>
            <a:r>
              <a:rPr lang="en-US" sz="2000" dirty="0"/>
              <a:t>{</a:t>
            </a:r>
          </a:p>
          <a:p>
            <a:r>
              <a:rPr lang="en-US" sz="2000" dirty="0"/>
              <a:t>  if (groups &gt; 0) {</a:t>
            </a:r>
          </a:p>
          <a:p>
            <a:r>
              <a:rPr lang="en-US" sz="2000" dirty="0"/>
              <a:t>    </a:t>
            </a:r>
            <a:r>
              <a:rPr lang="en-US" sz="2000" dirty="0" err="1"/>
              <a:t>int</a:t>
            </a:r>
            <a:r>
              <a:rPr lang="en-US" sz="2000" dirty="0"/>
              <a:t> g = </a:t>
            </a:r>
            <a:r>
              <a:rPr lang="en-US" sz="2000" dirty="0" err="1"/>
              <a:t>int</a:t>
            </a:r>
            <a:r>
              <a:rPr lang="en-US" sz="2000" dirty="0"/>
              <a:t>(</a:t>
            </a:r>
            <a:r>
              <a:rPr lang="en-US" sz="2000" dirty="0" err="1"/>
              <a:t>p.z</a:t>
            </a:r>
            <a:r>
              <a:rPr lang="en-US" sz="2000" dirty="0"/>
              <a:t>*6.0+1.2*sin(</a:t>
            </a:r>
            <a:r>
              <a:rPr lang="en-US" sz="2000" dirty="0" err="1"/>
              <a:t>p.y</a:t>
            </a:r>
            <a:r>
              <a:rPr lang="en-US" sz="2000" dirty="0"/>
              <a:t>*5.0)+0.7*</a:t>
            </a:r>
            <a:r>
              <a:rPr lang="en-US" sz="2000" dirty="0" err="1"/>
              <a:t>cos</a:t>
            </a:r>
            <a:r>
              <a:rPr lang="en-US" sz="2000" dirty="0"/>
              <a:t>(</a:t>
            </a:r>
            <a:r>
              <a:rPr lang="en-US" sz="2000" dirty="0" err="1"/>
              <a:t>p.x</a:t>
            </a:r>
            <a:r>
              <a:rPr lang="en-US" sz="2000" dirty="0"/>
              <a:t>*3.0));</a:t>
            </a:r>
          </a:p>
          <a:p>
            <a:r>
              <a:rPr lang="en-US" sz="2000" dirty="0"/>
              <a:t>    if ( (g % 2) == 0 ) {</a:t>
            </a:r>
          </a:p>
          <a:p>
            <a:r>
              <a:rPr lang="en-US" sz="2000" dirty="0"/>
              <a:t>      return 0;</a:t>
            </a:r>
          </a:p>
          <a:p>
            <a:r>
              <a:rPr lang="en-US" sz="2000" dirty="0"/>
              <a:t>    } else {</a:t>
            </a:r>
          </a:p>
          <a:p>
            <a:r>
              <a:rPr lang="en-US" sz="2000" dirty="0"/>
              <a:t>      return 1;</a:t>
            </a:r>
          </a:p>
          <a:p>
            <a:r>
              <a:rPr lang="en-US" sz="2000" dirty="0"/>
              <a:t>    }</a:t>
            </a:r>
          </a:p>
          <a:p>
            <a:r>
              <a:rPr lang="en-US" sz="2000" dirty="0"/>
              <a:t>  } </a:t>
            </a:r>
          </a:p>
          <a:p>
            <a:r>
              <a:rPr lang="en-US" sz="2000" dirty="0"/>
              <a:t>  return -1;</a:t>
            </a:r>
          </a:p>
          <a:p>
            <a:r>
              <a:rPr lang="en-US" sz="2000" dirty="0"/>
              <a:t>}</a:t>
            </a:r>
          </a:p>
        </p:txBody>
      </p:sp>
      <p:sp>
        <p:nvSpPr>
          <p:cNvPr id="8" name="Rectangle 7"/>
          <p:cNvSpPr/>
          <p:nvPr/>
        </p:nvSpPr>
        <p:spPr>
          <a:xfrm>
            <a:off x="5501640" y="1337786"/>
            <a:ext cx="7620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2252186"/>
            <a:ext cx="56388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4208003" y="5210227"/>
            <a:ext cx="31974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Procedural Texture </a:t>
            </a:r>
            <a:r>
              <a:rPr lang="en-US" dirty="0">
                <a:solidFill>
                  <a:schemeClr val="accent1"/>
                </a:solidFill>
              </a:rPr>
              <a:t>[</a:t>
            </a:r>
            <a:r>
              <a:rPr lang="en-US" dirty="0" err="1">
                <a:solidFill>
                  <a:schemeClr val="accent1"/>
                </a:solidFill>
              </a:rPr>
              <a:t>Perlin</a:t>
            </a:r>
            <a:r>
              <a:rPr lang="en-US" dirty="0">
                <a:solidFill>
                  <a:schemeClr val="accent1"/>
                </a:solidFill>
              </a:rPr>
              <a:t> 1985]</a:t>
            </a:r>
          </a:p>
          <a:p>
            <a:endParaRPr lang="en-US" dirty="0"/>
          </a:p>
          <a:p>
            <a:r>
              <a:rPr lang="en-US" b="1" dirty="0"/>
              <a:t>Cost = code only</a:t>
            </a:r>
          </a:p>
          <a:p>
            <a:r>
              <a:rPr lang="en-US" b="1" dirty="0"/>
              <a:t>            applied to slice (implicit)</a:t>
            </a:r>
          </a:p>
          <a:p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1512020" y="2836967"/>
            <a:ext cx="25750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[</a:t>
            </a:r>
            <a:r>
              <a:rPr lang="fr-FR" sz="1200" dirty="0" err="1"/>
              <a:t>yet</a:t>
            </a:r>
            <a:r>
              <a:rPr lang="fr-FR" sz="1200" dirty="0"/>
              <a:t> </a:t>
            </a:r>
            <a:r>
              <a:rPr lang="fr-FR" sz="1200" dirty="0" err="1"/>
              <a:t>another</a:t>
            </a:r>
            <a:r>
              <a:rPr lang="fr-FR" sz="1200" dirty="0"/>
              <a:t> vase (</a:t>
            </a:r>
            <a:r>
              <a:rPr lang="fr-FR" sz="1200" dirty="0">
                <a:hlinkClick r:id="rId6"/>
              </a:rPr>
              <a:t>joo</a:t>
            </a:r>
            <a:r>
              <a:rPr lang="fr-FR" sz="1200" dirty="0"/>
              <a:t>) / </a:t>
            </a:r>
            <a:r>
              <a:rPr lang="fr-FR" sz="1200" dirty="0">
                <a:hlinkClick r:id="rId7"/>
              </a:rPr>
              <a:t>CC BY-SA 3.0</a:t>
            </a:r>
            <a:r>
              <a:rPr lang="fr-FR" sz="1200" dirty="0"/>
              <a:t>]</a:t>
            </a:r>
          </a:p>
        </p:txBody>
      </p:sp>
      <p:sp>
        <p:nvSpPr>
          <p:cNvPr id="12" name="ZoneTexte 4"/>
          <p:cNvSpPr txBox="1"/>
          <p:nvPr/>
        </p:nvSpPr>
        <p:spPr>
          <a:xfrm>
            <a:off x="8503937" y="2843936"/>
            <a:ext cx="2126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Print and picture by S. Lefebvre</a:t>
            </a:r>
            <a:endParaRPr lang="fr-FR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8886311" y="98631"/>
            <a:ext cx="1628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Lefebvre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Claux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2015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8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808821"/>
            <a:ext cx="5184195" cy="51841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00545" y="12266"/>
            <a:ext cx="8229600" cy="1143000"/>
          </a:xfrm>
        </p:spPr>
        <p:txBody>
          <a:bodyPr/>
          <a:lstStyle/>
          <a:p>
            <a:r>
              <a:rPr lang="en-US" dirty="0" smtClean="0"/>
              <a:t>Slice based modeling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850560" y="1682820"/>
            <a:ext cx="46576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vec2 warp(vec3 p)</a:t>
            </a:r>
          </a:p>
          <a:p>
            <a:r>
              <a:rPr lang="en-US" sz="2000" dirty="0"/>
              <a:t>{</a:t>
            </a:r>
          </a:p>
          <a:p>
            <a:r>
              <a:rPr lang="en-US" sz="2000" dirty="0"/>
              <a:t>  vec2 d = 0.2 * vec2( 0.0, cos((p.z-0.5)*2.0)</a:t>
            </a:r>
          </a:p>
          <a:p>
            <a:r>
              <a:rPr lang="en-US" sz="2000" dirty="0"/>
              <a:t>                  + 0.5 * cos((p.x-0.5)*2.0) );</a:t>
            </a:r>
          </a:p>
          <a:p>
            <a:r>
              <a:rPr lang="en-US" sz="2000" dirty="0"/>
              <a:t>  return </a:t>
            </a:r>
            <a:r>
              <a:rPr lang="en-US" sz="2000" dirty="0" err="1"/>
              <a:t>p.xy</a:t>
            </a:r>
            <a:r>
              <a:rPr lang="en-US" sz="2000" dirty="0"/>
              <a:t> + d;</a:t>
            </a:r>
          </a:p>
          <a:p>
            <a:r>
              <a:rPr lang="en-US" sz="2000" dirty="0"/>
              <a:t>}</a:t>
            </a:r>
          </a:p>
        </p:txBody>
      </p:sp>
      <p:sp>
        <p:nvSpPr>
          <p:cNvPr id="8" name="Rectangle 7"/>
          <p:cNvSpPr/>
          <p:nvPr/>
        </p:nvSpPr>
        <p:spPr>
          <a:xfrm>
            <a:off x="7041105" y="1676792"/>
            <a:ext cx="7620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20291" y="2298102"/>
            <a:ext cx="4518160" cy="7312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886311" y="98631"/>
            <a:ext cx="1628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Lefebvre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Claux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2015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090556" y="1494076"/>
            <a:ext cx="2474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Warp </a:t>
            </a:r>
            <a:r>
              <a:rPr lang="en-US" sz="3200" dirty="0" err="1"/>
              <a:t>shaders</a:t>
            </a:r>
            <a:endParaRPr lang="fr-FR" sz="32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2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23854" t="12778" r="24792" b="21296"/>
          <a:stretch/>
        </p:blipFill>
        <p:spPr>
          <a:xfrm>
            <a:off x="1524001" y="152400"/>
            <a:ext cx="9180603" cy="66294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t="22222" r="56875" b="10926"/>
          <a:stretch/>
        </p:blipFill>
        <p:spPr>
          <a:xfrm>
            <a:off x="3477236" y="1054100"/>
            <a:ext cx="5534527" cy="482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4631482" y="449363"/>
            <a:ext cx="2481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[</a:t>
            </a:r>
            <a:r>
              <a:rPr lang="fr-FR" sz="1400" dirty="0" err="1"/>
              <a:t>Doggie</a:t>
            </a:r>
            <a:r>
              <a:rPr lang="fr-FR" sz="1400" dirty="0"/>
              <a:t> (</a:t>
            </a:r>
            <a:r>
              <a:rPr lang="fr-FR" sz="1400" u="sng" dirty="0" err="1">
                <a:solidFill>
                  <a:srgbClr val="0000FF"/>
                </a:solidFill>
              </a:rPr>
              <a:t>TrevM</a:t>
            </a:r>
            <a:r>
              <a:rPr lang="fr-FR" sz="1400" dirty="0"/>
              <a:t>) / </a:t>
            </a:r>
            <a:r>
              <a:rPr lang="fr-FR" sz="1400" dirty="0">
                <a:hlinkClick r:id="rId5"/>
              </a:rPr>
              <a:t>CC BY-SA 3.0</a:t>
            </a:r>
            <a:r>
              <a:rPr lang="fr-FR" sz="1400" dirty="0"/>
              <a:t>]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5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benefits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Image-based path extraction</a:t>
            </a:r>
          </a:p>
          <a:p>
            <a:pPr lvl="1"/>
            <a:r>
              <a:rPr lang="en-US" dirty="0" smtClean="0"/>
              <a:t>Morphological erosion</a:t>
            </a:r>
          </a:p>
          <a:p>
            <a:endParaRPr lang="en-US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26" y="2880811"/>
            <a:ext cx="3097355" cy="304674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025" y="2933945"/>
            <a:ext cx="3060340" cy="306034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8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55540" y="2483895"/>
            <a:ext cx="8229600" cy="1143000"/>
          </a:xfrm>
        </p:spPr>
        <p:txBody>
          <a:bodyPr/>
          <a:lstStyle/>
          <a:p>
            <a:r>
              <a:rPr lang="fr-FR" dirty="0" err="1" smtClean="0"/>
              <a:t>Modeling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dexels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4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Modeling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dexels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Example</a:t>
            </a:r>
            <a:r>
              <a:rPr lang="fr-FR" dirty="0" smtClean="0"/>
              <a:t>: </a:t>
            </a:r>
            <a:r>
              <a:rPr lang="fr-FR" dirty="0" err="1" smtClean="0"/>
              <a:t>morphological</a:t>
            </a:r>
            <a:r>
              <a:rPr lang="fr-FR" dirty="0" smtClean="0"/>
              <a:t> </a:t>
            </a:r>
            <a:r>
              <a:rPr lang="fr-FR" dirty="0" err="1" smtClean="0"/>
              <a:t>operations</a:t>
            </a:r>
            <a:endParaRPr lang="fr-FR" dirty="0" smtClean="0"/>
          </a:p>
          <a:p>
            <a:r>
              <a:rPr lang="fr-FR" dirty="0" smtClean="0"/>
              <a:t>Applications for 3D printing </a:t>
            </a:r>
            <a:r>
              <a:rPr lang="fr-FR" dirty="0" err="1" smtClean="0"/>
              <a:t>include</a:t>
            </a:r>
            <a:r>
              <a:rPr lang="fr-FR" dirty="0" smtClean="0"/>
              <a:t>:</a:t>
            </a:r>
          </a:p>
          <a:p>
            <a:pPr lvl="1"/>
            <a:r>
              <a:rPr lang="en-US" dirty="0" smtClean="0"/>
              <a:t>Molds and hollowing</a:t>
            </a:r>
          </a:p>
          <a:p>
            <a:pPr lvl="1"/>
            <a:r>
              <a:rPr lang="en-US" dirty="0" smtClean="0"/>
              <a:t>Removing small features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4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1285208" y="1597064"/>
            <a:ext cx="9343629" cy="3587131"/>
            <a:chOff x="1285208" y="1372039"/>
            <a:chExt cx="9343629" cy="3587131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208" y="1400681"/>
              <a:ext cx="3360671" cy="3360671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66" y="1372039"/>
              <a:ext cx="3389314" cy="3389314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523" y="1372039"/>
              <a:ext cx="3389314" cy="3389314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7239523" y="3010153"/>
              <a:ext cx="316658" cy="404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=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464397" y="4242120"/>
              <a:ext cx="73808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Cats                                         Eroded cats                         Hollowed cats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899808" y="4559060"/>
              <a:ext cx="19352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(cross-section)</a:t>
              </a:r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35540" y="3129776"/>
              <a:ext cx="285285" cy="285285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27528" y="4288842"/>
              <a:ext cx="285285" cy="285285"/>
            </a:xfrm>
            <a:prstGeom prst="rect">
              <a:avLst/>
            </a:prstGeom>
          </p:spPr>
        </p:pic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555195"/>
            <a:ext cx="8229600" cy="4844135"/>
          </a:xfrm>
        </p:spPr>
        <p:txBody>
          <a:bodyPr>
            <a:normAutofit fontScale="92500" lnSpcReduction="10000"/>
          </a:bodyPr>
          <a:lstStyle/>
          <a:p>
            <a:r>
              <a:rPr lang="fr-FR" dirty="0" err="1" smtClean="0"/>
              <a:t>Hollowing</a:t>
            </a:r>
            <a:r>
              <a:rPr lang="fr-FR" dirty="0" smtClean="0"/>
              <a:t> uses CSG </a:t>
            </a:r>
            <a:r>
              <a:rPr lang="fr-FR" dirty="0" err="1" smtClean="0"/>
              <a:t>with</a:t>
            </a:r>
            <a:r>
              <a:rPr lang="fr-FR" dirty="0" smtClean="0"/>
              <a:t> a self </a:t>
            </a:r>
            <a:r>
              <a:rPr lang="fr-FR" dirty="0" err="1" smtClean="0"/>
              <a:t>eroded</a:t>
            </a:r>
            <a:r>
              <a:rPr lang="fr-FR" dirty="0" smtClean="0"/>
              <a:t> model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err="1" smtClean="0"/>
              <a:t>Hollowed</a:t>
            </a:r>
            <a:r>
              <a:rPr lang="fr-FR" dirty="0" smtClean="0"/>
              <a:t> model </a:t>
            </a:r>
            <a:r>
              <a:rPr lang="fr-FR" dirty="0" err="1" smtClean="0"/>
              <a:t>faster</a:t>
            </a:r>
            <a:r>
              <a:rPr lang="fr-FR" dirty="0" smtClean="0"/>
              <a:t> and </a:t>
            </a:r>
            <a:r>
              <a:rPr lang="fr-FR" dirty="0" err="1" smtClean="0"/>
              <a:t>cheaper</a:t>
            </a:r>
            <a:r>
              <a:rPr lang="fr-FR" dirty="0" smtClean="0"/>
              <a:t> to </a:t>
            </a:r>
            <a:r>
              <a:rPr lang="fr-FR" dirty="0" err="1" smtClean="0"/>
              <a:t>print</a:t>
            </a:r>
            <a:endParaRPr lang="fr-FR" dirty="0" smtClean="0"/>
          </a:p>
          <a:p>
            <a:r>
              <a:rPr lang="fr-FR" dirty="0" err="1" smtClean="0"/>
              <a:t>Molds</a:t>
            </a:r>
            <a:r>
              <a:rPr lang="fr-FR" dirty="0" smtClean="0"/>
              <a:t> use a </a:t>
            </a:r>
            <a:r>
              <a:rPr lang="fr-FR" dirty="0" err="1" smtClean="0"/>
              <a:t>dilated</a:t>
            </a:r>
            <a:r>
              <a:rPr lang="fr-FR" dirty="0" smtClean="0"/>
              <a:t> model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Example</a:t>
            </a:r>
            <a:r>
              <a:rPr lang="fr-FR" dirty="0" smtClean="0"/>
              <a:t>: </a:t>
            </a:r>
            <a:r>
              <a:rPr lang="fr-FR" dirty="0" err="1" smtClean="0"/>
              <a:t>hollowing</a:t>
            </a:r>
            <a:endParaRPr lang="fr-FR" dirty="0"/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6321025" y="6316639"/>
            <a:ext cx="40324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200" dirty="0"/>
              <a:t>[</a:t>
            </a:r>
            <a:r>
              <a:rPr lang="fr-FR" sz="1200" dirty="0" err="1"/>
              <a:t>Twin</a:t>
            </a:r>
            <a:r>
              <a:rPr lang="fr-FR" sz="1200" dirty="0"/>
              <a:t> Cats </a:t>
            </a:r>
            <a:r>
              <a:rPr lang="en-US" sz="1200" dirty="0"/>
              <a:t>(Mankati3DPrinter) / </a:t>
            </a:r>
            <a:r>
              <a:rPr lang="en-US" sz="1200" dirty="0">
                <a:hlinkClick r:id="rId7"/>
              </a:rPr>
              <a:t>CC BY-SA 3.0</a:t>
            </a:r>
            <a:r>
              <a:rPr lang="en-US" sz="1200" dirty="0"/>
              <a:t>]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5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Morphological</a:t>
            </a:r>
            <a:r>
              <a:rPr lang="fr-FR" dirty="0" smtClean="0"/>
              <a:t> </a:t>
            </a:r>
            <a:r>
              <a:rPr lang="fr-FR" dirty="0" err="1" smtClean="0"/>
              <a:t>operations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Dilation      Minkowski </a:t>
            </a:r>
            <a:r>
              <a:rPr lang="fr-FR" dirty="0" err="1" smtClean="0"/>
              <a:t>sum</a:t>
            </a:r>
            <a:r>
              <a:rPr lang="fr-FR" dirty="0" smtClean="0"/>
              <a:t> of model </a:t>
            </a:r>
            <a:r>
              <a:rPr lang="fr-FR" dirty="0" err="1" smtClean="0"/>
              <a:t>with</a:t>
            </a:r>
            <a:r>
              <a:rPr lang="fr-FR" dirty="0" smtClean="0"/>
              <a:t> a </a:t>
            </a:r>
            <a:r>
              <a:rPr lang="fr-FR" dirty="0" err="1" smtClean="0"/>
              <a:t>ball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Erosion      </a:t>
            </a:r>
            <a:r>
              <a:rPr lang="fr-FR" dirty="0" err="1" smtClean="0"/>
              <a:t>Similar</a:t>
            </a:r>
            <a:r>
              <a:rPr lang="fr-FR" dirty="0" smtClean="0"/>
              <a:t>, uses </a:t>
            </a:r>
            <a:r>
              <a:rPr lang="fr-FR" dirty="0" err="1" smtClean="0"/>
              <a:t>complements</a:t>
            </a:r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590" y="5303955"/>
            <a:ext cx="285285" cy="28528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618" y="1763815"/>
            <a:ext cx="272007" cy="272908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2945650" y="2618910"/>
            <a:ext cx="6460738" cy="2228294"/>
            <a:chOff x="2913127" y="2820886"/>
            <a:chExt cx="5994020" cy="2067324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58457" y="3675157"/>
              <a:ext cx="272007" cy="272908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6412386" y="3598421"/>
              <a:ext cx="316658" cy="404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=</a:t>
              </a:r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1086" y="2845719"/>
              <a:ext cx="2046061" cy="2042491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3127" y="2820886"/>
              <a:ext cx="1918098" cy="195997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761" y="3538825"/>
              <a:ext cx="506394" cy="524100"/>
            </a:xfrm>
            <a:prstGeom prst="rect">
              <a:avLst/>
            </a:prstGeom>
          </p:spPr>
        </p:pic>
      </p:grpSp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5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238" y="2032797"/>
            <a:ext cx="4733543" cy="473354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936" y="2168861"/>
            <a:ext cx="4816685" cy="48166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Morphological</a:t>
            </a:r>
            <a:r>
              <a:rPr lang="fr-FR" dirty="0" smtClean="0"/>
              <a:t> </a:t>
            </a:r>
            <a:r>
              <a:rPr lang="fr-FR" dirty="0" err="1" smtClean="0"/>
              <a:t>operations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an exact ball is difficult</a:t>
            </a:r>
            <a:endParaRPr lang="fr-FR" dirty="0" smtClean="0"/>
          </a:p>
          <a:p>
            <a:r>
              <a:rPr lang="fr-FR" dirty="0" smtClean="0"/>
              <a:t>Approximation </a:t>
            </a:r>
            <a:r>
              <a:rPr lang="fr-FR" dirty="0"/>
              <a:t>OK for </a:t>
            </a:r>
            <a:r>
              <a:rPr lang="fr-FR" dirty="0" err="1" smtClean="0"/>
              <a:t>most</a:t>
            </a:r>
            <a:r>
              <a:rPr lang="fr-FR" dirty="0" smtClean="0"/>
              <a:t> applications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1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Morphological</a:t>
            </a:r>
            <a:r>
              <a:rPr lang="fr-FR" dirty="0" smtClean="0"/>
              <a:t> </a:t>
            </a:r>
            <a:r>
              <a:rPr lang="fr-FR" dirty="0" err="1" smtClean="0"/>
              <a:t>operations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fr-FR" sz="3200" dirty="0"/>
              <a:t>Use </a:t>
            </a:r>
            <a:r>
              <a:rPr lang="fr-FR" sz="3200" dirty="0" err="1"/>
              <a:t>zonotope</a:t>
            </a:r>
            <a:r>
              <a:rPr lang="fr-FR" sz="3200" dirty="0"/>
              <a:t> as </a:t>
            </a:r>
            <a:r>
              <a:rPr lang="fr-FR" sz="3200" dirty="0" err="1"/>
              <a:t>approximating</a:t>
            </a:r>
            <a:r>
              <a:rPr lang="fr-FR" sz="3200" dirty="0"/>
              <a:t> </a:t>
            </a:r>
            <a:r>
              <a:rPr lang="fr-FR" sz="3200" dirty="0" err="1"/>
              <a:t>solid</a:t>
            </a:r>
            <a:r>
              <a:rPr lang="fr-FR" sz="3200" dirty="0"/>
              <a:t/>
            </a:r>
            <a:br>
              <a:rPr lang="fr-FR" sz="3200" dirty="0"/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[Martinez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et al.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2015]</a:t>
            </a:r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30" y="3318413"/>
            <a:ext cx="1122538" cy="117519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548" y="3315516"/>
            <a:ext cx="1190655" cy="121495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90" y="3315517"/>
            <a:ext cx="1177637" cy="11776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623" y="3316176"/>
            <a:ext cx="1205286" cy="121429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983" y="3322304"/>
            <a:ext cx="1227574" cy="122568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52" y="3311470"/>
            <a:ext cx="1285666" cy="127015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8562955" y="3704279"/>
            <a:ext cx="405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…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6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Morphology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zonotopes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Zonotope</a:t>
            </a:r>
            <a:r>
              <a:rPr lang="fr-FR" dirty="0" smtClean="0"/>
              <a:t> = Minkowski </a:t>
            </a:r>
            <a:r>
              <a:rPr lang="fr-FR" dirty="0" err="1" smtClean="0"/>
              <a:t>sum</a:t>
            </a:r>
            <a:r>
              <a:rPr lang="fr-FR" dirty="0" smtClean="0"/>
              <a:t> of line segments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err="1" smtClean="0"/>
              <a:t>Offsetting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zonotope</a:t>
            </a:r>
            <a:r>
              <a:rPr lang="fr-FR" dirty="0" smtClean="0"/>
              <a:t> = successive </a:t>
            </a:r>
            <a:r>
              <a:rPr lang="fr-FR" dirty="0" err="1" smtClean="0"/>
              <a:t>offsetting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these</a:t>
            </a:r>
            <a:r>
              <a:rPr lang="fr-FR" dirty="0" smtClean="0"/>
              <a:t> line segments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460" y="4745139"/>
            <a:ext cx="2255415" cy="11915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161" y="4779150"/>
            <a:ext cx="2510453" cy="104602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151957" y="5140854"/>
            <a:ext cx="25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133" y="2301679"/>
            <a:ext cx="805357" cy="83351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575032" y="2483895"/>
            <a:ext cx="316658" cy="404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051" y="2279726"/>
            <a:ext cx="1239011" cy="92925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881477" y="5102106"/>
            <a:ext cx="25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4176" y="4794868"/>
            <a:ext cx="1362289" cy="109208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685006" y="5140853"/>
            <a:ext cx="25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9228" y="4835202"/>
            <a:ext cx="961392" cy="1051748"/>
          </a:xfrm>
          <a:prstGeom prst="rect">
            <a:avLst/>
          </a:prstGeom>
        </p:spPr>
      </p:pic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8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Zonotopes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fr-FR" sz="3200" dirty="0" err="1"/>
              <a:t>Number</a:t>
            </a:r>
            <a:r>
              <a:rPr lang="fr-FR" sz="3200" dirty="0"/>
              <a:t> of segments:</a:t>
            </a:r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30" y="3318413"/>
            <a:ext cx="1122538" cy="117519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548" y="3315516"/>
            <a:ext cx="1190655" cy="121495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90" y="3315517"/>
            <a:ext cx="1177637" cy="11776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623" y="3316176"/>
            <a:ext cx="1205286" cy="121429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983" y="3322304"/>
            <a:ext cx="1227574" cy="122568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52" y="3311470"/>
            <a:ext cx="1285666" cy="127015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135560" y="4856781"/>
            <a:ext cx="6390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3              7            9            15          21</a:t>
            </a:r>
          </a:p>
        </p:txBody>
      </p:sp>
      <p:pic>
        <p:nvPicPr>
          <p:cNvPr id="1026" name="Picture 2" descr="http://www.clipartbest.com/cliparts/yio/9Xy/yio9XyeiE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371" y="4965502"/>
            <a:ext cx="636225" cy="36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8562955" y="3704279"/>
            <a:ext cx="405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…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1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886" y="2233864"/>
            <a:ext cx="7858100" cy="358684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Dexel</a:t>
            </a:r>
            <a:r>
              <a:rPr lang="fr-FR" dirty="0"/>
              <a:t> 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  <a:r>
              <a:rPr lang="fr-FR" dirty="0" err="1" smtClean="0"/>
              <a:t>offsetting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456040" y="2854003"/>
            <a:ext cx="316658" cy="404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354" y="2931180"/>
            <a:ext cx="272007" cy="272908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6375275" y="2865180"/>
            <a:ext cx="0" cy="40490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343486" y="1767094"/>
            <a:ext cx="1665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Input model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310478" y="1782344"/>
            <a:ext cx="1665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Dexelization</a:t>
            </a:r>
            <a:endParaRPr lang="en-US" sz="2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456040" y="1782344"/>
            <a:ext cx="1047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Dilation</a:t>
            </a: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1424396" y="2611360"/>
            <a:ext cx="1105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 1</a:t>
            </a:r>
          </a:p>
        </p:txBody>
      </p:sp>
      <p:sp>
        <p:nvSpPr>
          <p:cNvPr id="18" name="ZoneTexte 17"/>
          <p:cNvSpPr txBox="1"/>
          <p:nvPr/>
        </p:nvSpPr>
        <p:spPr>
          <a:xfrm rot="16200000">
            <a:off x="1436882" y="4727109"/>
            <a:ext cx="1080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 2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3748663" y="3519010"/>
            <a:ext cx="4050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3695019" y="5820706"/>
            <a:ext cx="4586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>
            <a:off x="3575721" y="3879051"/>
            <a:ext cx="5355594" cy="148235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6161360" y="3519010"/>
            <a:ext cx="4050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8301245" y="3519010"/>
            <a:ext cx="4050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8596552" y="1778540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Dexel</a:t>
            </a:r>
            <a:r>
              <a:rPr lang="en-US" sz="2000" dirty="0"/>
              <a:t>-to-solid</a:t>
            </a:r>
          </a:p>
        </p:txBody>
      </p:sp>
      <p:cxnSp>
        <p:nvCxnSpPr>
          <p:cNvPr id="36" name="Connecteur droit avec flèche 35"/>
          <p:cNvCxnSpPr/>
          <p:nvPr/>
        </p:nvCxnSpPr>
        <p:spPr>
          <a:xfrm>
            <a:off x="6096000" y="5804492"/>
            <a:ext cx="4586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6456040" y="4702247"/>
            <a:ext cx="316658" cy="404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</a:t>
            </a: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658" y="4779424"/>
            <a:ext cx="272007" cy="272908"/>
          </a:xfrm>
          <a:prstGeom prst="rect">
            <a:avLst/>
          </a:prstGeom>
        </p:spPr>
      </p:pic>
      <p:cxnSp>
        <p:nvCxnSpPr>
          <p:cNvPr id="39" name="Connecteur droit 38"/>
          <p:cNvCxnSpPr>
            <a:stCxn id="37" idx="1"/>
          </p:cNvCxnSpPr>
          <p:nvPr/>
        </p:nvCxnSpPr>
        <p:spPr>
          <a:xfrm flipH="1" flipV="1">
            <a:off x="6096000" y="4904097"/>
            <a:ext cx="360040" cy="604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7339" y="4168712"/>
            <a:ext cx="1633976" cy="1627645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6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Made by a </a:t>
            </a:r>
            <a:r>
              <a:rPr lang="en-US" smtClean="0"/>
              <a:t>13 years </a:t>
            </a:r>
            <a:r>
              <a:rPr lang="en-US" dirty="0" smtClean="0"/>
              <a:t>old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fr-FR" sz="1400" dirty="0">
              <a:latin typeface="Consolas" pitchFamily="49" charset="0"/>
              <a:cs typeface="Consolas" pitchFamily="49" charset="0"/>
            </a:endParaRPr>
          </a:p>
          <a:p>
            <a:pPr>
              <a:buNone/>
            </a:pPr>
            <a:r>
              <a:rPr lang="fr-FR" sz="1400" dirty="0">
                <a:latin typeface="Consolas" pitchFamily="49" charset="0"/>
                <a:cs typeface="Consolas" pitchFamily="49" charset="0"/>
              </a:rPr>
              <a:t>long = 100</a:t>
            </a:r>
          </a:p>
          <a:p>
            <a:pPr>
              <a:buNone/>
            </a:pPr>
            <a:r>
              <a:rPr lang="fr-FR" sz="1400" dirty="0">
                <a:latin typeface="Consolas" pitchFamily="49" charset="0"/>
                <a:cs typeface="Consolas" pitchFamily="49" charset="0"/>
              </a:rPr>
              <a:t>r = </a:t>
            </a:r>
            <a:r>
              <a:rPr lang="fr-FR" sz="1400" dirty="0" err="1">
                <a:latin typeface="Consolas" pitchFamily="49" charset="0"/>
                <a:cs typeface="Consolas" pitchFamily="49" charset="0"/>
              </a:rPr>
              <a:t>scale</a:t>
            </a:r>
            <a:r>
              <a:rPr lang="fr-FR" sz="1400" dirty="0">
                <a:latin typeface="Consolas" pitchFamily="49" charset="0"/>
                <a:cs typeface="Consolas" pitchFamily="49" charset="0"/>
              </a:rPr>
              <a:t>(long,30,2) * translate(0,0,0.5) * box(1)</a:t>
            </a:r>
          </a:p>
          <a:p>
            <a:pPr>
              <a:buNone/>
            </a:pPr>
            <a:endParaRPr lang="fr-FR" sz="1400" dirty="0">
              <a:latin typeface="Consolas" pitchFamily="49" charset="0"/>
              <a:cs typeface="Consolas" pitchFamily="49" charset="0"/>
            </a:endParaRPr>
          </a:p>
          <a:p>
            <a:pPr>
              <a:buNone/>
            </a:pPr>
            <a:r>
              <a:rPr lang="fr-FR" sz="1400" dirty="0" err="1">
                <a:latin typeface="Consolas" pitchFamily="49" charset="0"/>
                <a:cs typeface="Consolas" pitchFamily="49" charset="0"/>
              </a:rPr>
              <a:t>intersize</a:t>
            </a:r>
            <a:r>
              <a:rPr lang="fr-FR" sz="1400" dirty="0">
                <a:latin typeface="Consolas" pitchFamily="49" charset="0"/>
                <a:cs typeface="Consolas" pitchFamily="49" charset="0"/>
              </a:rPr>
              <a:t> = long/11</a:t>
            </a:r>
          </a:p>
          <a:p>
            <a:pPr>
              <a:buNone/>
            </a:pPr>
            <a:r>
              <a:rPr lang="fr-FR" sz="1400" dirty="0">
                <a:latin typeface="Consolas" pitchFamily="49" charset="0"/>
                <a:cs typeface="Consolas" pitchFamily="49" charset="0"/>
              </a:rPr>
              <a:t>pos = -long/2+</a:t>
            </a:r>
            <a:r>
              <a:rPr lang="fr-FR" sz="1400" dirty="0" err="1">
                <a:latin typeface="Consolas" pitchFamily="49" charset="0"/>
                <a:cs typeface="Consolas" pitchFamily="49" charset="0"/>
              </a:rPr>
              <a:t>intersize</a:t>
            </a:r>
            <a:endParaRPr lang="fr-FR" sz="1400" dirty="0">
              <a:latin typeface="Consolas" pitchFamily="49" charset="0"/>
              <a:cs typeface="Consolas" pitchFamily="49" charset="0"/>
            </a:endParaRPr>
          </a:p>
          <a:p>
            <a:pPr>
              <a:buNone/>
            </a:pPr>
            <a:r>
              <a:rPr lang="fr-FR" sz="1400" dirty="0" err="1">
                <a:latin typeface="Consolas" pitchFamily="49" charset="0"/>
                <a:cs typeface="Consolas" pitchFamily="49" charset="0"/>
              </a:rPr>
              <a:t>spacing</a:t>
            </a:r>
            <a:r>
              <a:rPr lang="fr-FR" sz="1400" dirty="0">
                <a:latin typeface="Consolas" pitchFamily="49" charset="0"/>
                <a:cs typeface="Consolas" pitchFamily="49" charset="0"/>
              </a:rPr>
              <a:t> = 2</a:t>
            </a:r>
          </a:p>
          <a:p>
            <a:pPr>
              <a:buNone/>
            </a:pPr>
            <a:r>
              <a:rPr lang="fr-FR" sz="1400" dirty="0">
                <a:latin typeface="Consolas" pitchFamily="49" charset="0"/>
                <a:cs typeface="Consolas" pitchFamily="49" charset="0"/>
              </a:rPr>
              <a:t>for i=1,10 do</a:t>
            </a:r>
          </a:p>
          <a:p>
            <a:pPr>
              <a:buNone/>
            </a:pPr>
            <a:r>
              <a:rPr lang="fr-FR" sz="1400" dirty="0">
                <a:latin typeface="Consolas" pitchFamily="49" charset="0"/>
                <a:cs typeface="Consolas" pitchFamily="49" charset="0"/>
              </a:rPr>
              <a:t>  c = translate(pos, 0, 0 ) * </a:t>
            </a:r>
            <a:r>
              <a:rPr lang="fr-FR" sz="1400" dirty="0" err="1">
                <a:latin typeface="Consolas" pitchFamily="49" charset="0"/>
                <a:cs typeface="Consolas" pitchFamily="49" charset="0"/>
              </a:rPr>
              <a:t>cylinder</a:t>
            </a:r>
            <a:r>
              <a:rPr lang="fr-FR" sz="1400" dirty="0">
                <a:latin typeface="Consolas" pitchFamily="49" charset="0"/>
                <a:cs typeface="Consolas" pitchFamily="49" charset="0"/>
              </a:rPr>
              <a:t>( (1+i)/2, 2 )</a:t>
            </a:r>
          </a:p>
          <a:p>
            <a:pPr>
              <a:buNone/>
            </a:pPr>
            <a:r>
              <a:rPr lang="fr-FR" sz="1400" dirty="0">
                <a:latin typeface="Consolas" pitchFamily="49" charset="0"/>
                <a:cs typeface="Consolas" pitchFamily="49" charset="0"/>
              </a:rPr>
              <a:t>  r = </a:t>
            </a:r>
            <a:r>
              <a:rPr lang="fr-FR" sz="1400" dirty="0" err="1">
                <a:latin typeface="Consolas" pitchFamily="49" charset="0"/>
                <a:cs typeface="Consolas" pitchFamily="49" charset="0"/>
              </a:rPr>
              <a:t>difference</a:t>
            </a:r>
            <a:r>
              <a:rPr lang="fr-FR" sz="1400" dirty="0">
                <a:latin typeface="Consolas" pitchFamily="49" charset="0"/>
                <a:cs typeface="Consolas" pitchFamily="49" charset="0"/>
              </a:rPr>
              <a:t>( r, c )</a:t>
            </a:r>
          </a:p>
          <a:p>
            <a:pPr>
              <a:buNone/>
            </a:pPr>
            <a:r>
              <a:rPr lang="fr-FR" sz="1400" dirty="0">
                <a:latin typeface="Consolas" pitchFamily="49" charset="0"/>
                <a:cs typeface="Consolas" pitchFamily="49" charset="0"/>
              </a:rPr>
              <a:t>  pos = pos + (i+1)/2 + </a:t>
            </a:r>
            <a:r>
              <a:rPr lang="fr-FR" sz="1400" dirty="0" err="1">
                <a:latin typeface="Consolas" pitchFamily="49" charset="0"/>
                <a:cs typeface="Consolas" pitchFamily="49" charset="0"/>
              </a:rPr>
              <a:t>spacing</a:t>
            </a:r>
            <a:r>
              <a:rPr lang="fr-FR" sz="1400" dirty="0">
                <a:latin typeface="Consolas" pitchFamily="49" charset="0"/>
                <a:cs typeface="Consolas" pitchFamily="49" charset="0"/>
              </a:rPr>
              <a:t> + (i+2)/2</a:t>
            </a:r>
          </a:p>
          <a:p>
            <a:pPr>
              <a:buNone/>
            </a:pPr>
            <a:r>
              <a:rPr lang="fr-FR" sz="1400" dirty="0">
                <a:latin typeface="Consolas" pitchFamily="49" charset="0"/>
                <a:cs typeface="Consolas" pitchFamily="49" charset="0"/>
              </a:rPr>
              <a:t>end</a:t>
            </a:r>
          </a:p>
          <a:p>
            <a:pPr>
              <a:buNone/>
            </a:pPr>
            <a:endParaRPr lang="fr-FR" sz="1400" dirty="0">
              <a:latin typeface="Consolas" pitchFamily="49" charset="0"/>
              <a:cs typeface="Consolas" pitchFamily="49" charset="0"/>
            </a:endParaRPr>
          </a:p>
          <a:p>
            <a:pPr>
              <a:buNone/>
            </a:pPr>
            <a:r>
              <a:rPr lang="fr-FR" sz="1400" dirty="0" err="1">
                <a:latin typeface="Consolas" pitchFamily="49" charset="0"/>
                <a:cs typeface="Consolas" pitchFamily="49" charset="0"/>
              </a:rPr>
              <a:t>cn</a:t>
            </a:r>
            <a:r>
              <a:rPr lang="fr-FR" sz="14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fr-FR" sz="1400" dirty="0" err="1">
                <a:latin typeface="Consolas" pitchFamily="49" charset="0"/>
                <a:cs typeface="Consolas" pitchFamily="49" charset="0"/>
              </a:rPr>
              <a:t>rotate</a:t>
            </a:r>
            <a:r>
              <a:rPr lang="fr-FR" sz="1400" dirty="0">
                <a:latin typeface="Consolas" pitchFamily="49" charset="0"/>
                <a:cs typeface="Consolas" pitchFamily="49" charset="0"/>
              </a:rPr>
              <a:t>(90,Y) * translate(0,0,-long/2) * </a:t>
            </a:r>
            <a:r>
              <a:rPr lang="fr-FR" sz="1400" dirty="0" err="1">
                <a:latin typeface="Consolas" pitchFamily="49" charset="0"/>
                <a:cs typeface="Consolas" pitchFamily="49" charset="0"/>
              </a:rPr>
              <a:t>cone</a:t>
            </a:r>
            <a:r>
              <a:rPr lang="fr-FR" sz="1400" dirty="0">
                <a:latin typeface="Consolas" pitchFamily="49" charset="0"/>
                <a:cs typeface="Consolas" pitchFamily="49" charset="0"/>
              </a:rPr>
              <a:t>(5/2,18/2,long)</a:t>
            </a:r>
          </a:p>
          <a:p>
            <a:pPr>
              <a:buNone/>
            </a:pPr>
            <a:endParaRPr lang="fr-FR" sz="1400" dirty="0">
              <a:latin typeface="Consolas" pitchFamily="49" charset="0"/>
              <a:cs typeface="Consolas" pitchFamily="49" charset="0"/>
            </a:endParaRPr>
          </a:p>
          <a:p>
            <a:pPr>
              <a:buNone/>
            </a:pPr>
            <a:r>
              <a:rPr lang="fr-FR" sz="1400" dirty="0" err="1">
                <a:latin typeface="Consolas" pitchFamily="49" charset="0"/>
                <a:cs typeface="Consolas" pitchFamily="49" charset="0"/>
              </a:rPr>
              <a:t>emit</a:t>
            </a:r>
            <a:r>
              <a:rPr lang="fr-FR" sz="1400" dirty="0">
                <a:latin typeface="Consolas" pitchFamily="49" charset="0"/>
                <a:cs typeface="Consolas" pitchFamily="49" charset="0"/>
              </a:rPr>
              <a:t>( intersection(</a:t>
            </a:r>
            <a:r>
              <a:rPr lang="fr-FR" sz="1400" dirty="0" err="1">
                <a:latin typeface="Consolas" pitchFamily="49" charset="0"/>
                <a:cs typeface="Consolas" pitchFamily="49" charset="0"/>
              </a:rPr>
              <a:t>r,cn</a:t>
            </a:r>
            <a:r>
              <a:rPr lang="fr-FR" sz="1400" dirty="0">
                <a:latin typeface="Consolas" pitchFamily="49" charset="0"/>
                <a:cs typeface="Consolas" pitchFamily="49" charset="0"/>
              </a:rPr>
              <a:t>) )</a:t>
            </a:r>
          </a:p>
          <a:p>
            <a:pPr>
              <a:buNone/>
            </a:pPr>
            <a:endParaRPr lang="fr-FR" sz="1400" dirty="0"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4698" y="533401"/>
            <a:ext cx="1691792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2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Dexel</a:t>
            </a:r>
            <a:r>
              <a:rPr lang="fr-FR" dirty="0" smtClean="0"/>
              <a:t> 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  <a:r>
              <a:rPr lang="fr-FR" dirty="0" err="1" smtClean="0"/>
              <a:t>offsetting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595" y="1490122"/>
            <a:ext cx="6799720" cy="45750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40505" y="3383996"/>
            <a:ext cx="8955995" cy="130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618003" y="4869161"/>
            <a:ext cx="8955995" cy="130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4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886" y="2233864"/>
            <a:ext cx="7858100" cy="358684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Dexel</a:t>
            </a:r>
            <a:r>
              <a:rPr lang="fr-FR" dirty="0"/>
              <a:t> 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  <a:r>
              <a:rPr lang="fr-FR" dirty="0" err="1" smtClean="0"/>
              <a:t>offsetting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456040" y="2854003"/>
            <a:ext cx="316658" cy="404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354" y="2931180"/>
            <a:ext cx="272007" cy="272908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6375275" y="2865180"/>
            <a:ext cx="0" cy="40490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343486" y="1767094"/>
            <a:ext cx="1665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Input model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310478" y="1782344"/>
            <a:ext cx="1665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Dexelization</a:t>
            </a:r>
            <a:endParaRPr lang="en-US" sz="2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456040" y="1782344"/>
            <a:ext cx="1047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Dilation</a:t>
            </a: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1424396" y="2611360"/>
            <a:ext cx="1105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 1</a:t>
            </a:r>
          </a:p>
        </p:txBody>
      </p:sp>
      <p:sp>
        <p:nvSpPr>
          <p:cNvPr id="18" name="ZoneTexte 17"/>
          <p:cNvSpPr txBox="1"/>
          <p:nvPr/>
        </p:nvSpPr>
        <p:spPr>
          <a:xfrm rot="16200000">
            <a:off x="1436882" y="4727109"/>
            <a:ext cx="1080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 2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3748663" y="3519010"/>
            <a:ext cx="4050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3695019" y="5820706"/>
            <a:ext cx="4586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>
            <a:off x="3575721" y="3879051"/>
            <a:ext cx="5355594" cy="148235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6161360" y="3519010"/>
            <a:ext cx="4050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8301245" y="3519010"/>
            <a:ext cx="4050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8596552" y="1778540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Dexel</a:t>
            </a:r>
            <a:r>
              <a:rPr lang="en-US" sz="2000" dirty="0"/>
              <a:t>-to-solid</a:t>
            </a:r>
          </a:p>
        </p:txBody>
      </p:sp>
      <p:cxnSp>
        <p:nvCxnSpPr>
          <p:cNvPr id="36" name="Connecteur droit avec flèche 35"/>
          <p:cNvCxnSpPr/>
          <p:nvPr/>
        </p:nvCxnSpPr>
        <p:spPr>
          <a:xfrm>
            <a:off x="6096000" y="5804492"/>
            <a:ext cx="4586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6456040" y="4702247"/>
            <a:ext cx="316658" cy="404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</a:t>
            </a: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658" y="4779424"/>
            <a:ext cx="272007" cy="272908"/>
          </a:xfrm>
          <a:prstGeom prst="rect">
            <a:avLst/>
          </a:prstGeom>
        </p:spPr>
      </p:pic>
      <p:cxnSp>
        <p:nvCxnSpPr>
          <p:cNvPr id="39" name="Connecteur droit 38"/>
          <p:cNvCxnSpPr>
            <a:stCxn id="37" idx="1"/>
          </p:cNvCxnSpPr>
          <p:nvPr/>
        </p:nvCxnSpPr>
        <p:spPr>
          <a:xfrm flipH="1" flipV="1">
            <a:off x="6096000" y="4904097"/>
            <a:ext cx="360040" cy="604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4598635" y="3265783"/>
            <a:ext cx="29947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Re-rasterization?</a:t>
            </a:r>
            <a:endParaRPr lang="fr-FR" sz="3200" dirty="0">
              <a:solidFill>
                <a:srgbClr val="FF0000"/>
              </a:solidFill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7339" y="4168712"/>
            <a:ext cx="1633976" cy="1627645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2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Rasterizing </a:t>
            </a:r>
            <a:r>
              <a:rPr lang="en-US" dirty="0" err="1" smtClean="0"/>
              <a:t>dexel</a:t>
            </a:r>
            <a:r>
              <a:rPr lang="en-US" dirty="0" smtClean="0"/>
              <a:t>-to-solids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Generates many  fragments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r="78027"/>
          <a:stretch/>
        </p:blipFill>
        <p:spPr>
          <a:xfrm>
            <a:off x="3260686" y="2933945"/>
            <a:ext cx="1935215" cy="228834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4331" r="50511"/>
          <a:stretch/>
        </p:blipFill>
        <p:spPr>
          <a:xfrm>
            <a:off x="7131116" y="2933945"/>
            <a:ext cx="2215653" cy="2288342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>
            <a:off x="6456041" y="4078116"/>
            <a:ext cx="34653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osceles Triangle 70"/>
          <p:cNvSpPr/>
          <p:nvPr/>
        </p:nvSpPr>
        <p:spPr>
          <a:xfrm rot="16200000">
            <a:off x="5970315" y="3888380"/>
            <a:ext cx="330080" cy="37134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6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Dexel</a:t>
            </a:r>
            <a:r>
              <a:rPr lang="fr-FR" dirty="0" smtClean="0"/>
              <a:t>-to-</a:t>
            </a:r>
            <a:r>
              <a:rPr lang="fr-FR" dirty="0" err="1" smtClean="0"/>
              <a:t>solid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Dexel</a:t>
            </a:r>
            <a:r>
              <a:rPr lang="fr-FR" dirty="0" smtClean="0"/>
              <a:t>-to-</a:t>
            </a:r>
            <a:r>
              <a:rPr lang="fr-FR" dirty="0" err="1" smtClean="0"/>
              <a:t>solid</a:t>
            </a:r>
            <a:r>
              <a:rPr lang="fr-FR" dirty="0" smtClean="0"/>
              <a:t> conversion uses </a:t>
            </a:r>
            <a:r>
              <a:rPr lang="fr-FR" dirty="0" err="1" smtClean="0"/>
              <a:t>hierarchy</a:t>
            </a:r>
            <a:r>
              <a:rPr lang="fr-FR" dirty="0" smtClean="0"/>
              <a:t> of </a:t>
            </a:r>
            <a:r>
              <a:rPr lang="fr-FR" dirty="0" err="1" smtClean="0"/>
              <a:t>parallelepipeds</a:t>
            </a:r>
            <a:r>
              <a:rPr lang="fr-FR" dirty="0" smtClean="0"/>
              <a:t> to </a:t>
            </a:r>
            <a:r>
              <a:rPr lang="fr-FR" dirty="0" err="1" smtClean="0"/>
              <a:t>reduce</a:t>
            </a:r>
            <a:r>
              <a:rPr lang="fr-FR" dirty="0" smtClean="0"/>
              <a:t> fragment count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488" y="2978950"/>
            <a:ext cx="8807025" cy="2288342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0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Dexel</a:t>
            </a:r>
            <a:r>
              <a:rPr lang="fr-FR" dirty="0" smtClean="0"/>
              <a:t>-to-</a:t>
            </a:r>
            <a:r>
              <a:rPr lang="fr-FR" dirty="0" err="1" smtClean="0"/>
              <a:t>solid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582" y="1656207"/>
            <a:ext cx="1535304" cy="4115469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76" y="1583795"/>
            <a:ext cx="1564273" cy="41931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20" y="1327091"/>
            <a:ext cx="1564273" cy="419312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589" y="1656206"/>
            <a:ext cx="1564273" cy="41931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037" y="1727561"/>
            <a:ext cx="1564273" cy="419312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310" y="1656206"/>
            <a:ext cx="1564273" cy="419312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115780" y="6354326"/>
            <a:ext cx="3809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Model: Stanford University Computer Graphics Laboratory</a:t>
            </a:r>
            <a:endParaRPr lang="fr-FR" sz="1200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7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More morpho </a:t>
            </a:r>
            <a:r>
              <a:rPr lang="fr-FR" dirty="0" err="1" smtClean="0"/>
              <a:t>modeling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91" y="1718810"/>
            <a:ext cx="7496577" cy="394661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685" y="5814265"/>
            <a:ext cx="5198018" cy="454026"/>
          </a:xfrm>
          <a:prstGeom prst="rect">
            <a:avLst/>
          </a:prstGeom>
        </p:spPr>
      </p:pic>
      <p:sp>
        <p:nvSpPr>
          <p:cNvPr id="8" name="ZoneTexte 2"/>
          <p:cNvSpPr txBox="1"/>
          <p:nvPr/>
        </p:nvSpPr>
        <p:spPr>
          <a:xfrm>
            <a:off x="4115780" y="6354326"/>
            <a:ext cx="3809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Model: Stanford University Computer Graphics Laboratory</a:t>
            </a:r>
            <a:endParaRPr lang="fr-FR" sz="12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55540" y="21866"/>
            <a:ext cx="8229600" cy="6439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Offsetting</a:t>
            </a:r>
            <a:endParaRPr lang="fr-FR" dirty="0"/>
          </a:p>
        </p:txBody>
      </p:sp>
      <p:pic>
        <p:nvPicPr>
          <p:cNvPr id="3" name="offse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8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63915"/>
            <a:ext cx="12192000" cy="1143000"/>
          </a:xfrm>
        </p:spPr>
        <p:txBody>
          <a:bodyPr>
            <a:noAutofit/>
          </a:bodyPr>
          <a:lstStyle/>
          <a:p>
            <a:r>
              <a:rPr lang="en-US" sz="4800" dirty="0"/>
              <a:t>Solid modeling for controlling fabrication</a:t>
            </a:r>
            <a:endParaRPr lang="fr-FR" sz="48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5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Solid modeling for controlling fabrication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2933946"/>
            <a:ext cx="3465385" cy="3043133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 flipH="1">
            <a:off x="5311570" y="3293986"/>
            <a:ext cx="1170130" cy="405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636937" y="3109319"/>
            <a:ext cx="1304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density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3961420" y="2483895"/>
            <a:ext cx="1350150" cy="13501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5424156" y="2215099"/>
            <a:ext cx="1473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Filled (strong)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2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319" y="3075834"/>
            <a:ext cx="3573863" cy="275935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Solid modeling for controlling fabrication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1" y="2933946"/>
            <a:ext cx="3465385" cy="3043133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 flipH="1">
            <a:off x="5311570" y="3293986"/>
            <a:ext cx="1170130" cy="405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636937" y="3109319"/>
            <a:ext cx="1304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density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3961420" y="2483895"/>
            <a:ext cx="1350150" cy="13501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5424156" y="2215099"/>
            <a:ext cx="1473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Filled (strong)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0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57400" y="1676400"/>
            <a:ext cx="8915400" cy="175260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2000" dirty="0">
                <a:latin typeface="Consolas" pitchFamily="49" charset="0"/>
                <a:cs typeface="Consolas" pitchFamily="49" charset="0"/>
              </a:rPr>
              <a:t>difference() {</a:t>
            </a:r>
          </a:p>
          <a:p>
            <a:pPr>
              <a:buFont typeface="Arial" pitchFamily="34" charset="0"/>
              <a:buNone/>
            </a:pPr>
            <a:r>
              <a:rPr lang="en-US" sz="2000" dirty="0">
                <a:latin typeface="Consolas" pitchFamily="49" charset="0"/>
                <a:cs typeface="Consolas" pitchFamily="49" charset="0"/>
              </a:rPr>
              <a:t>  cube([10,10,10]);</a:t>
            </a:r>
          </a:p>
          <a:p>
            <a:pPr>
              <a:buFont typeface="Arial" pitchFamily="34" charset="0"/>
              <a:buNone/>
            </a:pPr>
            <a:r>
              <a:rPr lang="en-US" sz="2000" dirty="0">
                <a:latin typeface="Consolas" pitchFamily="49" charset="0"/>
                <a:cs typeface="Consolas" pitchFamily="49" charset="0"/>
              </a:rPr>
              <a:t>  translate([-2.5,0,0]) rotate([30,0,0]) cube([15,10,10]);</a:t>
            </a:r>
          </a:p>
          <a:p>
            <a:pPr>
              <a:buFont typeface="Arial" pitchFamily="34" charset="0"/>
              <a:buNone/>
            </a:pPr>
            <a:r>
              <a:rPr lang="en-US" sz="2000" dirty="0">
                <a:latin typeface="Consolas" pitchFamily="49" charset="0"/>
                <a:cs typeface="Consolas" pitchFamily="49" charset="0"/>
              </a:rPr>
              <a:t>}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255" t="6433" r="12766" b="11696"/>
          <a:stretch>
            <a:fillRect/>
          </a:stretch>
        </p:blipFill>
        <p:spPr bwMode="auto">
          <a:xfrm>
            <a:off x="4115783" y="3113967"/>
            <a:ext cx="3712879" cy="333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143000"/>
          </a:xfrm>
        </p:spPr>
        <p:txBody>
          <a:bodyPr/>
          <a:lstStyle/>
          <a:p>
            <a:r>
              <a:rPr lang="en-US" dirty="0" err="1" smtClean="0"/>
              <a:t>OpenSCAD</a:t>
            </a:r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4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833" y="772530"/>
            <a:ext cx="3368886" cy="606623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783" y="3742327"/>
            <a:ext cx="2880869" cy="252983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Brushes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634" y="1570458"/>
            <a:ext cx="4392894" cy="164824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0809" y="4109866"/>
            <a:ext cx="2916694" cy="2251959"/>
          </a:xfrm>
          <a:prstGeom prst="rect">
            <a:avLst/>
          </a:prstGeom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9199156" y="4855595"/>
            <a:ext cx="54006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0</a:t>
            </a: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9739498" y="4826221"/>
            <a:ext cx="54006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96462" y="4536305"/>
            <a:ext cx="2430270" cy="225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1816515" y="6036242"/>
            <a:ext cx="2430270" cy="225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6816080" y="2448281"/>
            <a:ext cx="182288" cy="2467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6816080" y="2695075"/>
            <a:ext cx="182288" cy="2467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8976321" y="6489341"/>
            <a:ext cx="1628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Lefebvre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Claux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2015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this approach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51130" y="1555195"/>
            <a:ext cx="9290375" cy="506916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Number of fragments</a:t>
            </a:r>
          </a:p>
          <a:p>
            <a:pPr lvl="1"/>
            <a:r>
              <a:rPr lang="en-US" dirty="0" smtClean="0"/>
              <a:t>GPU memory is limited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Rendering performance (on screen)</a:t>
            </a:r>
          </a:p>
          <a:p>
            <a:pPr lvl="1"/>
            <a:r>
              <a:rPr lang="en-US" dirty="0"/>
              <a:t># primitives, # fragments per pixel</a:t>
            </a:r>
          </a:p>
          <a:p>
            <a:endParaRPr lang="en-US" dirty="0" smtClean="0"/>
          </a:p>
          <a:p>
            <a:r>
              <a:rPr lang="en-US" dirty="0" smtClean="0"/>
              <a:t>Memory per slice</a:t>
            </a:r>
          </a:p>
          <a:p>
            <a:pPr lvl="1"/>
            <a:r>
              <a:rPr lang="en-US" dirty="0" smtClean="0"/>
              <a:t>0,05 mm/pixel</a:t>
            </a:r>
          </a:p>
          <a:p>
            <a:pPr lvl="1"/>
            <a:r>
              <a:rPr lang="en-US" dirty="0" smtClean="0"/>
              <a:t>400x400 XY max size (max render target : 8192^2)</a:t>
            </a:r>
          </a:p>
          <a:p>
            <a:pPr lvl="1"/>
            <a:endParaRPr lang="en-US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500" dirty="0"/>
              <a:t>In general 3D printed parts are relatively small</a:t>
            </a:r>
            <a:r>
              <a:rPr lang="fr-FR" sz="3500" dirty="0"/>
              <a:t> (</a:t>
            </a:r>
            <a:r>
              <a:rPr lang="fr-FR" sz="3100" dirty="0"/>
              <a:t>for </a:t>
            </a:r>
            <a:r>
              <a:rPr lang="fr-FR" sz="3100" dirty="0" err="1"/>
              <a:t>now</a:t>
            </a:r>
            <a:r>
              <a:rPr lang="fr-FR" sz="3100" dirty="0"/>
              <a:t>!)</a:t>
            </a:r>
            <a:endParaRPr lang="en-US" sz="31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2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it!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IceSL</a:t>
            </a:r>
            <a:r>
              <a:rPr lang="en-US" dirty="0" smtClean="0"/>
              <a:t> is available there:</a:t>
            </a:r>
          </a:p>
          <a:p>
            <a:pPr lvl="1"/>
            <a:r>
              <a:rPr lang="en-US" dirty="0" smtClean="0">
                <a:hlinkClick r:id="rId3"/>
              </a:rPr>
              <a:t>http://shapeforge.loria.fr/</a:t>
            </a:r>
            <a:endParaRPr lang="en-US" dirty="0" smtClean="0"/>
          </a:p>
          <a:p>
            <a:r>
              <a:rPr lang="en-US" dirty="0" smtClean="0"/>
              <a:t>Requirements:</a:t>
            </a:r>
          </a:p>
          <a:p>
            <a:pPr lvl="1"/>
            <a:r>
              <a:rPr lang="en-US" dirty="0" smtClean="0"/>
              <a:t>OpenGL 4.2 support</a:t>
            </a:r>
          </a:p>
          <a:p>
            <a:r>
              <a:rPr lang="en-US" dirty="0" smtClean="0"/>
              <a:t>Extension </a:t>
            </a:r>
            <a:r>
              <a:rPr lang="en-US" dirty="0"/>
              <a:t>API</a:t>
            </a:r>
          </a:p>
          <a:p>
            <a:pPr lvl="1"/>
            <a:r>
              <a:rPr lang="en-US" dirty="0"/>
              <a:t>Third-party high-level modeling languages</a:t>
            </a:r>
          </a:p>
          <a:p>
            <a:pPr lvl="1"/>
            <a:r>
              <a:rPr lang="en-US" dirty="0"/>
              <a:t>Available: </a:t>
            </a:r>
            <a:r>
              <a:rPr lang="en-US" dirty="0" err="1"/>
              <a:t>OpenSCAD</a:t>
            </a:r>
            <a:r>
              <a:rPr lang="en-US" dirty="0"/>
              <a:t> </a:t>
            </a:r>
            <a:r>
              <a:rPr lang="en-US" dirty="0" smtClean="0"/>
              <a:t>file support</a:t>
            </a:r>
            <a:endParaRPr lang="en-US" dirty="0"/>
          </a:p>
          <a:p>
            <a:r>
              <a:rPr lang="en-US" dirty="0"/>
              <a:t>Comments and suggestions </a:t>
            </a:r>
            <a:r>
              <a:rPr lang="en-US" dirty="0" smtClean="0"/>
              <a:t>welcome</a:t>
            </a:r>
          </a:p>
          <a:p>
            <a:pPr lvl="1"/>
            <a:r>
              <a:rPr lang="fr-FR" dirty="0" smtClean="0">
                <a:hlinkClick r:id="rId4"/>
              </a:rPr>
              <a:t>https://groups.google.com/forum/#!forum/icesl</a:t>
            </a:r>
            <a:endParaRPr lang="en-US" dirty="0" smtClean="0">
              <a:hlinkClick r:id="rId5"/>
            </a:endParaRPr>
          </a:p>
          <a:p>
            <a:pPr lvl="1"/>
            <a:endParaRPr lang="en-US" dirty="0" smtClean="0">
              <a:hlinkClick r:id="rId5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5" t="11951" r="30951" b="12362"/>
          <a:stretch/>
        </p:blipFill>
        <p:spPr>
          <a:xfrm>
            <a:off x="8581536" y="98629"/>
            <a:ext cx="3500129" cy="6435716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4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2360586" y="233646"/>
            <a:ext cx="2475275" cy="153017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6000" dirty="0"/>
              <a:t>CSG</a:t>
            </a: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3598225" y="1763818"/>
            <a:ext cx="1" cy="85509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Alternate Process 7"/>
          <p:cNvSpPr/>
          <p:nvPr/>
        </p:nvSpPr>
        <p:spPr>
          <a:xfrm>
            <a:off x="2380342" y="2618910"/>
            <a:ext cx="2475275" cy="153017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6000" dirty="0"/>
              <a:t>STL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617979" y="4206844"/>
            <a:ext cx="1" cy="85509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Alternate Process 9"/>
          <p:cNvSpPr/>
          <p:nvPr/>
        </p:nvSpPr>
        <p:spPr>
          <a:xfrm>
            <a:off x="2405592" y="5094186"/>
            <a:ext cx="2475275" cy="153017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5400" dirty="0"/>
              <a:t>Printer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240905" y="506271"/>
            <a:ext cx="8915400" cy="175260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1200" dirty="0">
                <a:latin typeface="Consolas" pitchFamily="49" charset="0"/>
                <a:cs typeface="Consolas" pitchFamily="49" charset="0"/>
              </a:rPr>
              <a:t>difference() {</a:t>
            </a:r>
          </a:p>
          <a:p>
            <a:pPr>
              <a:buFont typeface="Arial" pitchFamily="34" charset="0"/>
              <a:buNone/>
            </a:pPr>
            <a:r>
              <a:rPr lang="en-US" sz="1200" dirty="0">
                <a:latin typeface="Consolas" pitchFamily="49" charset="0"/>
                <a:cs typeface="Consolas" pitchFamily="49" charset="0"/>
              </a:rPr>
              <a:t>  cube([10,10,10]);</a:t>
            </a:r>
          </a:p>
          <a:p>
            <a:pPr>
              <a:buFont typeface="Arial" pitchFamily="34" charset="0"/>
              <a:buNone/>
            </a:pPr>
            <a:r>
              <a:rPr lang="en-US" sz="1200" dirty="0">
                <a:latin typeface="Consolas" pitchFamily="49" charset="0"/>
                <a:cs typeface="Consolas" pitchFamily="49" charset="0"/>
              </a:rPr>
              <a:t>  translate([-2.5,0,0]) rotate([30,0,0]) cube([15,10,10]);</a:t>
            </a:r>
          </a:p>
          <a:p>
            <a:pPr>
              <a:buFont typeface="Arial" pitchFamily="34" charset="0"/>
              <a:buNone/>
            </a:pPr>
            <a:r>
              <a:rPr lang="en-US" sz="1200" dirty="0">
                <a:latin typeface="Consolas" pitchFamily="49" charset="0"/>
                <a:cs typeface="Consolas" pitchFamily="49" charset="0"/>
              </a:rPr>
              <a:t>}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4255" t="6433" r="12766" b="11696"/>
          <a:stretch>
            <a:fillRect/>
          </a:stretch>
        </p:blipFill>
        <p:spPr bwMode="auto">
          <a:xfrm>
            <a:off x="5420925" y="2528902"/>
            <a:ext cx="1856440" cy="166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arallelogram 14"/>
          <p:cNvSpPr/>
          <p:nvPr/>
        </p:nvSpPr>
        <p:spPr>
          <a:xfrm>
            <a:off x="5605358" y="5962038"/>
            <a:ext cx="1575175" cy="482299"/>
          </a:xfrm>
          <a:prstGeom prst="parallelogram">
            <a:avLst>
              <a:gd name="adj" fmla="val 1134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  <p:sp>
        <p:nvSpPr>
          <p:cNvPr id="16" name="Parallelogram 15"/>
          <p:cNvSpPr/>
          <p:nvPr/>
        </p:nvSpPr>
        <p:spPr>
          <a:xfrm>
            <a:off x="5650363" y="5679250"/>
            <a:ext cx="1575175" cy="482299"/>
          </a:xfrm>
          <a:prstGeom prst="parallelogram">
            <a:avLst>
              <a:gd name="adj" fmla="val 1134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  <p:sp>
        <p:nvSpPr>
          <p:cNvPr id="17" name="Parallelogram 16"/>
          <p:cNvSpPr/>
          <p:nvPr/>
        </p:nvSpPr>
        <p:spPr>
          <a:xfrm>
            <a:off x="5605358" y="5421978"/>
            <a:ext cx="1575175" cy="482299"/>
          </a:xfrm>
          <a:prstGeom prst="parallelogram">
            <a:avLst>
              <a:gd name="adj" fmla="val 1134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  <p:sp>
        <p:nvSpPr>
          <p:cNvPr id="18" name="Parallelogram 17"/>
          <p:cNvSpPr/>
          <p:nvPr/>
        </p:nvSpPr>
        <p:spPr>
          <a:xfrm>
            <a:off x="5650363" y="5139190"/>
            <a:ext cx="1575175" cy="482299"/>
          </a:xfrm>
          <a:prstGeom prst="parallelogram">
            <a:avLst>
              <a:gd name="adj" fmla="val 1134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8976321" y="6489341"/>
            <a:ext cx="1628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Lefebvre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Claux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2015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8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2360586" y="233646"/>
            <a:ext cx="2475275" cy="153017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6000" dirty="0"/>
              <a:t>CSG</a:t>
            </a: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3598225" y="1763818"/>
            <a:ext cx="1" cy="85509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Alternate Process 7"/>
          <p:cNvSpPr/>
          <p:nvPr/>
        </p:nvSpPr>
        <p:spPr>
          <a:xfrm>
            <a:off x="2380342" y="2618910"/>
            <a:ext cx="2475275" cy="153017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6000" dirty="0"/>
              <a:t>STL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617979" y="4206844"/>
            <a:ext cx="1" cy="85509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Alternate Process 9"/>
          <p:cNvSpPr/>
          <p:nvPr/>
        </p:nvSpPr>
        <p:spPr>
          <a:xfrm>
            <a:off x="2405592" y="5094186"/>
            <a:ext cx="2475275" cy="153017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5400" dirty="0"/>
              <a:t>Printer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240905" y="506271"/>
            <a:ext cx="8915400" cy="175260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1200" dirty="0">
                <a:latin typeface="Consolas" pitchFamily="49" charset="0"/>
                <a:cs typeface="Consolas" pitchFamily="49" charset="0"/>
              </a:rPr>
              <a:t>difference() {</a:t>
            </a:r>
          </a:p>
          <a:p>
            <a:pPr>
              <a:buFont typeface="Arial" pitchFamily="34" charset="0"/>
              <a:buNone/>
            </a:pPr>
            <a:r>
              <a:rPr lang="en-US" sz="1200" dirty="0">
                <a:latin typeface="Consolas" pitchFamily="49" charset="0"/>
                <a:cs typeface="Consolas" pitchFamily="49" charset="0"/>
              </a:rPr>
              <a:t>  cube([10,10,10]);</a:t>
            </a:r>
          </a:p>
          <a:p>
            <a:pPr>
              <a:buFont typeface="Arial" pitchFamily="34" charset="0"/>
              <a:buNone/>
            </a:pPr>
            <a:r>
              <a:rPr lang="en-US" sz="1200" dirty="0">
                <a:latin typeface="Consolas" pitchFamily="49" charset="0"/>
                <a:cs typeface="Consolas" pitchFamily="49" charset="0"/>
              </a:rPr>
              <a:t>  translate([-2.5,0,0]) rotate([30,0,0]) cube([15,10,10]);</a:t>
            </a:r>
          </a:p>
          <a:p>
            <a:pPr>
              <a:buFont typeface="Arial" pitchFamily="34" charset="0"/>
              <a:buNone/>
            </a:pPr>
            <a:r>
              <a:rPr lang="en-US" sz="1200" dirty="0">
                <a:latin typeface="Consolas" pitchFamily="49" charset="0"/>
                <a:cs typeface="Consolas" pitchFamily="49" charset="0"/>
              </a:rPr>
              <a:t>}</a:t>
            </a:r>
          </a:p>
        </p:txBody>
      </p:sp>
      <p:sp>
        <p:nvSpPr>
          <p:cNvPr id="15" name="Parallelogram 14"/>
          <p:cNvSpPr/>
          <p:nvPr/>
        </p:nvSpPr>
        <p:spPr>
          <a:xfrm>
            <a:off x="5605358" y="5962038"/>
            <a:ext cx="1575175" cy="482299"/>
          </a:xfrm>
          <a:prstGeom prst="parallelogram">
            <a:avLst>
              <a:gd name="adj" fmla="val 1134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  <p:sp>
        <p:nvSpPr>
          <p:cNvPr id="16" name="Parallelogram 15"/>
          <p:cNvSpPr/>
          <p:nvPr/>
        </p:nvSpPr>
        <p:spPr>
          <a:xfrm>
            <a:off x="5650363" y="5679250"/>
            <a:ext cx="1575175" cy="482299"/>
          </a:xfrm>
          <a:prstGeom prst="parallelogram">
            <a:avLst>
              <a:gd name="adj" fmla="val 1134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  <p:sp>
        <p:nvSpPr>
          <p:cNvPr id="17" name="Parallelogram 16"/>
          <p:cNvSpPr/>
          <p:nvPr/>
        </p:nvSpPr>
        <p:spPr>
          <a:xfrm>
            <a:off x="5605358" y="5421978"/>
            <a:ext cx="1575175" cy="482299"/>
          </a:xfrm>
          <a:prstGeom prst="parallelogram">
            <a:avLst>
              <a:gd name="adj" fmla="val 1134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  <p:sp>
        <p:nvSpPr>
          <p:cNvPr id="18" name="Parallelogram 17"/>
          <p:cNvSpPr/>
          <p:nvPr/>
        </p:nvSpPr>
        <p:spPr>
          <a:xfrm>
            <a:off x="5650363" y="5139190"/>
            <a:ext cx="1575175" cy="482299"/>
          </a:xfrm>
          <a:prstGeom prst="parallelogram">
            <a:avLst>
              <a:gd name="adj" fmla="val 1134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  <p:pic>
        <p:nvPicPr>
          <p:cNvPr id="13" name="Picture 4" descr="http://thingiverse-production.s3.amazonaws.com/renders/c9/63/bc/d5/36/sl_dog_preview_featu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402" y="2593399"/>
            <a:ext cx="2235095" cy="167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976321" y="6489341"/>
            <a:ext cx="1628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Lefebvre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Claux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2015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9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2360586" y="233646"/>
            <a:ext cx="2475275" cy="153017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6000" dirty="0"/>
              <a:t>CSG</a:t>
            </a: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3598225" y="1763818"/>
            <a:ext cx="1" cy="85509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Alternate Process 7"/>
          <p:cNvSpPr/>
          <p:nvPr/>
        </p:nvSpPr>
        <p:spPr>
          <a:xfrm>
            <a:off x="2380342" y="2618910"/>
            <a:ext cx="2475275" cy="153017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6000" dirty="0"/>
              <a:t>STL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617979" y="4206844"/>
            <a:ext cx="1" cy="85509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Alternate Process 9"/>
          <p:cNvSpPr/>
          <p:nvPr/>
        </p:nvSpPr>
        <p:spPr>
          <a:xfrm>
            <a:off x="2405592" y="5094186"/>
            <a:ext cx="2475275" cy="153017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5400" dirty="0"/>
              <a:t>Printer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240905" y="506271"/>
            <a:ext cx="8915400" cy="175260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1200" dirty="0">
                <a:latin typeface="Consolas" pitchFamily="49" charset="0"/>
                <a:cs typeface="Consolas" pitchFamily="49" charset="0"/>
              </a:rPr>
              <a:t>difference() {</a:t>
            </a:r>
          </a:p>
          <a:p>
            <a:pPr>
              <a:buFont typeface="Arial" pitchFamily="34" charset="0"/>
              <a:buNone/>
            </a:pPr>
            <a:r>
              <a:rPr lang="en-US" sz="1200" dirty="0">
                <a:latin typeface="Consolas" pitchFamily="49" charset="0"/>
                <a:cs typeface="Consolas" pitchFamily="49" charset="0"/>
              </a:rPr>
              <a:t>  cube([10,10,10]);</a:t>
            </a:r>
          </a:p>
          <a:p>
            <a:pPr>
              <a:buFont typeface="Arial" pitchFamily="34" charset="0"/>
              <a:buNone/>
            </a:pPr>
            <a:r>
              <a:rPr lang="en-US" sz="1200" dirty="0">
                <a:latin typeface="Consolas" pitchFamily="49" charset="0"/>
                <a:cs typeface="Consolas" pitchFamily="49" charset="0"/>
              </a:rPr>
              <a:t>  translate([-2.5,0,0]) rotate([30,0,0]) cube([15,10,10]);</a:t>
            </a:r>
          </a:p>
          <a:p>
            <a:pPr>
              <a:buFont typeface="Arial" pitchFamily="34" charset="0"/>
              <a:buNone/>
            </a:pPr>
            <a:r>
              <a:rPr lang="en-US" sz="1200" dirty="0">
                <a:latin typeface="Consolas" pitchFamily="49" charset="0"/>
                <a:cs typeface="Consolas" pitchFamily="49" charset="0"/>
              </a:rPr>
              <a:t>}</a:t>
            </a:r>
          </a:p>
        </p:txBody>
      </p:sp>
      <p:sp>
        <p:nvSpPr>
          <p:cNvPr id="15" name="Parallelogram 14"/>
          <p:cNvSpPr/>
          <p:nvPr/>
        </p:nvSpPr>
        <p:spPr>
          <a:xfrm>
            <a:off x="5605358" y="5962038"/>
            <a:ext cx="1575175" cy="482299"/>
          </a:xfrm>
          <a:prstGeom prst="parallelogram">
            <a:avLst>
              <a:gd name="adj" fmla="val 1134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  <p:sp>
        <p:nvSpPr>
          <p:cNvPr id="16" name="Parallelogram 15"/>
          <p:cNvSpPr/>
          <p:nvPr/>
        </p:nvSpPr>
        <p:spPr>
          <a:xfrm>
            <a:off x="5650363" y="5679250"/>
            <a:ext cx="1575175" cy="482299"/>
          </a:xfrm>
          <a:prstGeom prst="parallelogram">
            <a:avLst>
              <a:gd name="adj" fmla="val 1134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  <p:sp>
        <p:nvSpPr>
          <p:cNvPr id="17" name="Parallelogram 16"/>
          <p:cNvSpPr/>
          <p:nvPr/>
        </p:nvSpPr>
        <p:spPr>
          <a:xfrm>
            <a:off x="5605358" y="5421978"/>
            <a:ext cx="1575175" cy="482299"/>
          </a:xfrm>
          <a:prstGeom prst="parallelogram">
            <a:avLst>
              <a:gd name="adj" fmla="val 1134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  <p:sp>
        <p:nvSpPr>
          <p:cNvPr id="18" name="Parallelogram 17"/>
          <p:cNvSpPr/>
          <p:nvPr/>
        </p:nvSpPr>
        <p:spPr>
          <a:xfrm>
            <a:off x="5650363" y="5139190"/>
            <a:ext cx="1575175" cy="482299"/>
          </a:xfrm>
          <a:prstGeom prst="parallelogram">
            <a:avLst>
              <a:gd name="adj" fmla="val 1134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  <p:pic>
        <p:nvPicPr>
          <p:cNvPr id="14" name="Picture 4" descr="http://thingiverse-production.s3.amazonaws.com/renders/c9/63/bc/d5/36/sl_dog_preview_featu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402" y="2593399"/>
            <a:ext cx="2235095" cy="167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792721" y="2865121"/>
            <a:ext cx="1262519" cy="67710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fr-FR" dirty="0" err="1"/>
              <a:t>OpenSCAD</a:t>
            </a:r>
            <a:endParaRPr lang="fr-FR" dirty="0"/>
          </a:p>
          <a:p>
            <a:r>
              <a:rPr lang="fr-FR" dirty="0"/>
              <a:t>9 minutes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76321" y="6489341"/>
            <a:ext cx="1628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Lefebvre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Claux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2015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6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2360586" y="233646"/>
            <a:ext cx="2475275" cy="153017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6000" dirty="0"/>
              <a:t>CSG</a:t>
            </a:r>
          </a:p>
        </p:txBody>
      </p:sp>
      <p:cxnSp>
        <p:nvCxnSpPr>
          <p:cNvPr id="7" name="Straight Arrow Connector 6"/>
          <p:cNvCxnSpPr>
            <a:stCxn id="5" idx="2"/>
            <a:endCxn id="10" idx="0"/>
          </p:cNvCxnSpPr>
          <p:nvPr/>
        </p:nvCxnSpPr>
        <p:spPr>
          <a:xfrm>
            <a:off x="3598224" y="1763818"/>
            <a:ext cx="45005" cy="333036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Alternate Process 9"/>
          <p:cNvSpPr/>
          <p:nvPr/>
        </p:nvSpPr>
        <p:spPr>
          <a:xfrm>
            <a:off x="2405592" y="5094186"/>
            <a:ext cx="2475275" cy="153017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fr-FR" sz="5400" dirty="0"/>
              <a:t>Printer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240905" y="506271"/>
            <a:ext cx="8915400" cy="175260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1200" dirty="0">
                <a:latin typeface="Consolas" pitchFamily="49" charset="0"/>
                <a:cs typeface="Consolas" pitchFamily="49" charset="0"/>
              </a:rPr>
              <a:t>difference() {</a:t>
            </a:r>
          </a:p>
          <a:p>
            <a:pPr>
              <a:buFont typeface="Arial" pitchFamily="34" charset="0"/>
              <a:buNone/>
            </a:pPr>
            <a:r>
              <a:rPr lang="en-US" sz="1200" dirty="0">
                <a:latin typeface="Consolas" pitchFamily="49" charset="0"/>
                <a:cs typeface="Consolas" pitchFamily="49" charset="0"/>
              </a:rPr>
              <a:t>  cube([10,10,10]);</a:t>
            </a:r>
          </a:p>
          <a:p>
            <a:pPr>
              <a:buFont typeface="Arial" pitchFamily="34" charset="0"/>
              <a:buNone/>
            </a:pPr>
            <a:r>
              <a:rPr lang="en-US" sz="1200" dirty="0">
                <a:latin typeface="Consolas" pitchFamily="49" charset="0"/>
                <a:cs typeface="Consolas" pitchFamily="49" charset="0"/>
              </a:rPr>
              <a:t>  translate([-2.5,0,0]) rotate([30,0,0]) cube([15,10,10]);</a:t>
            </a:r>
          </a:p>
          <a:p>
            <a:pPr>
              <a:buFont typeface="Arial" pitchFamily="34" charset="0"/>
              <a:buNone/>
            </a:pPr>
            <a:r>
              <a:rPr lang="en-US" sz="1200" dirty="0">
                <a:latin typeface="Consolas" pitchFamily="49" charset="0"/>
                <a:cs typeface="Consolas" pitchFamily="49" charset="0"/>
              </a:rPr>
              <a:t>}</a:t>
            </a:r>
          </a:p>
        </p:txBody>
      </p:sp>
      <p:sp>
        <p:nvSpPr>
          <p:cNvPr id="15" name="Parallelogram 14"/>
          <p:cNvSpPr/>
          <p:nvPr/>
        </p:nvSpPr>
        <p:spPr>
          <a:xfrm>
            <a:off x="5605358" y="5962038"/>
            <a:ext cx="1575175" cy="482299"/>
          </a:xfrm>
          <a:prstGeom prst="parallelogram">
            <a:avLst>
              <a:gd name="adj" fmla="val 1134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  <p:sp>
        <p:nvSpPr>
          <p:cNvPr id="16" name="Parallelogram 15"/>
          <p:cNvSpPr/>
          <p:nvPr/>
        </p:nvSpPr>
        <p:spPr>
          <a:xfrm>
            <a:off x="5650363" y="5679250"/>
            <a:ext cx="1575175" cy="482299"/>
          </a:xfrm>
          <a:prstGeom prst="parallelogram">
            <a:avLst>
              <a:gd name="adj" fmla="val 1134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  <p:sp>
        <p:nvSpPr>
          <p:cNvPr id="17" name="Parallelogram 16"/>
          <p:cNvSpPr/>
          <p:nvPr/>
        </p:nvSpPr>
        <p:spPr>
          <a:xfrm>
            <a:off x="5605358" y="5421978"/>
            <a:ext cx="1575175" cy="482299"/>
          </a:xfrm>
          <a:prstGeom prst="parallelogram">
            <a:avLst>
              <a:gd name="adj" fmla="val 1134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  <p:sp>
        <p:nvSpPr>
          <p:cNvPr id="18" name="Parallelogram 17"/>
          <p:cNvSpPr/>
          <p:nvPr/>
        </p:nvSpPr>
        <p:spPr>
          <a:xfrm>
            <a:off x="5650363" y="5139190"/>
            <a:ext cx="1575175" cy="482299"/>
          </a:xfrm>
          <a:prstGeom prst="parallelogram">
            <a:avLst>
              <a:gd name="adj" fmla="val 1134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7731322" y="2865121"/>
            <a:ext cx="1585493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/>
              <a:t>A few seconds</a:t>
            </a:r>
            <a:endParaRPr lang="fr-FR" dirty="0"/>
          </a:p>
        </p:txBody>
      </p:sp>
      <p:sp>
        <p:nvSpPr>
          <p:cNvPr id="13" name="TextBox 12"/>
          <p:cNvSpPr txBox="1"/>
          <p:nvPr/>
        </p:nvSpPr>
        <p:spPr>
          <a:xfrm>
            <a:off x="8976321" y="6489341"/>
            <a:ext cx="1628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Lefebvre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Claux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2015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CC BY-NC-ND – sylvain.lefebvre@inria.fr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6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5857</TotalTime>
  <Words>3295</Words>
  <Application>Microsoft Office PowerPoint</Application>
  <PresentationFormat>Custom</PresentationFormat>
  <Paragraphs>512</Paragraphs>
  <Slides>52</Slides>
  <Notes>52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Integrating Solid Modeling with Slicing</vt:lpstr>
      <vt:lpstr>Constructive Solid Geometry</vt:lpstr>
      <vt:lpstr>PowerPoint Presentation</vt:lpstr>
      <vt:lpstr>Made by a 13 years old</vt:lpstr>
      <vt:lpstr>OpenSCAD</vt:lpstr>
      <vt:lpstr>PowerPoint Presentation</vt:lpstr>
      <vt:lpstr>PowerPoint Presentation</vt:lpstr>
      <vt:lpstr>PowerPoint Presentation</vt:lpstr>
      <vt:lpstr>PowerPoint Presentation</vt:lpstr>
      <vt:lpstr>Problems</vt:lpstr>
      <vt:lpstr>Problems</vt:lpstr>
      <vt:lpstr>PowerPoint Presentation</vt:lpstr>
      <vt:lpstr>Comparison</vt:lpstr>
      <vt:lpstr>Observation about CSG</vt:lpstr>
      <vt:lpstr>Direct CSG slicing</vt:lpstr>
      <vt:lpstr>Main approaches for slicing</vt:lpstr>
      <vt:lpstr>Raster-based</vt:lpstr>
      <vt:lpstr>GPU</vt:lpstr>
      <vt:lpstr>Raster slices</vt:lpstr>
      <vt:lpstr>Raster representation</vt:lpstr>
      <vt:lpstr>PowerPoint Presentation</vt:lpstr>
      <vt:lpstr>A-buffer</vt:lpstr>
      <vt:lpstr>Algorithm for slicing</vt:lpstr>
      <vt:lpstr>Algorithm for rendering</vt:lpstr>
      <vt:lpstr>Other benefits</vt:lpstr>
      <vt:lpstr>Other benefits</vt:lpstr>
      <vt:lpstr>Other benefits</vt:lpstr>
      <vt:lpstr>Slice shaders</vt:lpstr>
      <vt:lpstr>Slice based modeling</vt:lpstr>
      <vt:lpstr>Other benefits</vt:lpstr>
      <vt:lpstr>Modeling with the dexels</vt:lpstr>
      <vt:lpstr>Modeling with the dexels</vt:lpstr>
      <vt:lpstr>Example: hollowing</vt:lpstr>
      <vt:lpstr>Morphological operations</vt:lpstr>
      <vt:lpstr>Morphological operations</vt:lpstr>
      <vt:lpstr>Morphological operations</vt:lpstr>
      <vt:lpstr>Morphology with zonotopes</vt:lpstr>
      <vt:lpstr>Zonotopes</vt:lpstr>
      <vt:lpstr>Dexel based offsetting</vt:lpstr>
      <vt:lpstr>Dexel based offsetting</vt:lpstr>
      <vt:lpstr>Dexel based offsetting</vt:lpstr>
      <vt:lpstr>Rasterizing dexel-to-solids</vt:lpstr>
      <vt:lpstr>Dexel-to-solid</vt:lpstr>
      <vt:lpstr>Dexel-to-solid</vt:lpstr>
      <vt:lpstr>More morpho modeling</vt:lpstr>
      <vt:lpstr>Offsetting</vt:lpstr>
      <vt:lpstr>Solid modeling for controlling fabrication</vt:lpstr>
      <vt:lpstr>Solid modeling for controlling fabrication</vt:lpstr>
      <vt:lpstr>Solid modeling for controlling fabrication</vt:lpstr>
      <vt:lpstr>  Brushes</vt:lpstr>
      <vt:lpstr>Limitations of this approach</vt:lpstr>
      <vt:lpstr>Test it!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Tride</dc:creator>
  <cp:lastModifiedBy>Tride</cp:lastModifiedBy>
  <cp:revision>475</cp:revision>
  <cp:lastPrinted>2015-07-27T14:55:16Z</cp:lastPrinted>
  <dcterms:created xsi:type="dcterms:W3CDTF">2006-08-16T00:00:00Z</dcterms:created>
  <dcterms:modified xsi:type="dcterms:W3CDTF">2015-08-17T14:01:54Z</dcterms:modified>
</cp:coreProperties>
</file>