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85" r:id="rId4"/>
    <p:sldId id="260" r:id="rId5"/>
    <p:sldId id="261" r:id="rId6"/>
    <p:sldId id="270" r:id="rId7"/>
    <p:sldId id="262" r:id="rId8"/>
    <p:sldId id="268" r:id="rId9"/>
    <p:sldId id="269" r:id="rId10"/>
    <p:sldId id="259" r:id="rId11"/>
    <p:sldId id="264" r:id="rId12"/>
    <p:sldId id="265" r:id="rId13"/>
    <p:sldId id="266" r:id="rId14"/>
    <p:sldId id="267" r:id="rId15"/>
    <p:sldId id="258" r:id="rId16"/>
    <p:sldId id="263" r:id="rId17"/>
    <p:sldId id="271" r:id="rId18"/>
    <p:sldId id="272" r:id="rId19"/>
    <p:sldId id="274" r:id="rId20"/>
    <p:sldId id="276" r:id="rId21"/>
    <p:sldId id="273" r:id="rId22"/>
    <p:sldId id="283" r:id="rId23"/>
    <p:sldId id="275" r:id="rId24"/>
    <p:sldId id="279" r:id="rId25"/>
    <p:sldId id="280" r:id="rId26"/>
    <p:sldId id="278" r:id="rId27"/>
    <p:sldId id="281" r:id="rId28"/>
    <p:sldId id="284" r:id="rId29"/>
    <p:sldId id="282" r:id="rId30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3008" autoAdjust="0"/>
  </p:normalViewPr>
  <p:slideViewPr>
    <p:cSldViewPr snapToGrid="0">
      <p:cViewPr varScale="1">
        <p:scale>
          <a:sx n="67" d="100"/>
          <a:sy n="67" d="100"/>
        </p:scale>
        <p:origin x="7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E3DCF-8488-456C-B834-B81D4F246B12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10518-0026-4468-B79F-CEAA0F5A23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7402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4856C88-DA1B-4037-B852-ED03763E572D}" type="datetimeFigureOut">
              <a:rPr lang="fr-FR" smtClean="0"/>
              <a:t>26/09/2018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970175F-D14C-4911-8FF2-25006EA5A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816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0175F-D14C-4911-8FF2-25006EA5A4BC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19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C8A0-FA78-4482-8DBA-57B12F5B875D}" type="datetime1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67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1FCB7-3CAB-4617-8BFD-C336ACAB12F0}" type="datetime1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04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F9012-9337-4F1D-9B59-76DED77F1081}" type="datetime1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07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D6C6-B5BA-4F36-B60F-5DC665E443DA}" type="datetime1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09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3E37-DA00-41DB-8656-97783084E232}" type="datetime1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083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A44B-E2D7-4326-8D1B-76F422D78204}" type="datetime1">
              <a:rPr lang="fr-FR" smtClean="0"/>
              <a:t>26/09/2018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849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F378-6BDE-4422-A842-B8DCB734063A}" type="datetime1">
              <a:rPr lang="fr-FR" smtClean="0"/>
              <a:t>26/09/2018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68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AA5E-DC1C-47E9-9B46-BB84768E6819}" type="datetime1">
              <a:rPr lang="fr-FR" smtClean="0"/>
              <a:t>26/09/2018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307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2F66-84BD-4A4E-9A88-F464BD61740D}" type="datetime1">
              <a:rPr lang="fr-FR" smtClean="0"/>
              <a:t>26/09/2018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868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720A-4751-420F-B75B-75A53365A4DB}" type="datetime1">
              <a:rPr lang="fr-FR" smtClean="0"/>
              <a:t>26/09/2018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785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E028-471C-4F8F-91EA-FCEB1E65D645}" type="datetime1">
              <a:rPr lang="fr-FR" smtClean="0"/>
              <a:t>26/09/2018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13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D0352-1CFD-48F2-B41B-F0B836EA2194}" type="datetime1">
              <a:rPr lang="fr-FR" smtClean="0"/>
              <a:t>26/09/2018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claude.godart@loria.fr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ABF40-4004-4324-A084-7EF36625D19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797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Diagrammes de classes UML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 smtClean="0"/>
              <a:t>Pour la conception</a:t>
            </a:r>
          </a:p>
          <a:p>
            <a:r>
              <a:rPr lang="fr-FR" sz="4400" dirty="0" smtClean="0"/>
              <a:t>d’une base de données</a:t>
            </a:r>
            <a:endParaRPr lang="fr-FR" sz="4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45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77240" y="200002"/>
            <a:ext cx="10515600" cy="1192040"/>
          </a:xfrm>
        </p:spPr>
        <p:txBody>
          <a:bodyPr/>
          <a:lstStyle/>
          <a:p>
            <a:r>
              <a:rPr lang="fr-FR" dirty="0" smtClean="0"/>
              <a:t>Un diagramme de classes</a:t>
            </a:r>
            <a:endParaRPr lang="fr-FR" dirty="0"/>
          </a:p>
        </p:txBody>
      </p:sp>
      <p:sp>
        <p:nvSpPr>
          <p:cNvPr id="89" name="Rectangle 52"/>
          <p:cNvSpPr>
            <a:spLocks noChangeArrowheads="1"/>
          </p:cNvSpPr>
          <p:nvPr/>
        </p:nvSpPr>
        <p:spPr bwMode="auto">
          <a:xfrm>
            <a:off x="4440510" y="4511897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0" name="Line 53"/>
          <p:cNvSpPr>
            <a:spLocks noChangeShapeType="1"/>
          </p:cNvSpPr>
          <p:nvPr/>
        </p:nvSpPr>
        <p:spPr bwMode="auto">
          <a:xfrm>
            <a:off x="4440510" y="485479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1" name="Line 54"/>
          <p:cNvSpPr>
            <a:spLocks noChangeShapeType="1"/>
          </p:cNvSpPr>
          <p:nvPr/>
        </p:nvSpPr>
        <p:spPr bwMode="auto">
          <a:xfrm>
            <a:off x="4440510" y="542629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" name="Text Box 55"/>
          <p:cNvSpPr txBox="1">
            <a:spLocks noChangeArrowheads="1"/>
          </p:cNvSpPr>
          <p:nvPr/>
        </p:nvSpPr>
        <p:spPr bwMode="auto">
          <a:xfrm>
            <a:off x="4564335" y="4626197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>
                <a:latin typeface="Comic Sans MS" panose="030F0702030302020204" pitchFamily="66" charset="0"/>
              </a:rPr>
              <a:t>Réservation</a:t>
            </a:r>
          </a:p>
        </p:txBody>
      </p:sp>
      <p:sp>
        <p:nvSpPr>
          <p:cNvPr id="93" name="Text Box 56"/>
          <p:cNvSpPr txBox="1">
            <a:spLocks noChangeArrowheads="1"/>
          </p:cNvSpPr>
          <p:nvPr/>
        </p:nvSpPr>
        <p:spPr bwMode="auto">
          <a:xfrm>
            <a:off x="4608151" y="5472017"/>
            <a:ext cx="13684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fr-FR" altLang="fr-FR" sz="1200" b="0" dirty="0">
                <a:solidFill>
                  <a:srgbClr val="C00000"/>
                </a:solidFill>
                <a:latin typeface="Comic Sans MS" panose="030F0702030302020204" pitchFamily="66" charset="0"/>
              </a:rPr>
              <a:t>Annuler( )</a:t>
            </a:r>
          </a:p>
          <a:p>
            <a:pPr algn="l"/>
            <a:r>
              <a:rPr lang="fr-FR" altLang="fr-FR" sz="1200" b="0" dirty="0">
                <a:solidFill>
                  <a:srgbClr val="C00000"/>
                </a:solidFill>
                <a:latin typeface="Comic Sans MS" panose="030F0702030302020204" pitchFamily="66" charset="0"/>
              </a:rPr>
              <a:t>Confirmer( )</a:t>
            </a:r>
          </a:p>
        </p:txBody>
      </p:sp>
      <p:sp>
        <p:nvSpPr>
          <p:cNvPr id="94" name="Rectangle 57"/>
          <p:cNvSpPr>
            <a:spLocks noChangeArrowheads="1"/>
          </p:cNvSpPr>
          <p:nvPr/>
        </p:nvSpPr>
        <p:spPr bwMode="auto">
          <a:xfrm>
            <a:off x="4450080" y="1326726"/>
            <a:ext cx="1493838" cy="17919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5" name="Line 58"/>
          <p:cNvSpPr>
            <a:spLocks noChangeShapeType="1"/>
          </p:cNvSpPr>
          <p:nvPr/>
        </p:nvSpPr>
        <p:spPr bwMode="auto">
          <a:xfrm>
            <a:off x="4450080" y="1696842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6" name="Line 59"/>
          <p:cNvSpPr>
            <a:spLocks noChangeShapeType="1"/>
          </p:cNvSpPr>
          <p:nvPr/>
        </p:nvSpPr>
        <p:spPr bwMode="auto">
          <a:xfrm>
            <a:off x="4450080" y="2625032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7" name="Text Box 60"/>
          <p:cNvSpPr txBox="1">
            <a:spLocks noChangeArrowheads="1"/>
          </p:cNvSpPr>
          <p:nvPr/>
        </p:nvSpPr>
        <p:spPr bwMode="auto">
          <a:xfrm>
            <a:off x="4450081" y="1468242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>
                <a:latin typeface="Comic Sans MS" panose="030F0702030302020204" pitchFamily="66" charset="0"/>
              </a:rPr>
              <a:t>Client</a:t>
            </a:r>
          </a:p>
        </p:txBody>
      </p:sp>
      <p:sp>
        <p:nvSpPr>
          <p:cNvPr id="99" name="Line 62"/>
          <p:cNvSpPr>
            <a:spLocks noChangeShapeType="1"/>
          </p:cNvSpPr>
          <p:nvPr/>
        </p:nvSpPr>
        <p:spPr bwMode="auto">
          <a:xfrm>
            <a:off x="5196841" y="3130501"/>
            <a:ext cx="0" cy="138139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accent2"/>
              </a:solidFill>
            </a:endParaRPr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5133958" y="3666740"/>
            <a:ext cx="1131888" cy="31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rPr>
              <a:t>a effectué</a:t>
            </a:r>
          </a:p>
        </p:txBody>
      </p:sp>
      <p:sp>
        <p:nvSpPr>
          <p:cNvPr id="101" name="Text Box 64"/>
          <p:cNvSpPr txBox="1">
            <a:spLocks noChangeArrowheads="1"/>
          </p:cNvSpPr>
          <p:nvPr/>
        </p:nvSpPr>
        <p:spPr bwMode="auto">
          <a:xfrm>
            <a:off x="5094738" y="4285717"/>
            <a:ext cx="503061" cy="31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fr-FR" altLang="fr-FR" sz="1200" b="0" dirty="0">
                <a:latin typeface="Comic Sans MS" panose="030F0702030302020204" pitchFamily="66" charset="0"/>
              </a:rPr>
              <a:t>0..*</a:t>
            </a:r>
          </a:p>
        </p:txBody>
      </p:sp>
      <p:sp>
        <p:nvSpPr>
          <p:cNvPr id="102" name="Text Box 65"/>
          <p:cNvSpPr txBox="1">
            <a:spLocks noChangeArrowheads="1"/>
          </p:cNvSpPr>
          <p:nvPr/>
        </p:nvSpPr>
        <p:spPr bwMode="auto">
          <a:xfrm>
            <a:off x="5196841" y="3199081"/>
            <a:ext cx="503061" cy="31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fr-FR" altLang="fr-FR" sz="1200" b="0" dirty="0" smtClean="0">
                <a:latin typeface="Comic Sans MS" panose="030F0702030302020204" pitchFamily="66" charset="0"/>
              </a:rPr>
              <a:t>1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03" name="Text Box 83"/>
          <p:cNvSpPr txBox="1">
            <a:spLocks noChangeArrowheads="1"/>
          </p:cNvSpPr>
          <p:nvPr/>
        </p:nvSpPr>
        <p:spPr bwMode="auto">
          <a:xfrm>
            <a:off x="4511040" y="1742382"/>
            <a:ext cx="13716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nom Prénom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téléphone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e-mail</a:t>
            </a:r>
          </a:p>
        </p:txBody>
      </p:sp>
      <p:sp>
        <p:nvSpPr>
          <p:cNvPr id="104" name="Text Box 87"/>
          <p:cNvSpPr txBox="1">
            <a:spLocks noChangeArrowheads="1"/>
          </p:cNvSpPr>
          <p:nvPr/>
        </p:nvSpPr>
        <p:spPr bwMode="auto">
          <a:xfrm>
            <a:off x="4592910" y="4969098"/>
            <a:ext cx="1219200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date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numéro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589045" y="3153847"/>
            <a:ext cx="607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Client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06" name="ZoneTexte 105"/>
          <p:cNvSpPr txBox="1"/>
          <p:nvPr/>
        </p:nvSpPr>
        <p:spPr>
          <a:xfrm>
            <a:off x="4066777" y="4204124"/>
            <a:ext cx="1119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Réservations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247797" y="2994964"/>
            <a:ext cx="1878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accent2"/>
                </a:solidFill>
              </a:rPr>
              <a:t>n</a:t>
            </a:r>
            <a:r>
              <a:rPr lang="fr-FR" sz="1600" dirty="0" smtClean="0">
                <a:solidFill>
                  <a:schemeClr val="accent2"/>
                </a:solidFill>
              </a:rPr>
              <a:t>om de l’association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108" name="ZoneTexte 107"/>
          <p:cNvSpPr txBox="1"/>
          <p:nvPr/>
        </p:nvSpPr>
        <p:spPr>
          <a:xfrm>
            <a:off x="7247797" y="3275786"/>
            <a:ext cx="1120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multiplicité</a:t>
            </a:r>
            <a:endParaRPr lang="fr-FR" sz="1600" dirty="0"/>
          </a:p>
        </p:txBody>
      </p:sp>
      <p:sp>
        <p:nvSpPr>
          <p:cNvPr id="109" name="ZoneTexte 108"/>
          <p:cNvSpPr txBox="1"/>
          <p:nvPr/>
        </p:nvSpPr>
        <p:spPr>
          <a:xfrm>
            <a:off x="7247797" y="3556608"/>
            <a:ext cx="511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rôle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74269" y="5010081"/>
            <a:ext cx="3501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Nom et rôle(s) sont optionnels !</a:t>
            </a:r>
            <a:endParaRPr lang="fr-FR" sz="2000" dirty="0"/>
          </a:p>
        </p:txBody>
      </p:sp>
      <p:sp>
        <p:nvSpPr>
          <p:cNvPr id="111" name="Text Box 83"/>
          <p:cNvSpPr txBox="1">
            <a:spLocks noChangeArrowheads="1"/>
          </p:cNvSpPr>
          <p:nvPr/>
        </p:nvSpPr>
        <p:spPr bwMode="auto">
          <a:xfrm>
            <a:off x="4466204" y="2703815"/>
            <a:ext cx="1066800" cy="44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Réserver ( )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Payer ( )</a:t>
            </a:r>
            <a:endParaRPr lang="fr-FR" altLang="fr-FR" sz="1200" b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09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Attribut ou classe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 attribut est de type atomique (une seule valeur)</a:t>
            </a:r>
          </a:p>
          <a:p>
            <a:r>
              <a:rPr lang="fr-FR" dirty="0" smtClean="0"/>
              <a:t>Une classe est composée (plusieurs valeurs, plusieurs attributs)</a:t>
            </a:r>
          </a:p>
          <a:p>
            <a:endParaRPr lang="fr-FR" dirty="0"/>
          </a:p>
          <a:p>
            <a:r>
              <a:rPr lang="fr-FR" dirty="0" smtClean="0"/>
              <a:t>Considérons l’adresse d’un client : attribut ou classe ?</a:t>
            </a:r>
          </a:p>
          <a:p>
            <a:pPr lvl="1"/>
            <a:r>
              <a:rPr lang="fr-FR" dirty="0" smtClean="0"/>
              <a:t>Au choix:</a:t>
            </a:r>
          </a:p>
          <a:p>
            <a:pPr lvl="2"/>
            <a:r>
              <a:rPr lang="fr-FR" dirty="0" smtClean="0"/>
              <a:t>L’adresse est considérée comme une chaîne de caractère </a:t>
            </a:r>
            <a:r>
              <a:rPr lang="fr-FR" dirty="0" smtClean="0">
                <a:sym typeface="Wingdings" panose="05000000000000000000" pitchFamily="2" charset="2"/>
              </a:rPr>
              <a:t> attribut</a:t>
            </a:r>
          </a:p>
          <a:p>
            <a:pPr lvl="2"/>
            <a:r>
              <a:rPr lang="fr-FR" dirty="0" smtClean="0">
                <a:sym typeface="Wingdings" panose="05000000000000000000" pitchFamily="2" charset="2"/>
              </a:rPr>
              <a:t>L’adresse distingue un numéro, un nom de rue, un code postal, un nom de ville  c’est une classe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86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Attribut ou opération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10986" y="1874611"/>
            <a:ext cx="10515600" cy="4351338"/>
          </a:xfrm>
        </p:spPr>
        <p:txBody>
          <a:bodyPr/>
          <a:lstStyle/>
          <a:p>
            <a:r>
              <a:rPr lang="fr-FR" dirty="0" smtClean="0"/>
              <a:t>Un attribut est une valeur, une opération un code à exécuter</a:t>
            </a:r>
          </a:p>
          <a:p>
            <a:r>
              <a:rPr lang="fr-FR" dirty="0" smtClean="0"/>
              <a:t>Oui mais l’âge d’un client ?</a:t>
            </a:r>
          </a:p>
          <a:p>
            <a:pPr lvl="1"/>
            <a:r>
              <a:rPr lang="fr-FR" dirty="0" smtClean="0"/>
              <a:t>Un entier, donc un attribut (dont la valeur changera à chaque anniversaire …)</a:t>
            </a:r>
          </a:p>
          <a:p>
            <a:pPr lvl="1"/>
            <a:r>
              <a:rPr lang="fr-FR" dirty="0" smtClean="0"/>
              <a:t> Un </a:t>
            </a:r>
            <a:r>
              <a:rPr lang="fr-FR" dirty="0" err="1" smtClean="0"/>
              <a:t>algo</a:t>
            </a:r>
            <a:r>
              <a:rPr lang="fr-FR" dirty="0" smtClean="0"/>
              <a:t> « date courante – date de naissance » (toujours à jour …)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34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Attribut ou association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Conceptuellement, si la propriété doit représenter un objet ou un ensemble d’objets, alors une association</a:t>
            </a:r>
          </a:p>
          <a:p>
            <a:r>
              <a:rPr lang="fr-FR" dirty="0" smtClean="0"/>
              <a:t>Mais dans une solution de mise en œuvre avec un langage de programmation objet, il n’y a plus de notion d’association … les associations sont mises en œuvre comme des attributs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65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Classe ou association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 général un choix conceptuel</a:t>
            </a:r>
          </a:p>
          <a:p>
            <a:r>
              <a:rPr lang="fr-FR" dirty="0" smtClean="0"/>
              <a:t>Encore plus lorsque qu’une association a des attributs (classe d’association)</a:t>
            </a:r>
          </a:p>
          <a:p>
            <a:r>
              <a:rPr lang="fr-FR" dirty="0" smtClean="0"/>
              <a:t>Et dans une solution </a:t>
            </a:r>
            <a:r>
              <a:rPr lang="fr-FR" dirty="0"/>
              <a:t>de mise en œuvre avec </a:t>
            </a:r>
            <a:r>
              <a:rPr lang="fr-FR" dirty="0" smtClean="0"/>
              <a:t> une BD  relationnelle, classes et associations sont représentées par le même concept de relation (ou table)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19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Notion de diagramme de classes pour les bases de 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/>
              <a:t>Dans la conception d’une base de données, on se concentre sur les aspects données, donc les « attributs » et les « associations »</a:t>
            </a:r>
          </a:p>
          <a:p>
            <a:endParaRPr lang="fr-FR" b="1" dirty="0" smtClean="0"/>
          </a:p>
          <a:p>
            <a:r>
              <a:rPr lang="fr-FR" dirty="0" smtClean="0"/>
              <a:t>Dans la conception d’un programme codé dans un langage objet, on se concentre sur les attributs et les opérations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Mais comme on vient de le voir, la différence entre attribut, opération et association n’est pas si simple que cela?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65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8776" y="134451"/>
            <a:ext cx="10515600" cy="119204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Exemple de diagramme de classes pour concevoir une base de données</a:t>
            </a:r>
            <a:endParaRPr lang="fr-FR" dirty="0"/>
          </a:p>
        </p:txBody>
      </p:sp>
      <p:sp>
        <p:nvSpPr>
          <p:cNvPr id="89" name="Rectangle 52"/>
          <p:cNvSpPr>
            <a:spLocks noChangeArrowheads="1"/>
          </p:cNvSpPr>
          <p:nvPr/>
        </p:nvSpPr>
        <p:spPr bwMode="auto">
          <a:xfrm>
            <a:off x="4473168" y="4299620"/>
            <a:ext cx="1492250" cy="9787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0" name="Line 53"/>
          <p:cNvSpPr>
            <a:spLocks noChangeShapeType="1"/>
          </p:cNvSpPr>
          <p:nvPr/>
        </p:nvSpPr>
        <p:spPr bwMode="auto">
          <a:xfrm>
            <a:off x="4473168" y="4642520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1" name="Line 54"/>
          <p:cNvSpPr>
            <a:spLocks noChangeShapeType="1"/>
          </p:cNvSpPr>
          <p:nvPr/>
        </p:nvSpPr>
        <p:spPr bwMode="auto">
          <a:xfrm>
            <a:off x="4473168" y="5214020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" name="Text Box 55"/>
          <p:cNvSpPr txBox="1">
            <a:spLocks noChangeArrowheads="1"/>
          </p:cNvSpPr>
          <p:nvPr/>
        </p:nvSpPr>
        <p:spPr bwMode="auto">
          <a:xfrm>
            <a:off x="4596993" y="4413920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>
                <a:latin typeface="Comic Sans MS" panose="030F0702030302020204" pitchFamily="66" charset="0"/>
              </a:rPr>
              <a:t>Réservation</a:t>
            </a:r>
          </a:p>
        </p:txBody>
      </p:sp>
      <p:sp>
        <p:nvSpPr>
          <p:cNvPr id="93" name="Text Box 56"/>
          <p:cNvSpPr txBox="1">
            <a:spLocks noChangeArrowheads="1"/>
          </p:cNvSpPr>
          <p:nvPr/>
        </p:nvSpPr>
        <p:spPr bwMode="auto">
          <a:xfrm>
            <a:off x="4640809" y="5259740"/>
            <a:ext cx="13684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endParaRPr lang="fr-FR" altLang="fr-FR" sz="1200" b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4" name="Rectangle 57"/>
          <p:cNvSpPr>
            <a:spLocks noChangeArrowheads="1"/>
          </p:cNvSpPr>
          <p:nvPr/>
        </p:nvSpPr>
        <p:spPr bwMode="auto">
          <a:xfrm>
            <a:off x="4450080" y="1718622"/>
            <a:ext cx="1493838" cy="128510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5" name="Line 58"/>
          <p:cNvSpPr>
            <a:spLocks noChangeShapeType="1"/>
          </p:cNvSpPr>
          <p:nvPr/>
        </p:nvSpPr>
        <p:spPr bwMode="auto">
          <a:xfrm>
            <a:off x="4450080" y="2023422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6" name="Line 59"/>
          <p:cNvSpPr>
            <a:spLocks noChangeShapeType="1"/>
          </p:cNvSpPr>
          <p:nvPr/>
        </p:nvSpPr>
        <p:spPr bwMode="auto">
          <a:xfrm>
            <a:off x="4450080" y="2937822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7" name="Text Box 60"/>
          <p:cNvSpPr txBox="1">
            <a:spLocks noChangeArrowheads="1"/>
          </p:cNvSpPr>
          <p:nvPr/>
        </p:nvSpPr>
        <p:spPr bwMode="auto">
          <a:xfrm>
            <a:off x="4450081" y="1794822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>
                <a:latin typeface="Comic Sans MS" panose="030F0702030302020204" pitchFamily="66" charset="0"/>
              </a:rPr>
              <a:t>Client</a:t>
            </a:r>
          </a:p>
        </p:txBody>
      </p:sp>
      <p:sp>
        <p:nvSpPr>
          <p:cNvPr id="99" name="Line 62"/>
          <p:cNvSpPr>
            <a:spLocks noChangeShapeType="1"/>
          </p:cNvSpPr>
          <p:nvPr/>
        </p:nvSpPr>
        <p:spPr bwMode="auto">
          <a:xfrm>
            <a:off x="5196841" y="2986804"/>
            <a:ext cx="0" cy="131281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accent2"/>
              </a:solidFill>
            </a:endParaRPr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5133958" y="3454463"/>
            <a:ext cx="1131888" cy="31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rPr>
              <a:t>a effectué</a:t>
            </a:r>
          </a:p>
        </p:txBody>
      </p:sp>
      <p:sp>
        <p:nvSpPr>
          <p:cNvPr id="101" name="Text Box 64"/>
          <p:cNvSpPr txBox="1">
            <a:spLocks noChangeArrowheads="1"/>
          </p:cNvSpPr>
          <p:nvPr/>
        </p:nvSpPr>
        <p:spPr bwMode="auto">
          <a:xfrm>
            <a:off x="5094738" y="4073440"/>
            <a:ext cx="503061" cy="31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fr-FR" altLang="fr-FR" sz="1200" b="0" dirty="0">
                <a:latin typeface="Comic Sans MS" panose="030F0702030302020204" pitchFamily="66" charset="0"/>
              </a:rPr>
              <a:t>0..*</a:t>
            </a:r>
          </a:p>
        </p:txBody>
      </p:sp>
      <p:sp>
        <p:nvSpPr>
          <p:cNvPr id="102" name="Text Box 65"/>
          <p:cNvSpPr txBox="1">
            <a:spLocks noChangeArrowheads="1"/>
          </p:cNvSpPr>
          <p:nvPr/>
        </p:nvSpPr>
        <p:spPr bwMode="auto">
          <a:xfrm>
            <a:off x="5196841" y="2986804"/>
            <a:ext cx="503061" cy="31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fr-FR" altLang="fr-FR" sz="1200" b="0" dirty="0" smtClean="0">
                <a:latin typeface="Comic Sans MS" panose="030F0702030302020204" pitchFamily="66" charset="0"/>
              </a:rPr>
              <a:t>1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03" name="Text Box 83"/>
          <p:cNvSpPr txBox="1">
            <a:spLocks noChangeArrowheads="1"/>
          </p:cNvSpPr>
          <p:nvPr/>
        </p:nvSpPr>
        <p:spPr bwMode="auto">
          <a:xfrm>
            <a:off x="4511040" y="2068962"/>
            <a:ext cx="13716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nom Prénom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téléphone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e-mail</a:t>
            </a:r>
          </a:p>
        </p:txBody>
      </p:sp>
      <p:sp>
        <p:nvSpPr>
          <p:cNvPr id="104" name="Text Box 87"/>
          <p:cNvSpPr txBox="1">
            <a:spLocks noChangeArrowheads="1"/>
          </p:cNvSpPr>
          <p:nvPr/>
        </p:nvSpPr>
        <p:spPr bwMode="auto">
          <a:xfrm>
            <a:off x="4625568" y="4756821"/>
            <a:ext cx="1219200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date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numéro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511504" y="3003723"/>
            <a:ext cx="607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Client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06" name="ZoneTexte 105"/>
          <p:cNvSpPr txBox="1"/>
          <p:nvPr/>
        </p:nvSpPr>
        <p:spPr>
          <a:xfrm>
            <a:off x="3974880" y="3946124"/>
            <a:ext cx="1119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Réservations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96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spéciaux d’associations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Classe d’association</a:t>
            </a:r>
          </a:p>
          <a:p>
            <a:r>
              <a:rPr lang="fr-FR" dirty="0" smtClean="0"/>
              <a:t>Hiérarchies de classes</a:t>
            </a:r>
          </a:p>
          <a:p>
            <a:r>
              <a:rPr lang="fr-FR" dirty="0" smtClean="0"/>
              <a:t>Agrégation / Composition</a:t>
            </a:r>
          </a:p>
          <a:p>
            <a:r>
              <a:rPr lang="fr-FR" dirty="0" smtClean="0"/>
              <a:t>Classe abstraite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91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3733"/>
            <a:ext cx="10515600" cy="1325563"/>
          </a:xfrm>
        </p:spPr>
        <p:txBody>
          <a:bodyPr/>
          <a:lstStyle/>
          <a:p>
            <a:r>
              <a:rPr lang="fr-FR" dirty="0" smtClean="0"/>
              <a:t>Classe d’association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10986" y="1040592"/>
            <a:ext cx="10515600" cy="5090035"/>
          </a:xfrm>
        </p:spPr>
        <p:txBody>
          <a:bodyPr/>
          <a:lstStyle/>
          <a:p>
            <a:r>
              <a:rPr lang="fr-FR" dirty="0" smtClean="0"/>
              <a:t>Une classe peut avoir des attributs …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Équivalent à</a:t>
            </a:r>
            <a:endParaRPr lang="fr-FR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4352109" y="1759946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4352109" y="2102846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4352109" y="2821303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4475934" y="1874246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Entreprise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632460" y="1759946"/>
            <a:ext cx="1493838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" name="Line 58"/>
          <p:cNvSpPr>
            <a:spLocks noChangeShapeType="1"/>
          </p:cNvSpPr>
          <p:nvPr/>
        </p:nvSpPr>
        <p:spPr bwMode="auto">
          <a:xfrm>
            <a:off x="632460" y="2064746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59"/>
          <p:cNvSpPr>
            <a:spLocks noChangeShapeType="1"/>
          </p:cNvSpPr>
          <p:nvPr/>
        </p:nvSpPr>
        <p:spPr bwMode="auto">
          <a:xfrm>
            <a:off x="632460" y="2979146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632461" y="1836146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grpSp>
        <p:nvGrpSpPr>
          <p:cNvPr id="12" name="Group 61"/>
          <p:cNvGrpSpPr>
            <a:grpSpLocks/>
          </p:cNvGrpSpPr>
          <p:nvPr/>
        </p:nvGrpSpPr>
        <p:grpSpPr bwMode="auto">
          <a:xfrm>
            <a:off x="2119448" y="2098100"/>
            <a:ext cx="2232660" cy="347587"/>
            <a:chOff x="553" y="10775"/>
            <a:chExt cx="3230" cy="605"/>
          </a:xfrm>
        </p:grpSpPr>
        <p:sp>
          <p:nvSpPr>
            <p:cNvPr id="13" name="Line 62"/>
            <p:cNvSpPr>
              <a:spLocks noChangeShapeType="1"/>
            </p:cNvSpPr>
            <p:nvPr/>
          </p:nvSpPr>
          <p:spPr bwMode="auto">
            <a:xfrm>
              <a:off x="562" y="11317"/>
              <a:ext cx="3221" cy="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5" name="Text Box 64"/>
            <p:cNvSpPr txBox="1">
              <a:spLocks noChangeArrowheads="1"/>
            </p:cNvSpPr>
            <p:nvPr/>
          </p:nvSpPr>
          <p:spPr bwMode="auto">
            <a:xfrm>
              <a:off x="3000" y="10840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0..*</a:t>
              </a:r>
            </a:p>
          </p:txBody>
        </p:sp>
        <p:sp>
          <p:nvSpPr>
            <p:cNvPr id="16" name="Text Box 65"/>
            <p:cNvSpPr txBox="1">
              <a:spLocks noChangeArrowheads="1"/>
            </p:cNvSpPr>
            <p:nvPr/>
          </p:nvSpPr>
          <p:spPr bwMode="auto">
            <a:xfrm>
              <a:off x="553" y="10775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fr-FR" altLang="fr-FR" sz="1200" b="0" dirty="0" smtClean="0">
                  <a:solidFill>
                    <a:schemeClr val="accent2"/>
                  </a:solidFill>
                  <a:latin typeface="Comic Sans MS" panose="030F0702030302020204" pitchFamily="66" charset="0"/>
                </a:rPr>
                <a:t>1..*</a:t>
              </a:r>
              <a:endPara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7" name="Text Box 83"/>
          <p:cNvSpPr txBox="1">
            <a:spLocks noChangeArrowheads="1"/>
          </p:cNvSpPr>
          <p:nvPr/>
        </p:nvSpPr>
        <p:spPr bwMode="auto">
          <a:xfrm>
            <a:off x="693420" y="2110286"/>
            <a:ext cx="13716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nom Prénom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téléphone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e-mail</a:t>
            </a:r>
          </a:p>
        </p:txBody>
      </p:sp>
      <p:sp>
        <p:nvSpPr>
          <p:cNvPr id="18" name="Text Box 87"/>
          <p:cNvSpPr txBox="1">
            <a:spLocks noChangeArrowheads="1"/>
          </p:cNvSpPr>
          <p:nvPr/>
        </p:nvSpPr>
        <p:spPr bwMode="auto">
          <a:xfrm>
            <a:off x="4504509" y="2217147"/>
            <a:ext cx="121920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Nom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Rectangle 52"/>
          <p:cNvSpPr>
            <a:spLocks noChangeArrowheads="1"/>
          </p:cNvSpPr>
          <p:nvPr/>
        </p:nvSpPr>
        <p:spPr bwMode="auto">
          <a:xfrm>
            <a:off x="2525736" y="3131546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5" name="Line 53"/>
          <p:cNvSpPr>
            <a:spLocks noChangeShapeType="1"/>
          </p:cNvSpPr>
          <p:nvPr/>
        </p:nvSpPr>
        <p:spPr bwMode="auto">
          <a:xfrm>
            <a:off x="2525736" y="3474446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2525736" y="4192903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" name="Text Box 55"/>
          <p:cNvSpPr txBox="1">
            <a:spLocks noChangeArrowheads="1"/>
          </p:cNvSpPr>
          <p:nvPr/>
        </p:nvSpPr>
        <p:spPr bwMode="auto">
          <a:xfrm>
            <a:off x="2584245" y="3245846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Emploi</a:t>
            </a:r>
            <a:endParaRPr lang="fr-FR" altLang="fr-FR" sz="1200" b="0" dirty="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0" name="Connecteur droit 29"/>
          <p:cNvCxnSpPr/>
          <p:nvPr/>
        </p:nvCxnSpPr>
        <p:spPr>
          <a:xfrm>
            <a:off x="3194365" y="2445687"/>
            <a:ext cx="0" cy="68585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87"/>
          <p:cNvSpPr txBox="1">
            <a:spLocks noChangeArrowheads="1"/>
          </p:cNvSpPr>
          <p:nvPr/>
        </p:nvSpPr>
        <p:spPr bwMode="auto">
          <a:xfrm>
            <a:off x="2617131" y="3596703"/>
            <a:ext cx="121920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Intitulé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Date entrée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Date sortie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6562297" y="2047825"/>
            <a:ext cx="52582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Une personne peut être employée dans plusieurs entreprises en même temps.</a:t>
            </a:r>
          </a:p>
          <a:p>
            <a:r>
              <a:rPr lang="fr-FR" dirty="0" smtClean="0"/>
              <a:t>La date d’entrée dans un emploi dépend</a:t>
            </a:r>
          </a:p>
          <a:p>
            <a:r>
              <a:rPr lang="fr-FR" dirty="0" smtClean="0"/>
              <a:t>d’un couple (Personne, Entreprise), pas d’une Personne seule,  ni d’une Entreprise seule.</a:t>
            </a:r>
            <a:endParaRPr lang="fr-FR" dirty="0"/>
          </a:p>
        </p:txBody>
      </p:sp>
      <p:sp>
        <p:nvSpPr>
          <p:cNvPr id="34" name="Rectangle 52"/>
          <p:cNvSpPr>
            <a:spLocks noChangeArrowheads="1"/>
          </p:cNvSpPr>
          <p:nvPr/>
        </p:nvSpPr>
        <p:spPr bwMode="auto">
          <a:xfrm>
            <a:off x="9151617" y="5321633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5" name="Line 53"/>
          <p:cNvSpPr>
            <a:spLocks noChangeShapeType="1"/>
          </p:cNvSpPr>
          <p:nvPr/>
        </p:nvSpPr>
        <p:spPr bwMode="auto">
          <a:xfrm>
            <a:off x="9151617" y="5664533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" name="Line 54"/>
          <p:cNvSpPr>
            <a:spLocks noChangeShapeType="1"/>
          </p:cNvSpPr>
          <p:nvPr/>
        </p:nvSpPr>
        <p:spPr bwMode="auto">
          <a:xfrm>
            <a:off x="9151617" y="6382990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Text Box 55"/>
          <p:cNvSpPr txBox="1">
            <a:spLocks noChangeArrowheads="1"/>
          </p:cNvSpPr>
          <p:nvPr/>
        </p:nvSpPr>
        <p:spPr bwMode="auto">
          <a:xfrm>
            <a:off x="9275442" y="5435933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Entreprise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38" name="Rectangle 57"/>
          <p:cNvSpPr>
            <a:spLocks noChangeArrowheads="1"/>
          </p:cNvSpPr>
          <p:nvPr/>
        </p:nvSpPr>
        <p:spPr bwMode="auto">
          <a:xfrm>
            <a:off x="1700845" y="5242645"/>
            <a:ext cx="1493838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9" name="Line 58"/>
          <p:cNvSpPr>
            <a:spLocks noChangeShapeType="1"/>
          </p:cNvSpPr>
          <p:nvPr/>
        </p:nvSpPr>
        <p:spPr bwMode="auto">
          <a:xfrm>
            <a:off x="1700845" y="5547445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" name="Line 59"/>
          <p:cNvSpPr>
            <a:spLocks noChangeShapeType="1"/>
          </p:cNvSpPr>
          <p:nvPr/>
        </p:nvSpPr>
        <p:spPr bwMode="auto">
          <a:xfrm>
            <a:off x="1700845" y="6461845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60"/>
          <p:cNvSpPr txBox="1">
            <a:spLocks noChangeArrowheads="1"/>
          </p:cNvSpPr>
          <p:nvPr/>
        </p:nvSpPr>
        <p:spPr bwMode="auto">
          <a:xfrm>
            <a:off x="1700846" y="5318845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grpSp>
        <p:nvGrpSpPr>
          <p:cNvPr id="42" name="Group 61"/>
          <p:cNvGrpSpPr>
            <a:grpSpLocks/>
          </p:cNvGrpSpPr>
          <p:nvPr/>
        </p:nvGrpSpPr>
        <p:grpSpPr bwMode="auto">
          <a:xfrm>
            <a:off x="3194365" y="5737944"/>
            <a:ext cx="2232660" cy="347587"/>
            <a:chOff x="553" y="10775"/>
            <a:chExt cx="3230" cy="605"/>
          </a:xfrm>
        </p:grpSpPr>
        <p:sp>
          <p:nvSpPr>
            <p:cNvPr id="43" name="Line 62"/>
            <p:cNvSpPr>
              <a:spLocks noChangeShapeType="1"/>
            </p:cNvSpPr>
            <p:nvPr/>
          </p:nvSpPr>
          <p:spPr bwMode="auto">
            <a:xfrm>
              <a:off x="562" y="11317"/>
              <a:ext cx="3221" cy="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4" name="Text Box 63"/>
            <p:cNvSpPr txBox="1">
              <a:spLocks noChangeArrowheads="1"/>
            </p:cNvSpPr>
            <p:nvPr/>
          </p:nvSpPr>
          <p:spPr bwMode="auto">
            <a:xfrm>
              <a:off x="1393" y="10783"/>
              <a:ext cx="16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fr-FR" altLang="fr-FR" sz="1200" b="0" dirty="0" smtClean="0">
                  <a:solidFill>
                    <a:schemeClr val="accent2"/>
                  </a:solidFill>
                  <a:latin typeface="Comic Sans MS" panose="030F0702030302020204" pitchFamily="66" charset="0"/>
                </a:rPr>
                <a:t>possède</a:t>
              </a:r>
              <a:endPara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5" name="Text Box 64"/>
            <p:cNvSpPr txBox="1">
              <a:spLocks noChangeArrowheads="1"/>
            </p:cNvSpPr>
            <p:nvPr/>
          </p:nvSpPr>
          <p:spPr bwMode="auto">
            <a:xfrm>
              <a:off x="3000" y="10840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0..*</a:t>
              </a:r>
            </a:p>
          </p:txBody>
        </p:sp>
        <p:sp>
          <p:nvSpPr>
            <p:cNvPr id="46" name="Text Box 65"/>
            <p:cNvSpPr txBox="1">
              <a:spLocks noChangeArrowheads="1"/>
            </p:cNvSpPr>
            <p:nvPr/>
          </p:nvSpPr>
          <p:spPr bwMode="auto">
            <a:xfrm>
              <a:off x="553" y="10775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1</a:t>
              </a:r>
            </a:p>
          </p:txBody>
        </p:sp>
      </p:grpSp>
      <p:sp>
        <p:nvSpPr>
          <p:cNvPr id="47" name="Text Box 83"/>
          <p:cNvSpPr txBox="1">
            <a:spLocks noChangeArrowheads="1"/>
          </p:cNvSpPr>
          <p:nvPr/>
        </p:nvSpPr>
        <p:spPr bwMode="auto">
          <a:xfrm>
            <a:off x="1761805" y="5592985"/>
            <a:ext cx="13716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nom Prénom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téléphone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e-mail</a:t>
            </a:r>
          </a:p>
        </p:txBody>
      </p:sp>
      <p:sp>
        <p:nvSpPr>
          <p:cNvPr id="48" name="Text Box 87"/>
          <p:cNvSpPr txBox="1">
            <a:spLocks noChangeArrowheads="1"/>
          </p:cNvSpPr>
          <p:nvPr/>
        </p:nvSpPr>
        <p:spPr bwMode="auto">
          <a:xfrm>
            <a:off x="9304017" y="5778834"/>
            <a:ext cx="121920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Nom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50" name="Rectangle 52"/>
          <p:cNvSpPr>
            <a:spLocks noChangeArrowheads="1"/>
          </p:cNvSpPr>
          <p:nvPr/>
        </p:nvSpPr>
        <p:spPr bwMode="auto">
          <a:xfrm>
            <a:off x="5427025" y="5318845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1" name="Line 53"/>
          <p:cNvSpPr>
            <a:spLocks noChangeShapeType="1"/>
          </p:cNvSpPr>
          <p:nvPr/>
        </p:nvSpPr>
        <p:spPr bwMode="auto">
          <a:xfrm>
            <a:off x="5427025" y="5661745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2" name="Line 54"/>
          <p:cNvSpPr>
            <a:spLocks noChangeShapeType="1"/>
          </p:cNvSpPr>
          <p:nvPr/>
        </p:nvSpPr>
        <p:spPr bwMode="auto">
          <a:xfrm>
            <a:off x="5427025" y="638020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4" name="Text Box 87"/>
          <p:cNvSpPr txBox="1">
            <a:spLocks noChangeArrowheads="1"/>
          </p:cNvSpPr>
          <p:nvPr/>
        </p:nvSpPr>
        <p:spPr bwMode="auto">
          <a:xfrm>
            <a:off x="5518420" y="5784002"/>
            <a:ext cx="121920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Intitulé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Date entrée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Date sortie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5757811" y="5348228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Emploi</a:t>
            </a:r>
            <a:endParaRPr lang="fr-FR" sz="1400" dirty="0"/>
          </a:p>
        </p:txBody>
      </p:sp>
      <p:grpSp>
        <p:nvGrpSpPr>
          <p:cNvPr id="56" name="Group 61"/>
          <p:cNvGrpSpPr>
            <a:grpSpLocks/>
          </p:cNvGrpSpPr>
          <p:nvPr/>
        </p:nvGrpSpPr>
        <p:grpSpPr bwMode="auto">
          <a:xfrm>
            <a:off x="6890020" y="5803638"/>
            <a:ext cx="2232660" cy="347587"/>
            <a:chOff x="553" y="10775"/>
            <a:chExt cx="3230" cy="605"/>
          </a:xfrm>
        </p:grpSpPr>
        <p:sp>
          <p:nvSpPr>
            <p:cNvPr id="57" name="Line 62"/>
            <p:cNvSpPr>
              <a:spLocks noChangeShapeType="1"/>
            </p:cNvSpPr>
            <p:nvPr/>
          </p:nvSpPr>
          <p:spPr bwMode="auto">
            <a:xfrm>
              <a:off x="562" y="11317"/>
              <a:ext cx="3221" cy="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58" name="Text Box 63"/>
            <p:cNvSpPr txBox="1">
              <a:spLocks noChangeArrowheads="1"/>
            </p:cNvSpPr>
            <p:nvPr/>
          </p:nvSpPr>
          <p:spPr bwMode="auto">
            <a:xfrm>
              <a:off x="1393" y="10783"/>
              <a:ext cx="16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fr-FR" altLang="fr-FR" sz="1200" b="0" dirty="0" smtClean="0">
                  <a:solidFill>
                    <a:schemeClr val="accent2"/>
                  </a:solidFill>
                  <a:latin typeface="Comic Sans MS" panose="030F0702030302020204" pitchFamily="66" charset="0"/>
                </a:rPr>
                <a:t>dans</a:t>
              </a:r>
              <a:endPara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59" name="Text Box 64"/>
            <p:cNvSpPr txBox="1">
              <a:spLocks noChangeArrowheads="1"/>
            </p:cNvSpPr>
            <p:nvPr/>
          </p:nvSpPr>
          <p:spPr bwMode="auto">
            <a:xfrm>
              <a:off x="3000" y="10840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1</a:t>
              </a:r>
            </a:p>
          </p:txBody>
        </p:sp>
        <p:sp>
          <p:nvSpPr>
            <p:cNvPr id="60" name="Text Box 65"/>
            <p:cNvSpPr txBox="1">
              <a:spLocks noChangeArrowheads="1"/>
            </p:cNvSpPr>
            <p:nvPr/>
          </p:nvSpPr>
          <p:spPr bwMode="auto">
            <a:xfrm>
              <a:off x="553" y="10775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fr-FR" altLang="fr-FR" sz="1200" b="0" dirty="0" smtClean="0">
                  <a:solidFill>
                    <a:schemeClr val="accent2"/>
                  </a:solidFill>
                  <a:latin typeface="Comic Sans MS" panose="030F0702030302020204" pitchFamily="66" charset="0"/>
                </a:rPr>
                <a:t>1..*</a:t>
              </a:r>
              <a:endPara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3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1973" y="318353"/>
            <a:ext cx="10515600" cy="1325563"/>
          </a:xfrm>
        </p:spPr>
        <p:txBody>
          <a:bodyPr/>
          <a:lstStyle/>
          <a:p>
            <a:r>
              <a:rPr lang="fr-FR" dirty="0" smtClean="0"/>
              <a:t>Hiérarchie de classes</a:t>
            </a:r>
            <a:endParaRPr lang="fr-FR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10018119" y="4285614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10018119" y="4628514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10018119" y="5346971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10076627" y="4383585"/>
            <a:ext cx="1368425" cy="22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err="1" smtClean="0">
                <a:latin typeface="Comic Sans MS" panose="030F0702030302020204" pitchFamily="66" charset="0"/>
              </a:rPr>
              <a:t>CompteEpargne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6298470" y="4285614"/>
            <a:ext cx="1493838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" name="Line 58"/>
          <p:cNvSpPr>
            <a:spLocks noChangeShapeType="1"/>
          </p:cNvSpPr>
          <p:nvPr/>
        </p:nvSpPr>
        <p:spPr bwMode="auto">
          <a:xfrm>
            <a:off x="6298470" y="4590414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59"/>
          <p:cNvSpPr>
            <a:spLocks noChangeShapeType="1"/>
          </p:cNvSpPr>
          <p:nvPr/>
        </p:nvSpPr>
        <p:spPr bwMode="auto">
          <a:xfrm>
            <a:off x="6298470" y="536317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6298471" y="4361814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err="1" smtClean="0">
                <a:latin typeface="Comic Sans MS" panose="030F0702030302020204" pitchFamily="66" charset="0"/>
              </a:rPr>
              <a:t>CompteCourant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6" name="Text Box 83"/>
          <p:cNvSpPr txBox="1">
            <a:spLocks noChangeArrowheads="1"/>
          </p:cNvSpPr>
          <p:nvPr/>
        </p:nvSpPr>
        <p:spPr bwMode="auto">
          <a:xfrm>
            <a:off x="6308452" y="4666614"/>
            <a:ext cx="1553210" cy="44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découvertAutorisé</a:t>
            </a: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tauxAgio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Text Box 87"/>
          <p:cNvSpPr txBox="1">
            <a:spLocks noChangeArrowheads="1"/>
          </p:cNvSpPr>
          <p:nvPr/>
        </p:nvSpPr>
        <p:spPr bwMode="auto">
          <a:xfrm>
            <a:off x="10170519" y="4742815"/>
            <a:ext cx="1219200" cy="62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tauxIntérêts</a:t>
            </a: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plafond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Rectangle 52"/>
          <p:cNvSpPr>
            <a:spLocks noChangeArrowheads="1"/>
          </p:cNvSpPr>
          <p:nvPr/>
        </p:nvSpPr>
        <p:spPr bwMode="auto">
          <a:xfrm>
            <a:off x="8142760" y="2285104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8142760" y="2628004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Line 54"/>
          <p:cNvSpPr>
            <a:spLocks noChangeShapeType="1"/>
          </p:cNvSpPr>
          <p:nvPr/>
        </p:nvSpPr>
        <p:spPr bwMode="auto">
          <a:xfrm>
            <a:off x="8142760" y="3346461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8201269" y="2399404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Compte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23" name="Text Box 87"/>
          <p:cNvSpPr txBox="1">
            <a:spLocks noChangeArrowheads="1"/>
          </p:cNvSpPr>
          <p:nvPr/>
        </p:nvSpPr>
        <p:spPr bwMode="auto">
          <a:xfrm>
            <a:off x="8234155" y="2750261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uméro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s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olde</a:t>
            </a:r>
          </a:p>
        </p:txBody>
      </p:sp>
      <p:sp>
        <p:nvSpPr>
          <p:cNvPr id="24" name="Triangle isocèle 23"/>
          <p:cNvSpPr/>
          <p:nvPr/>
        </p:nvSpPr>
        <p:spPr>
          <a:xfrm>
            <a:off x="8639648" y="3669313"/>
            <a:ext cx="408214" cy="198891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25"/>
          <p:cNvCxnSpPr/>
          <p:nvPr/>
        </p:nvCxnSpPr>
        <p:spPr>
          <a:xfrm>
            <a:off x="7045230" y="4109536"/>
            <a:ext cx="3734889" cy="326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endCxn id="4" idx="0"/>
          </p:cNvCxnSpPr>
          <p:nvPr/>
        </p:nvCxnSpPr>
        <p:spPr>
          <a:xfrm flipH="1">
            <a:off x="10764244" y="4142193"/>
            <a:ext cx="15875" cy="143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endCxn id="8" idx="0"/>
          </p:cNvCxnSpPr>
          <p:nvPr/>
        </p:nvCxnSpPr>
        <p:spPr>
          <a:xfrm>
            <a:off x="7045230" y="4125864"/>
            <a:ext cx="159" cy="159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24" idx="3"/>
          </p:cNvCxnSpPr>
          <p:nvPr/>
        </p:nvCxnSpPr>
        <p:spPr>
          <a:xfrm>
            <a:off x="8843755" y="3868204"/>
            <a:ext cx="0" cy="2545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57"/>
          <p:cNvSpPr>
            <a:spLocks noChangeArrowheads="1"/>
          </p:cNvSpPr>
          <p:nvPr/>
        </p:nvSpPr>
        <p:spPr bwMode="auto">
          <a:xfrm>
            <a:off x="915488" y="1980304"/>
            <a:ext cx="1493838" cy="1583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0" name="Line 58"/>
          <p:cNvSpPr>
            <a:spLocks noChangeShapeType="1"/>
          </p:cNvSpPr>
          <p:nvPr/>
        </p:nvSpPr>
        <p:spPr bwMode="auto">
          <a:xfrm>
            <a:off x="915488" y="2285104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" name="Line 59"/>
          <p:cNvSpPr>
            <a:spLocks noChangeShapeType="1"/>
          </p:cNvSpPr>
          <p:nvPr/>
        </p:nvSpPr>
        <p:spPr bwMode="auto">
          <a:xfrm>
            <a:off x="915488" y="3364511"/>
            <a:ext cx="1493838" cy="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2" name="Text Box 60"/>
          <p:cNvSpPr txBox="1">
            <a:spLocks noChangeArrowheads="1"/>
          </p:cNvSpPr>
          <p:nvPr/>
        </p:nvSpPr>
        <p:spPr bwMode="auto">
          <a:xfrm>
            <a:off x="915489" y="2056504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err="1" smtClean="0">
                <a:latin typeface="Comic Sans MS" panose="030F0702030302020204" pitchFamily="66" charset="0"/>
              </a:rPr>
              <a:t>CompteCourant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53" name="Text Box 83"/>
          <p:cNvSpPr txBox="1">
            <a:spLocks noChangeArrowheads="1"/>
          </p:cNvSpPr>
          <p:nvPr/>
        </p:nvSpPr>
        <p:spPr bwMode="auto">
          <a:xfrm>
            <a:off x="925470" y="2361304"/>
            <a:ext cx="1553210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uméro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s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olde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découvertAutorisé</a:t>
            </a: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tauxAgio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54" name="Rectangle 52"/>
          <p:cNvSpPr>
            <a:spLocks noChangeArrowheads="1"/>
          </p:cNvSpPr>
          <p:nvPr/>
        </p:nvSpPr>
        <p:spPr bwMode="auto">
          <a:xfrm>
            <a:off x="915488" y="4419737"/>
            <a:ext cx="1492250" cy="15704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5" name="Line 53"/>
          <p:cNvSpPr>
            <a:spLocks noChangeShapeType="1"/>
          </p:cNvSpPr>
          <p:nvPr/>
        </p:nvSpPr>
        <p:spPr bwMode="auto">
          <a:xfrm>
            <a:off x="915488" y="4762638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6" name="Line 54"/>
          <p:cNvSpPr>
            <a:spLocks noChangeShapeType="1"/>
          </p:cNvSpPr>
          <p:nvPr/>
        </p:nvSpPr>
        <p:spPr bwMode="auto">
          <a:xfrm>
            <a:off x="915488" y="5807665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7" name="Text Box 55"/>
          <p:cNvSpPr txBox="1">
            <a:spLocks noChangeArrowheads="1"/>
          </p:cNvSpPr>
          <p:nvPr/>
        </p:nvSpPr>
        <p:spPr bwMode="auto">
          <a:xfrm>
            <a:off x="973996" y="4517709"/>
            <a:ext cx="1368425" cy="22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err="1" smtClean="0">
                <a:latin typeface="Comic Sans MS" panose="030F0702030302020204" pitchFamily="66" charset="0"/>
              </a:rPr>
              <a:t>CompteEpargne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58" name="Text Box 87"/>
          <p:cNvSpPr txBox="1">
            <a:spLocks noChangeArrowheads="1"/>
          </p:cNvSpPr>
          <p:nvPr/>
        </p:nvSpPr>
        <p:spPr bwMode="auto">
          <a:xfrm>
            <a:off x="1067888" y="4876939"/>
            <a:ext cx="1219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Numéro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Solde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tauxIntérêts</a:t>
            </a: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plafond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60" name="Double flèche horizontale 59"/>
          <p:cNvSpPr/>
          <p:nvPr/>
        </p:nvSpPr>
        <p:spPr>
          <a:xfrm>
            <a:off x="3265712" y="3669313"/>
            <a:ext cx="2286000" cy="440223"/>
          </a:xfrm>
          <a:prstGeom prst="left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ZoneTexte 60"/>
          <p:cNvSpPr txBox="1"/>
          <p:nvPr/>
        </p:nvSpPr>
        <p:spPr>
          <a:xfrm>
            <a:off x="9843702" y="1628809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2"/>
                </a:solidFill>
              </a:rPr>
              <a:t>super-classe</a:t>
            </a:r>
            <a:endParaRPr lang="fr-FR" dirty="0">
              <a:solidFill>
                <a:schemeClr val="accent2"/>
              </a:solidFill>
            </a:endParaRPr>
          </a:p>
        </p:txBody>
      </p:sp>
      <p:cxnSp>
        <p:nvCxnSpPr>
          <p:cNvPr id="62" name="Connecteur droit avec flèche 61"/>
          <p:cNvCxnSpPr/>
          <p:nvPr/>
        </p:nvCxnSpPr>
        <p:spPr>
          <a:xfrm flipH="1">
            <a:off x="9698784" y="2038969"/>
            <a:ext cx="702129" cy="6041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8128953" y="6191004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</a:rPr>
              <a:t>sous-classes</a:t>
            </a:r>
            <a:endParaRPr lang="fr-FR" dirty="0">
              <a:solidFill>
                <a:schemeClr val="accent2"/>
              </a:solidFill>
            </a:endParaRPr>
          </a:p>
        </p:txBody>
      </p:sp>
      <p:cxnSp>
        <p:nvCxnSpPr>
          <p:cNvPr id="64" name="Connecteur droit avec flèche 63"/>
          <p:cNvCxnSpPr/>
          <p:nvPr/>
        </p:nvCxnSpPr>
        <p:spPr>
          <a:xfrm flipH="1">
            <a:off x="9466805" y="5789355"/>
            <a:ext cx="702129" cy="604143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>
            <a:off x="7482882" y="5789355"/>
            <a:ext cx="620142" cy="586315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3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Notion de classe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Une classe est un ensemble d’objets qui ont les mêmes propriétés</a:t>
            </a:r>
          </a:p>
          <a:p>
            <a:r>
              <a:rPr lang="fr-FR" dirty="0" smtClean="0"/>
              <a:t>Les propriétés d’un objet sont :</a:t>
            </a:r>
          </a:p>
          <a:p>
            <a:pPr lvl="1"/>
            <a:r>
              <a:rPr lang="fr-FR" dirty="0"/>
              <a:t>S</a:t>
            </a:r>
            <a:r>
              <a:rPr lang="fr-FR" dirty="0" smtClean="0"/>
              <a:t>es attributs : valeurs qui caractérisent son état</a:t>
            </a:r>
          </a:p>
          <a:p>
            <a:pPr lvl="1"/>
            <a:r>
              <a:rPr lang="fr-FR" dirty="0" smtClean="0"/>
              <a:t>Ses opérations : qui caractérisent son savoir-faire, ses responsabilités, les services qu’il peut rendre</a:t>
            </a:r>
          </a:p>
          <a:p>
            <a:pPr lvl="1"/>
            <a:r>
              <a:rPr lang="fr-FR" dirty="0" smtClean="0"/>
              <a:t>Ses liens (associations</a:t>
            </a:r>
            <a:r>
              <a:rPr lang="fr-FR" dirty="0"/>
              <a:t>) avec </a:t>
            </a:r>
            <a:r>
              <a:rPr lang="fr-FR" dirty="0" smtClean="0"/>
              <a:t>les autres objets avec lesquels il interagit</a:t>
            </a:r>
          </a:p>
          <a:p>
            <a:r>
              <a:rPr lang="fr-FR" dirty="0" smtClean="0"/>
              <a:t>Un diagramme de classes est un ensemble de classes reliées entre elles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81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624" y="171395"/>
            <a:ext cx="10515600" cy="1325563"/>
          </a:xfrm>
        </p:spPr>
        <p:txBody>
          <a:bodyPr/>
          <a:lstStyle/>
          <a:p>
            <a:r>
              <a:rPr lang="fr-FR" dirty="0" smtClean="0"/>
              <a:t>Hiérarchie de classes</a:t>
            </a:r>
            <a:endParaRPr lang="fr-FR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6915692" y="3521702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6915692" y="386460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6915692" y="4583059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6974200" y="3619673"/>
            <a:ext cx="1368425" cy="22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err="1" smtClean="0">
                <a:latin typeface="Comic Sans MS" panose="030F0702030302020204" pitchFamily="66" charset="0"/>
              </a:rPr>
              <a:t>CompteEpargne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3196043" y="3521702"/>
            <a:ext cx="1493838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" name="Line 58"/>
          <p:cNvSpPr>
            <a:spLocks noChangeShapeType="1"/>
          </p:cNvSpPr>
          <p:nvPr/>
        </p:nvSpPr>
        <p:spPr bwMode="auto">
          <a:xfrm>
            <a:off x="3196043" y="3826502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59"/>
          <p:cNvSpPr>
            <a:spLocks noChangeShapeType="1"/>
          </p:cNvSpPr>
          <p:nvPr/>
        </p:nvSpPr>
        <p:spPr bwMode="auto">
          <a:xfrm>
            <a:off x="3196043" y="4599266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3196044" y="3597902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err="1" smtClean="0">
                <a:latin typeface="Comic Sans MS" panose="030F0702030302020204" pitchFamily="66" charset="0"/>
              </a:rPr>
              <a:t>CompteCourant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6" name="Text Box 83"/>
          <p:cNvSpPr txBox="1">
            <a:spLocks noChangeArrowheads="1"/>
          </p:cNvSpPr>
          <p:nvPr/>
        </p:nvSpPr>
        <p:spPr bwMode="auto">
          <a:xfrm>
            <a:off x="3206025" y="3902702"/>
            <a:ext cx="1553210" cy="44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découvertAutorisé</a:t>
            </a: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tauxAgio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Text Box 87"/>
          <p:cNvSpPr txBox="1">
            <a:spLocks noChangeArrowheads="1"/>
          </p:cNvSpPr>
          <p:nvPr/>
        </p:nvSpPr>
        <p:spPr bwMode="auto">
          <a:xfrm>
            <a:off x="7068092" y="3978903"/>
            <a:ext cx="1219200" cy="62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tauxIntérêts</a:t>
            </a: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plafond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Rectangle 52"/>
          <p:cNvSpPr>
            <a:spLocks noChangeArrowheads="1"/>
          </p:cNvSpPr>
          <p:nvPr/>
        </p:nvSpPr>
        <p:spPr bwMode="auto">
          <a:xfrm>
            <a:off x="5040333" y="1521192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9" name="Line 53"/>
          <p:cNvSpPr>
            <a:spLocks noChangeShapeType="1"/>
          </p:cNvSpPr>
          <p:nvPr/>
        </p:nvSpPr>
        <p:spPr bwMode="auto">
          <a:xfrm>
            <a:off x="5040333" y="186409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Line 54"/>
          <p:cNvSpPr>
            <a:spLocks noChangeShapeType="1"/>
          </p:cNvSpPr>
          <p:nvPr/>
        </p:nvSpPr>
        <p:spPr bwMode="auto">
          <a:xfrm>
            <a:off x="5040333" y="2582549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5098842" y="1635492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Compte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23" name="Text Box 87"/>
          <p:cNvSpPr txBox="1">
            <a:spLocks noChangeArrowheads="1"/>
          </p:cNvSpPr>
          <p:nvPr/>
        </p:nvSpPr>
        <p:spPr bwMode="auto">
          <a:xfrm>
            <a:off x="5131728" y="1986349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uméro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s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olde</a:t>
            </a:r>
          </a:p>
        </p:txBody>
      </p:sp>
      <p:sp>
        <p:nvSpPr>
          <p:cNvPr id="24" name="Triangle isocèle 23"/>
          <p:cNvSpPr/>
          <p:nvPr/>
        </p:nvSpPr>
        <p:spPr>
          <a:xfrm>
            <a:off x="5537221" y="2905401"/>
            <a:ext cx="408214" cy="198891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25"/>
          <p:cNvCxnSpPr/>
          <p:nvPr/>
        </p:nvCxnSpPr>
        <p:spPr>
          <a:xfrm>
            <a:off x="3942803" y="3345624"/>
            <a:ext cx="3734889" cy="326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endCxn id="4" idx="0"/>
          </p:cNvCxnSpPr>
          <p:nvPr/>
        </p:nvCxnSpPr>
        <p:spPr>
          <a:xfrm flipH="1">
            <a:off x="7661817" y="3378281"/>
            <a:ext cx="15875" cy="143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endCxn id="8" idx="0"/>
          </p:cNvCxnSpPr>
          <p:nvPr/>
        </p:nvCxnSpPr>
        <p:spPr>
          <a:xfrm>
            <a:off x="3942803" y="3361952"/>
            <a:ext cx="159" cy="159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24" idx="3"/>
          </p:cNvCxnSpPr>
          <p:nvPr/>
        </p:nvCxnSpPr>
        <p:spPr>
          <a:xfrm>
            <a:off x="5741328" y="3104292"/>
            <a:ext cx="0" cy="2545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8943726" y="1496958"/>
            <a:ext cx="32657" cy="3461657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>
            <a:off x="2457288" y="1500494"/>
            <a:ext cx="32657" cy="34616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989757" y="3280308"/>
            <a:ext cx="1466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</a:t>
            </a:r>
            <a:r>
              <a:rPr lang="fr-FR" dirty="0" smtClean="0"/>
              <a:t>pécialisation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8982292" y="3306809"/>
            <a:ext cx="154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Généralisation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1252856" y="5353526"/>
            <a:ext cx="99818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Spécialisation : raffinement d’une classes en plusieurs sous-classes en distinguant des propri</a:t>
            </a:r>
            <a:r>
              <a:rPr lang="fr-FR" dirty="0"/>
              <a:t>é</a:t>
            </a:r>
            <a:r>
              <a:rPr lang="fr-FR" dirty="0" smtClean="0"/>
              <a:t>tés propres</a:t>
            </a:r>
          </a:p>
          <a:p>
            <a:r>
              <a:rPr lang="fr-FR" dirty="0"/>
              <a:t>à</a:t>
            </a:r>
            <a:r>
              <a:rPr lang="fr-FR" dirty="0" smtClean="0"/>
              <a:t> chaque sous-classe.</a:t>
            </a:r>
          </a:p>
          <a:p>
            <a:endParaRPr lang="fr-FR" dirty="0" smtClean="0"/>
          </a:p>
          <a:p>
            <a:r>
              <a:rPr lang="fr-FR" dirty="0" smtClean="0"/>
              <a:t>Généralisation : regroupement des propriétés communes à plusieurs classes dans une </a:t>
            </a:r>
            <a:r>
              <a:rPr lang="fr-FR" dirty="0" err="1" smtClean="0"/>
              <a:t>super-classe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72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4144" y="152496"/>
            <a:ext cx="10515600" cy="1325563"/>
          </a:xfrm>
        </p:spPr>
        <p:txBody>
          <a:bodyPr/>
          <a:lstStyle/>
          <a:p>
            <a:r>
              <a:rPr lang="fr-FR" dirty="0" smtClean="0"/>
              <a:t>Agrégation </a:t>
            </a:r>
            <a:endParaRPr lang="fr-FR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8058694" y="1355424"/>
            <a:ext cx="1492250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8058694" y="1698324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8058694" y="2596400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8182519" y="1469724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Roue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2575561" y="1355424"/>
            <a:ext cx="1493838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" name="Line 58"/>
          <p:cNvSpPr>
            <a:spLocks noChangeShapeType="1"/>
          </p:cNvSpPr>
          <p:nvPr/>
        </p:nvSpPr>
        <p:spPr bwMode="auto">
          <a:xfrm>
            <a:off x="2575561" y="1660224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59"/>
          <p:cNvSpPr>
            <a:spLocks noChangeShapeType="1"/>
          </p:cNvSpPr>
          <p:nvPr/>
        </p:nvSpPr>
        <p:spPr bwMode="auto">
          <a:xfrm>
            <a:off x="2575561" y="2574624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2575562" y="1431624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Voiture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grpSp>
        <p:nvGrpSpPr>
          <p:cNvPr id="12" name="Group 61"/>
          <p:cNvGrpSpPr>
            <a:grpSpLocks/>
          </p:cNvGrpSpPr>
          <p:nvPr/>
        </p:nvGrpSpPr>
        <p:grpSpPr bwMode="auto">
          <a:xfrm>
            <a:off x="4080285" y="1737940"/>
            <a:ext cx="4010158" cy="368593"/>
            <a:chOff x="562" y="10840"/>
            <a:chExt cx="3221" cy="540"/>
          </a:xfrm>
        </p:grpSpPr>
        <p:sp>
          <p:nvSpPr>
            <p:cNvPr id="13" name="Line 62"/>
            <p:cNvSpPr>
              <a:spLocks noChangeShapeType="1"/>
            </p:cNvSpPr>
            <p:nvPr/>
          </p:nvSpPr>
          <p:spPr bwMode="auto">
            <a:xfrm>
              <a:off x="562" y="11317"/>
              <a:ext cx="3221" cy="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5" name="Text Box 64"/>
            <p:cNvSpPr txBox="1">
              <a:spLocks noChangeArrowheads="1"/>
            </p:cNvSpPr>
            <p:nvPr/>
          </p:nvSpPr>
          <p:spPr bwMode="auto">
            <a:xfrm>
              <a:off x="3000" y="10840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4</a:t>
              </a:r>
            </a:p>
          </p:txBody>
        </p:sp>
      </p:grpSp>
      <p:sp>
        <p:nvSpPr>
          <p:cNvPr id="17" name="Text Box 83"/>
          <p:cNvSpPr txBox="1">
            <a:spLocks noChangeArrowheads="1"/>
          </p:cNvSpPr>
          <p:nvPr/>
        </p:nvSpPr>
        <p:spPr bwMode="auto">
          <a:xfrm>
            <a:off x="2636521" y="1705764"/>
            <a:ext cx="1371600" cy="22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err="1">
                <a:solidFill>
                  <a:schemeClr val="accent1"/>
                </a:solidFill>
                <a:latin typeface="Comic Sans MS" panose="030F0702030302020204" pitchFamily="66" charset="0"/>
              </a:rPr>
              <a:t>n</a:t>
            </a: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o_immat</a:t>
            </a: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Text Box 87"/>
          <p:cNvSpPr txBox="1">
            <a:spLocks noChangeArrowheads="1"/>
          </p:cNvSpPr>
          <p:nvPr/>
        </p:nvSpPr>
        <p:spPr bwMode="auto">
          <a:xfrm>
            <a:off x="8211094" y="1812625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taille</a:t>
            </a:r>
          </a:p>
        </p:txBody>
      </p:sp>
      <p:sp>
        <p:nvSpPr>
          <p:cNvPr id="24" name="Losange 23"/>
          <p:cNvSpPr/>
          <p:nvPr/>
        </p:nvSpPr>
        <p:spPr>
          <a:xfrm>
            <a:off x="4069081" y="1892087"/>
            <a:ext cx="488830" cy="342900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Losange 40"/>
          <p:cNvSpPr/>
          <p:nvPr/>
        </p:nvSpPr>
        <p:spPr>
          <a:xfrm>
            <a:off x="4497928" y="5684958"/>
            <a:ext cx="488830" cy="342900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4986758" y="5704693"/>
            <a:ext cx="7205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: Agrégation : la vie du composant n’est pas liée à celle du composé</a:t>
            </a:r>
          </a:p>
          <a:p>
            <a:r>
              <a:rPr lang="fr-FR" dirty="0" smtClean="0"/>
              <a:t>(si on détruit l’objet composé, ses composants survivent individuellement).</a:t>
            </a:r>
            <a:endParaRPr lang="fr-FR" dirty="0"/>
          </a:p>
        </p:txBody>
      </p:sp>
      <p:sp>
        <p:nvSpPr>
          <p:cNvPr id="45" name="Losange 44"/>
          <p:cNvSpPr/>
          <p:nvPr/>
        </p:nvSpPr>
        <p:spPr>
          <a:xfrm rot="1704641">
            <a:off x="4051174" y="2408592"/>
            <a:ext cx="488830" cy="342900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18"/>
          <p:cNvCxnSpPr>
            <a:stCxn id="45" idx="3"/>
          </p:cNvCxnSpPr>
          <p:nvPr/>
        </p:nvCxnSpPr>
        <p:spPr>
          <a:xfrm>
            <a:off x="4510567" y="2696332"/>
            <a:ext cx="1052352" cy="9417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52"/>
          <p:cNvSpPr>
            <a:spLocks noChangeArrowheads="1"/>
          </p:cNvSpPr>
          <p:nvPr/>
        </p:nvSpPr>
        <p:spPr bwMode="auto">
          <a:xfrm>
            <a:off x="5555299" y="2941941"/>
            <a:ext cx="1492250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47" name="Line 53"/>
          <p:cNvSpPr>
            <a:spLocks noChangeShapeType="1"/>
          </p:cNvSpPr>
          <p:nvPr/>
        </p:nvSpPr>
        <p:spPr bwMode="auto">
          <a:xfrm>
            <a:off x="5555299" y="3284841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8" name="Line 54"/>
          <p:cNvSpPr>
            <a:spLocks noChangeShapeType="1"/>
          </p:cNvSpPr>
          <p:nvPr/>
        </p:nvSpPr>
        <p:spPr bwMode="auto">
          <a:xfrm>
            <a:off x="5555299" y="418291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9" name="Text Box 55"/>
          <p:cNvSpPr txBox="1">
            <a:spLocks noChangeArrowheads="1"/>
          </p:cNvSpPr>
          <p:nvPr/>
        </p:nvSpPr>
        <p:spPr bwMode="auto">
          <a:xfrm>
            <a:off x="5679124" y="3056241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Moteur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56" name="Text Box 87"/>
          <p:cNvSpPr txBox="1">
            <a:spLocks noChangeArrowheads="1"/>
          </p:cNvSpPr>
          <p:nvPr/>
        </p:nvSpPr>
        <p:spPr bwMode="auto">
          <a:xfrm>
            <a:off x="5647374" y="3399141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no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cylindrée</a:t>
            </a:r>
          </a:p>
        </p:txBody>
      </p:sp>
      <p:sp>
        <p:nvSpPr>
          <p:cNvPr id="57" name="Losange 56"/>
          <p:cNvSpPr/>
          <p:nvPr/>
        </p:nvSpPr>
        <p:spPr>
          <a:xfrm rot="5559022">
            <a:off x="3031233" y="2918535"/>
            <a:ext cx="488830" cy="342900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20"/>
          <p:cNvCxnSpPr>
            <a:stCxn id="57" idx="3"/>
          </p:cNvCxnSpPr>
          <p:nvPr/>
        </p:nvCxnSpPr>
        <p:spPr>
          <a:xfrm>
            <a:off x="3264346" y="3334139"/>
            <a:ext cx="11303" cy="8487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2"/>
          <p:cNvSpPr>
            <a:spLocks noChangeArrowheads="1"/>
          </p:cNvSpPr>
          <p:nvPr/>
        </p:nvSpPr>
        <p:spPr bwMode="auto">
          <a:xfrm>
            <a:off x="2575561" y="3850277"/>
            <a:ext cx="1492250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9" name="Line 53"/>
          <p:cNvSpPr>
            <a:spLocks noChangeShapeType="1"/>
          </p:cNvSpPr>
          <p:nvPr/>
        </p:nvSpPr>
        <p:spPr bwMode="auto">
          <a:xfrm>
            <a:off x="2590212" y="4181203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0" name="Line 54"/>
          <p:cNvSpPr>
            <a:spLocks noChangeShapeType="1"/>
          </p:cNvSpPr>
          <p:nvPr/>
        </p:nvSpPr>
        <p:spPr bwMode="auto">
          <a:xfrm>
            <a:off x="2590212" y="5079279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" name="Text Box 55"/>
          <p:cNvSpPr txBox="1">
            <a:spLocks noChangeArrowheads="1"/>
          </p:cNvSpPr>
          <p:nvPr/>
        </p:nvSpPr>
        <p:spPr bwMode="auto">
          <a:xfrm>
            <a:off x="2763024" y="3952603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Volant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62" name="Text Box 87"/>
          <p:cNvSpPr txBox="1">
            <a:spLocks noChangeArrowheads="1"/>
          </p:cNvSpPr>
          <p:nvPr/>
        </p:nvSpPr>
        <p:spPr bwMode="auto">
          <a:xfrm>
            <a:off x="2731274" y="4295503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no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diamètre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96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Composition</a:t>
            </a:r>
            <a:endParaRPr lang="fr-FR" dirty="0"/>
          </a:p>
        </p:txBody>
      </p:sp>
      <p:sp>
        <p:nvSpPr>
          <p:cNvPr id="21" name="Rectangle 52"/>
          <p:cNvSpPr>
            <a:spLocks noChangeArrowheads="1"/>
          </p:cNvSpPr>
          <p:nvPr/>
        </p:nvSpPr>
        <p:spPr bwMode="auto">
          <a:xfrm>
            <a:off x="8058694" y="1355424"/>
            <a:ext cx="1492250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auto">
          <a:xfrm>
            <a:off x="8058694" y="1698324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auto">
          <a:xfrm>
            <a:off x="8058694" y="2596400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Text Box 55"/>
          <p:cNvSpPr txBox="1">
            <a:spLocks noChangeArrowheads="1"/>
          </p:cNvSpPr>
          <p:nvPr/>
        </p:nvSpPr>
        <p:spPr bwMode="auto">
          <a:xfrm>
            <a:off x="8182519" y="1469724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Roue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25" name="Rectangle 57"/>
          <p:cNvSpPr>
            <a:spLocks noChangeArrowheads="1"/>
          </p:cNvSpPr>
          <p:nvPr/>
        </p:nvSpPr>
        <p:spPr bwMode="auto">
          <a:xfrm>
            <a:off x="2575561" y="1355424"/>
            <a:ext cx="1493838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6" name="Line 58"/>
          <p:cNvSpPr>
            <a:spLocks noChangeShapeType="1"/>
          </p:cNvSpPr>
          <p:nvPr/>
        </p:nvSpPr>
        <p:spPr bwMode="auto">
          <a:xfrm>
            <a:off x="2575561" y="1660224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" name="Line 59"/>
          <p:cNvSpPr>
            <a:spLocks noChangeShapeType="1"/>
          </p:cNvSpPr>
          <p:nvPr/>
        </p:nvSpPr>
        <p:spPr bwMode="auto">
          <a:xfrm>
            <a:off x="2575561" y="2574624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" name="Text Box 60"/>
          <p:cNvSpPr txBox="1">
            <a:spLocks noChangeArrowheads="1"/>
          </p:cNvSpPr>
          <p:nvPr/>
        </p:nvSpPr>
        <p:spPr bwMode="auto">
          <a:xfrm>
            <a:off x="2575562" y="1431624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Voiture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grpSp>
        <p:nvGrpSpPr>
          <p:cNvPr id="29" name="Group 61"/>
          <p:cNvGrpSpPr>
            <a:grpSpLocks/>
          </p:cNvGrpSpPr>
          <p:nvPr/>
        </p:nvGrpSpPr>
        <p:grpSpPr bwMode="auto">
          <a:xfrm>
            <a:off x="4080285" y="1737940"/>
            <a:ext cx="4010158" cy="368593"/>
            <a:chOff x="562" y="10840"/>
            <a:chExt cx="3221" cy="540"/>
          </a:xfrm>
        </p:grpSpPr>
        <p:sp>
          <p:nvSpPr>
            <p:cNvPr id="30" name="Line 62"/>
            <p:cNvSpPr>
              <a:spLocks noChangeShapeType="1"/>
            </p:cNvSpPr>
            <p:nvPr/>
          </p:nvSpPr>
          <p:spPr bwMode="auto">
            <a:xfrm>
              <a:off x="562" y="11317"/>
              <a:ext cx="3221" cy="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" name="Text Box 64"/>
            <p:cNvSpPr txBox="1">
              <a:spLocks noChangeArrowheads="1"/>
            </p:cNvSpPr>
            <p:nvPr/>
          </p:nvSpPr>
          <p:spPr bwMode="auto">
            <a:xfrm>
              <a:off x="3000" y="10840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4</a:t>
              </a:r>
            </a:p>
          </p:txBody>
        </p:sp>
      </p:grpSp>
      <p:sp>
        <p:nvSpPr>
          <p:cNvPr id="33" name="Text Box 83"/>
          <p:cNvSpPr txBox="1">
            <a:spLocks noChangeArrowheads="1"/>
          </p:cNvSpPr>
          <p:nvPr/>
        </p:nvSpPr>
        <p:spPr bwMode="auto">
          <a:xfrm>
            <a:off x="2636521" y="1705764"/>
            <a:ext cx="1371600" cy="22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err="1">
                <a:solidFill>
                  <a:schemeClr val="accent1"/>
                </a:solidFill>
                <a:latin typeface="Comic Sans MS" panose="030F0702030302020204" pitchFamily="66" charset="0"/>
              </a:rPr>
              <a:t>n</a:t>
            </a:r>
            <a:r>
              <a:rPr lang="fr-FR" altLang="fr-FR" sz="1200" b="0" dirty="0" err="1" smtClean="0">
                <a:solidFill>
                  <a:schemeClr val="accent1"/>
                </a:solidFill>
                <a:latin typeface="Comic Sans MS" panose="030F0702030302020204" pitchFamily="66" charset="0"/>
              </a:rPr>
              <a:t>o_immat</a:t>
            </a: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34" name="Text Box 87"/>
          <p:cNvSpPr txBox="1">
            <a:spLocks noChangeArrowheads="1"/>
          </p:cNvSpPr>
          <p:nvPr/>
        </p:nvSpPr>
        <p:spPr bwMode="auto">
          <a:xfrm>
            <a:off x="8211094" y="1812625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taille</a:t>
            </a:r>
          </a:p>
        </p:txBody>
      </p:sp>
      <p:sp>
        <p:nvSpPr>
          <p:cNvPr id="35" name="Losange 34"/>
          <p:cNvSpPr/>
          <p:nvPr/>
        </p:nvSpPr>
        <p:spPr>
          <a:xfrm>
            <a:off x="4069081" y="1892087"/>
            <a:ext cx="488830" cy="3429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Losange 35"/>
          <p:cNvSpPr/>
          <p:nvPr/>
        </p:nvSpPr>
        <p:spPr>
          <a:xfrm rot="1704641">
            <a:off x="4051174" y="2408592"/>
            <a:ext cx="488830" cy="3429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7" name="Connecteur droit 36"/>
          <p:cNvCxnSpPr>
            <a:stCxn id="36" idx="3"/>
          </p:cNvCxnSpPr>
          <p:nvPr/>
        </p:nvCxnSpPr>
        <p:spPr>
          <a:xfrm>
            <a:off x="4510567" y="2696332"/>
            <a:ext cx="1052352" cy="9417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2"/>
          <p:cNvSpPr>
            <a:spLocks noChangeArrowheads="1"/>
          </p:cNvSpPr>
          <p:nvPr/>
        </p:nvSpPr>
        <p:spPr bwMode="auto">
          <a:xfrm>
            <a:off x="5555299" y="2941941"/>
            <a:ext cx="1492250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9" name="Line 53"/>
          <p:cNvSpPr>
            <a:spLocks noChangeShapeType="1"/>
          </p:cNvSpPr>
          <p:nvPr/>
        </p:nvSpPr>
        <p:spPr bwMode="auto">
          <a:xfrm>
            <a:off x="5555299" y="3284841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0" name="Line 54"/>
          <p:cNvSpPr>
            <a:spLocks noChangeShapeType="1"/>
          </p:cNvSpPr>
          <p:nvPr/>
        </p:nvSpPr>
        <p:spPr bwMode="auto">
          <a:xfrm>
            <a:off x="5555299" y="418291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" name="Text Box 55"/>
          <p:cNvSpPr txBox="1">
            <a:spLocks noChangeArrowheads="1"/>
          </p:cNvSpPr>
          <p:nvPr/>
        </p:nvSpPr>
        <p:spPr bwMode="auto">
          <a:xfrm>
            <a:off x="5679124" y="3056241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Moteur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42" name="Text Box 87"/>
          <p:cNvSpPr txBox="1">
            <a:spLocks noChangeArrowheads="1"/>
          </p:cNvSpPr>
          <p:nvPr/>
        </p:nvSpPr>
        <p:spPr bwMode="auto">
          <a:xfrm>
            <a:off x="5647374" y="3399141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no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cylindrée</a:t>
            </a:r>
          </a:p>
        </p:txBody>
      </p:sp>
      <p:sp>
        <p:nvSpPr>
          <p:cNvPr id="43" name="Losange 42"/>
          <p:cNvSpPr/>
          <p:nvPr/>
        </p:nvSpPr>
        <p:spPr>
          <a:xfrm rot="5559022">
            <a:off x="3031233" y="2918535"/>
            <a:ext cx="488830" cy="3429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Connecteur droit 43"/>
          <p:cNvCxnSpPr>
            <a:stCxn id="43" idx="3"/>
          </p:cNvCxnSpPr>
          <p:nvPr/>
        </p:nvCxnSpPr>
        <p:spPr>
          <a:xfrm>
            <a:off x="3264346" y="3334139"/>
            <a:ext cx="11303" cy="8487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52"/>
          <p:cNvSpPr>
            <a:spLocks noChangeArrowheads="1"/>
          </p:cNvSpPr>
          <p:nvPr/>
        </p:nvSpPr>
        <p:spPr bwMode="auto">
          <a:xfrm>
            <a:off x="2575561" y="3850277"/>
            <a:ext cx="1492250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46" name="Line 53"/>
          <p:cNvSpPr>
            <a:spLocks noChangeShapeType="1"/>
          </p:cNvSpPr>
          <p:nvPr/>
        </p:nvSpPr>
        <p:spPr bwMode="auto">
          <a:xfrm>
            <a:off x="2590212" y="4181203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8" name="Text Box 55"/>
          <p:cNvSpPr txBox="1">
            <a:spLocks noChangeArrowheads="1"/>
          </p:cNvSpPr>
          <p:nvPr/>
        </p:nvSpPr>
        <p:spPr bwMode="auto">
          <a:xfrm>
            <a:off x="2763024" y="3952603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Volant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49" name="Text Box 87"/>
          <p:cNvSpPr txBox="1">
            <a:spLocks noChangeArrowheads="1"/>
          </p:cNvSpPr>
          <p:nvPr/>
        </p:nvSpPr>
        <p:spPr bwMode="auto">
          <a:xfrm>
            <a:off x="2731274" y="4295503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no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diamètre</a:t>
            </a:r>
          </a:p>
        </p:txBody>
      </p:sp>
      <p:sp>
        <p:nvSpPr>
          <p:cNvPr id="60" name="Losange 59"/>
          <p:cNvSpPr/>
          <p:nvPr/>
        </p:nvSpPr>
        <p:spPr>
          <a:xfrm>
            <a:off x="4497928" y="5684958"/>
            <a:ext cx="488830" cy="342900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ZoneTexte 60"/>
          <p:cNvSpPr txBox="1"/>
          <p:nvPr/>
        </p:nvSpPr>
        <p:spPr>
          <a:xfrm>
            <a:off x="4986758" y="5704693"/>
            <a:ext cx="6310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: Composition : la vie du composant est liée à celle du composé</a:t>
            </a:r>
          </a:p>
          <a:p>
            <a:r>
              <a:rPr lang="fr-FR" dirty="0" smtClean="0"/>
              <a:t>(si on détruit l’objet composé, on détruit ses composants).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07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de diagramme de classes (combinaison spécialisation/agrégation)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28107"/>
          </a:xfrm>
        </p:spPr>
        <p:txBody>
          <a:bodyPr/>
          <a:lstStyle/>
          <a:p>
            <a:r>
              <a:rPr lang="fr-FR" dirty="0" smtClean="0"/>
              <a:t>Répertoire de fichier</a:t>
            </a:r>
            <a:endParaRPr lang="fr-FR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6948350" y="4713695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6948350" y="5056595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6948350" y="577505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7006858" y="4811666"/>
            <a:ext cx="1368425" cy="22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Fichier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3228701" y="4713695"/>
            <a:ext cx="1493838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" name="Line 58"/>
          <p:cNvSpPr>
            <a:spLocks noChangeShapeType="1"/>
          </p:cNvSpPr>
          <p:nvPr/>
        </p:nvSpPr>
        <p:spPr bwMode="auto">
          <a:xfrm>
            <a:off x="3228701" y="5018495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59"/>
          <p:cNvSpPr>
            <a:spLocks noChangeShapeType="1"/>
          </p:cNvSpPr>
          <p:nvPr/>
        </p:nvSpPr>
        <p:spPr bwMode="auto">
          <a:xfrm>
            <a:off x="3228701" y="5791259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3228702" y="4789895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Répertoire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3" name="Text Box 87"/>
          <p:cNvSpPr txBox="1">
            <a:spLocks noChangeArrowheads="1"/>
          </p:cNvSpPr>
          <p:nvPr/>
        </p:nvSpPr>
        <p:spPr bwMode="auto">
          <a:xfrm>
            <a:off x="7100750" y="5170896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taille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angle 52"/>
          <p:cNvSpPr>
            <a:spLocks noChangeArrowheads="1"/>
          </p:cNvSpPr>
          <p:nvPr/>
        </p:nvSpPr>
        <p:spPr bwMode="auto">
          <a:xfrm>
            <a:off x="5072991" y="2713185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auto">
          <a:xfrm>
            <a:off x="5072991" y="3056085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auto">
          <a:xfrm>
            <a:off x="5072991" y="377454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Text Box 55"/>
          <p:cNvSpPr txBox="1">
            <a:spLocks noChangeArrowheads="1"/>
          </p:cNvSpPr>
          <p:nvPr/>
        </p:nvSpPr>
        <p:spPr bwMode="auto">
          <a:xfrm>
            <a:off x="5131500" y="2827485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Elément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8" name="Text Box 87"/>
          <p:cNvSpPr txBox="1">
            <a:spLocks noChangeArrowheads="1"/>
          </p:cNvSpPr>
          <p:nvPr/>
        </p:nvSpPr>
        <p:spPr bwMode="auto">
          <a:xfrm>
            <a:off x="5164386" y="3178342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nom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droits</a:t>
            </a:r>
          </a:p>
        </p:txBody>
      </p:sp>
      <p:sp>
        <p:nvSpPr>
          <p:cNvPr id="19" name="Triangle isocèle 18"/>
          <p:cNvSpPr/>
          <p:nvPr/>
        </p:nvSpPr>
        <p:spPr>
          <a:xfrm>
            <a:off x="5569879" y="4097394"/>
            <a:ext cx="408214" cy="198891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3975461" y="4537617"/>
            <a:ext cx="3734889" cy="326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endCxn id="4" idx="0"/>
          </p:cNvCxnSpPr>
          <p:nvPr/>
        </p:nvCxnSpPr>
        <p:spPr>
          <a:xfrm flipH="1">
            <a:off x="7694475" y="4570274"/>
            <a:ext cx="15875" cy="143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endCxn id="8" idx="0"/>
          </p:cNvCxnSpPr>
          <p:nvPr/>
        </p:nvCxnSpPr>
        <p:spPr>
          <a:xfrm>
            <a:off x="3975461" y="4553945"/>
            <a:ext cx="159" cy="159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9" idx="3"/>
          </p:cNvCxnSpPr>
          <p:nvPr/>
        </p:nvCxnSpPr>
        <p:spPr>
          <a:xfrm>
            <a:off x="5773986" y="4296285"/>
            <a:ext cx="0" cy="2545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rganigramme : Décision 25"/>
          <p:cNvSpPr/>
          <p:nvPr/>
        </p:nvSpPr>
        <p:spPr>
          <a:xfrm>
            <a:off x="2726871" y="5257979"/>
            <a:ext cx="506194" cy="288467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27"/>
          <p:cNvCxnSpPr>
            <a:stCxn id="14" idx="1"/>
          </p:cNvCxnSpPr>
          <p:nvPr/>
        </p:nvCxnSpPr>
        <p:spPr>
          <a:xfrm flipH="1">
            <a:off x="1910443" y="3398985"/>
            <a:ext cx="3162548" cy="27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H="1">
            <a:off x="1894114" y="3426495"/>
            <a:ext cx="16329" cy="1973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endCxn id="26" idx="1"/>
          </p:cNvCxnSpPr>
          <p:nvPr/>
        </p:nvCxnSpPr>
        <p:spPr>
          <a:xfrm>
            <a:off x="1894113" y="5399495"/>
            <a:ext cx="832758" cy="27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4556802" y="309553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0..*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8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Idée de patron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28107"/>
          </a:xfrm>
        </p:spPr>
        <p:txBody>
          <a:bodyPr/>
          <a:lstStyle/>
          <a:p>
            <a:r>
              <a:rPr lang="fr-FR" dirty="0" smtClean="0"/>
              <a:t>Editeur graphique</a:t>
            </a:r>
            <a:endParaRPr lang="fr-FR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6948350" y="4713695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6948350" y="5056595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6948350" y="577505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7006858" y="4811666"/>
            <a:ext cx="1368425" cy="22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Forme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3228701" y="4713695"/>
            <a:ext cx="1493838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" name="Line 58"/>
          <p:cNvSpPr>
            <a:spLocks noChangeShapeType="1"/>
          </p:cNvSpPr>
          <p:nvPr/>
        </p:nvSpPr>
        <p:spPr bwMode="auto">
          <a:xfrm>
            <a:off x="3228701" y="5018495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59"/>
          <p:cNvSpPr>
            <a:spLocks noChangeShapeType="1"/>
          </p:cNvSpPr>
          <p:nvPr/>
        </p:nvSpPr>
        <p:spPr bwMode="auto">
          <a:xfrm>
            <a:off x="3228701" y="5791259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3228702" y="4789895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Fenêtre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3" name="Text Box 87"/>
          <p:cNvSpPr txBox="1">
            <a:spLocks noChangeArrowheads="1"/>
          </p:cNvSpPr>
          <p:nvPr/>
        </p:nvSpPr>
        <p:spPr bwMode="auto">
          <a:xfrm>
            <a:off x="7100750" y="5170896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position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angle 52"/>
          <p:cNvSpPr>
            <a:spLocks noChangeArrowheads="1"/>
          </p:cNvSpPr>
          <p:nvPr/>
        </p:nvSpPr>
        <p:spPr bwMode="auto">
          <a:xfrm>
            <a:off x="5072991" y="2713185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auto">
          <a:xfrm>
            <a:off x="5072991" y="3056085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auto">
          <a:xfrm>
            <a:off x="5072991" y="377454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Text Box 55"/>
          <p:cNvSpPr txBox="1">
            <a:spLocks noChangeArrowheads="1"/>
          </p:cNvSpPr>
          <p:nvPr/>
        </p:nvSpPr>
        <p:spPr bwMode="auto">
          <a:xfrm>
            <a:off x="5131500" y="2827485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Elément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8" name="Text Box 87"/>
          <p:cNvSpPr txBox="1">
            <a:spLocks noChangeArrowheads="1"/>
          </p:cNvSpPr>
          <p:nvPr/>
        </p:nvSpPr>
        <p:spPr bwMode="auto">
          <a:xfrm>
            <a:off x="5164386" y="3178342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nom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riangle isocèle 18"/>
          <p:cNvSpPr/>
          <p:nvPr/>
        </p:nvSpPr>
        <p:spPr>
          <a:xfrm>
            <a:off x="5569879" y="4097394"/>
            <a:ext cx="408214" cy="198891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3975461" y="4537617"/>
            <a:ext cx="3734889" cy="326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endCxn id="4" idx="0"/>
          </p:cNvCxnSpPr>
          <p:nvPr/>
        </p:nvCxnSpPr>
        <p:spPr>
          <a:xfrm flipH="1">
            <a:off x="7694475" y="4570274"/>
            <a:ext cx="15875" cy="143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endCxn id="8" idx="0"/>
          </p:cNvCxnSpPr>
          <p:nvPr/>
        </p:nvCxnSpPr>
        <p:spPr>
          <a:xfrm>
            <a:off x="3975461" y="4553945"/>
            <a:ext cx="159" cy="159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9" idx="3"/>
          </p:cNvCxnSpPr>
          <p:nvPr/>
        </p:nvCxnSpPr>
        <p:spPr>
          <a:xfrm>
            <a:off x="5773986" y="4296285"/>
            <a:ext cx="0" cy="2545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rganigramme : Décision 25"/>
          <p:cNvSpPr/>
          <p:nvPr/>
        </p:nvSpPr>
        <p:spPr>
          <a:xfrm>
            <a:off x="2726871" y="5257979"/>
            <a:ext cx="506194" cy="288467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27"/>
          <p:cNvCxnSpPr>
            <a:stCxn id="14" idx="1"/>
          </p:cNvCxnSpPr>
          <p:nvPr/>
        </p:nvCxnSpPr>
        <p:spPr>
          <a:xfrm flipH="1">
            <a:off x="1910443" y="3398985"/>
            <a:ext cx="3162548" cy="27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H="1">
            <a:off x="1894114" y="3426495"/>
            <a:ext cx="16329" cy="1973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endCxn id="26" idx="1"/>
          </p:cNvCxnSpPr>
          <p:nvPr/>
        </p:nvCxnSpPr>
        <p:spPr>
          <a:xfrm>
            <a:off x="1894113" y="5399495"/>
            <a:ext cx="832758" cy="27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4556802" y="309553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</a:t>
            </a:r>
            <a:r>
              <a:rPr lang="fr-FR" dirty="0" smtClean="0"/>
              <a:t>..*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84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Idée de patron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28107"/>
          </a:xfrm>
        </p:spPr>
        <p:txBody>
          <a:bodyPr/>
          <a:lstStyle/>
          <a:p>
            <a:r>
              <a:rPr lang="fr-FR" dirty="0" smtClean="0"/>
              <a:t>Gestion de comptes</a:t>
            </a:r>
            <a:endParaRPr lang="fr-FR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7840247" y="3423737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7840247" y="376663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7840247" y="4485094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7840247" y="3499938"/>
            <a:ext cx="1426933" cy="245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Compte de détail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4120598" y="3423737"/>
            <a:ext cx="1493838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9" name="Line 58"/>
          <p:cNvSpPr>
            <a:spLocks noChangeShapeType="1"/>
          </p:cNvSpPr>
          <p:nvPr/>
        </p:nvSpPr>
        <p:spPr bwMode="auto">
          <a:xfrm>
            <a:off x="4120598" y="3728537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59"/>
          <p:cNvSpPr>
            <a:spLocks noChangeShapeType="1"/>
          </p:cNvSpPr>
          <p:nvPr/>
        </p:nvSpPr>
        <p:spPr bwMode="auto">
          <a:xfrm>
            <a:off x="4120598" y="4501301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4120599" y="3499937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>
                <a:latin typeface="Comic Sans MS" panose="030F0702030302020204" pitchFamily="66" charset="0"/>
              </a:rPr>
              <a:t>R</a:t>
            </a:r>
            <a:r>
              <a:rPr lang="fr-FR" altLang="fr-FR" sz="1200" b="0" dirty="0" smtClean="0">
                <a:latin typeface="Comic Sans MS" panose="030F0702030302020204" pitchFamily="66" charset="0"/>
              </a:rPr>
              <a:t>écapitulatif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3" name="Text Box 87"/>
          <p:cNvSpPr txBox="1">
            <a:spLocks noChangeArrowheads="1"/>
          </p:cNvSpPr>
          <p:nvPr/>
        </p:nvSpPr>
        <p:spPr bwMode="auto">
          <a:xfrm>
            <a:off x="7992647" y="3880938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angle 52"/>
          <p:cNvSpPr>
            <a:spLocks noChangeArrowheads="1"/>
          </p:cNvSpPr>
          <p:nvPr/>
        </p:nvSpPr>
        <p:spPr bwMode="auto">
          <a:xfrm>
            <a:off x="5964888" y="1423227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auto">
          <a:xfrm>
            <a:off x="5964888" y="176612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auto">
          <a:xfrm>
            <a:off x="5964888" y="2484584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Text Box 55"/>
          <p:cNvSpPr txBox="1">
            <a:spLocks noChangeArrowheads="1"/>
          </p:cNvSpPr>
          <p:nvPr/>
        </p:nvSpPr>
        <p:spPr bwMode="auto">
          <a:xfrm>
            <a:off x="6023397" y="1537527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Compte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8" name="Text Box 87"/>
          <p:cNvSpPr txBox="1">
            <a:spLocks noChangeArrowheads="1"/>
          </p:cNvSpPr>
          <p:nvPr/>
        </p:nvSpPr>
        <p:spPr bwMode="auto">
          <a:xfrm>
            <a:off x="6056283" y="1888384"/>
            <a:ext cx="121920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om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solde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riangle isocèle 18"/>
          <p:cNvSpPr/>
          <p:nvPr/>
        </p:nvSpPr>
        <p:spPr>
          <a:xfrm>
            <a:off x="6461776" y="2807436"/>
            <a:ext cx="408214" cy="198891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4867358" y="3247659"/>
            <a:ext cx="3734889" cy="326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endCxn id="4" idx="0"/>
          </p:cNvCxnSpPr>
          <p:nvPr/>
        </p:nvCxnSpPr>
        <p:spPr>
          <a:xfrm flipH="1">
            <a:off x="8586372" y="3280316"/>
            <a:ext cx="15875" cy="143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endCxn id="8" idx="0"/>
          </p:cNvCxnSpPr>
          <p:nvPr/>
        </p:nvCxnSpPr>
        <p:spPr>
          <a:xfrm>
            <a:off x="4867358" y="3263987"/>
            <a:ext cx="159" cy="159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9" idx="3"/>
          </p:cNvCxnSpPr>
          <p:nvPr/>
        </p:nvCxnSpPr>
        <p:spPr>
          <a:xfrm>
            <a:off x="6665883" y="3006327"/>
            <a:ext cx="0" cy="2545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rganigramme : Décision 25"/>
          <p:cNvSpPr/>
          <p:nvPr/>
        </p:nvSpPr>
        <p:spPr>
          <a:xfrm>
            <a:off x="3618768" y="3968021"/>
            <a:ext cx="506194" cy="288467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27"/>
          <p:cNvCxnSpPr/>
          <p:nvPr/>
        </p:nvCxnSpPr>
        <p:spPr>
          <a:xfrm flipH="1">
            <a:off x="2802340" y="2435607"/>
            <a:ext cx="3162548" cy="27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2786010" y="2462438"/>
            <a:ext cx="2" cy="16470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endCxn id="26" idx="1"/>
          </p:cNvCxnSpPr>
          <p:nvPr/>
        </p:nvCxnSpPr>
        <p:spPr>
          <a:xfrm>
            <a:off x="2786010" y="4109537"/>
            <a:ext cx="832758" cy="27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5367054" y="2050507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</a:t>
            </a:r>
            <a:r>
              <a:rPr lang="fr-FR" dirty="0" smtClean="0"/>
              <a:t>..*</a:t>
            </a:r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 rot="16200000">
            <a:off x="7753900" y="2734586"/>
            <a:ext cx="5211899" cy="1987901"/>
            <a:chOff x="5818481" y="131760"/>
            <a:chExt cx="5211899" cy="1987901"/>
          </a:xfrm>
        </p:grpSpPr>
        <p:sp>
          <p:nvSpPr>
            <p:cNvPr id="29" name="Rectangle 52"/>
            <p:cNvSpPr>
              <a:spLocks noChangeArrowheads="1"/>
            </p:cNvSpPr>
            <p:nvPr/>
          </p:nvSpPr>
          <p:spPr bwMode="auto">
            <a:xfrm>
              <a:off x="9538130" y="748061"/>
              <a:ext cx="1492250" cy="13716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>
              <a:off x="9538130" y="1090961"/>
              <a:ext cx="14922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Line 54"/>
            <p:cNvSpPr>
              <a:spLocks noChangeShapeType="1"/>
            </p:cNvSpPr>
            <p:nvPr/>
          </p:nvSpPr>
          <p:spPr bwMode="auto">
            <a:xfrm>
              <a:off x="9538130" y="1809418"/>
              <a:ext cx="14922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Text Box 55"/>
            <p:cNvSpPr txBox="1">
              <a:spLocks noChangeArrowheads="1"/>
            </p:cNvSpPr>
            <p:nvPr/>
          </p:nvSpPr>
          <p:spPr bwMode="auto">
            <a:xfrm>
              <a:off x="9596638" y="846032"/>
              <a:ext cx="1368425" cy="223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fr-FR" altLang="fr-FR" sz="1200" b="0" dirty="0" err="1" smtClean="0">
                  <a:latin typeface="Comic Sans MS" panose="030F0702030302020204" pitchFamily="66" charset="0"/>
                </a:rPr>
                <a:t>CompteEpargne</a:t>
              </a:r>
              <a:endParaRPr lang="fr-FR" altLang="fr-FR" sz="1200" b="0" dirty="0">
                <a:latin typeface="Comic Sans MS" panose="030F0702030302020204" pitchFamily="66" charset="0"/>
              </a:endParaRPr>
            </a:p>
          </p:txBody>
        </p:sp>
        <p:sp>
          <p:nvSpPr>
            <p:cNvPr id="36" name="Rectangle 57"/>
            <p:cNvSpPr>
              <a:spLocks noChangeArrowheads="1"/>
            </p:cNvSpPr>
            <p:nvPr/>
          </p:nvSpPr>
          <p:spPr bwMode="auto">
            <a:xfrm>
              <a:off x="5818481" y="748061"/>
              <a:ext cx="1493838" cy="13716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37" name="Line 58"/>
            <p:cNvSpPr>
              <a:spLocks noChangeShapeType="1"/>
            </p:cNvSpPr>
            <p:nvPr/>
          </p:nvSpPr>
          <p:spPr bwMode="auto">
            <a:xfrm>
              <a:off x="5818481" y="1052861"/>
              <a:ext cx="14938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" name="Line 59"/>
            <p:cNvSpPr>
              <a:spLocks noChangeShapeType="1"/>
            </p:cNvSpPr>
            <p:nvPr/>
          </p:nvSpPr>
          <p:spPr bwMode="auto">
            <a:xfrm>
              <a:off x="5818481" y="1825625"/>
              <a:ext cx="14938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Text Box 60"/>
            <p:cNvSpPr txBox="1">
              <a:spLocks noChangeArrowheads="1"/>
            </p:cNvSpPr>
            <p:nvPr/>
          </p:nvSpPr>
          <p:spPr bwMode="auto">
            <a:xfrm>
              <a:off x="5818482" y="824261"/>
              <a:ext cx="140017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fr-FR" altLang="fr-FR" sz="1200" b="0" dirty="0" err="1" smtClean="0">
                  <a:latin typeface="Comic Sans MS" panose="030F0702030302020204" pitchFamily="66" charset="0"/>
                </a:rPr>
                <a:t>CompteCourant</a:t>
              </a:r>
              <a:endParaRPr lang="fr-FR" altLang="fr-FR" sz="1200" b="0" dirty="0">
                <a:latin typeface="Comic Sans MS" panose="030F0702030302020204" pitchFamily="66" charset="0"/>
              </a:endParaRPr>
            </a:p>
          </p:txBody>
        </p:sp>
        <p:sp>
          <p:nvSpPr>
            <p:cNvPr id="40" name="Text Box 83"/>
            <p:cNvSpPr txBox="1">
              <a:spLocks noChangeArrowheads="1"/>
            </p:cNvSpPr>
            <p:nvPr/>
          </p:nvSpPr>
          <p:spPr bwMode="auto">
            <a:xfrm>
              <a:off x="5828463" y="1129061"/>
              <a:ext cx="1553210" cy="449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200" b="0" dirty="0" err="1" smtClean="0">
                  <a:solidFill>
                    <a:schemeClr val="accent1"/>
                  </a:solidFill>
                  <a:latin typeface="Comic Sans MS" panose="030F0702030302020204" pitchFamily="66" charset="0"/>
                </a:rPr>
                <a:t>découvertAutorisé</a:t>
              </a:r>
              <a:endPara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endParaRPr>
            </a:p>
            <a:p>
              <a:pPr algn="l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200" b="0" dirty="0" err="1" smtClean="0">
                  <a:solidFill>
                    <a:schemeClr val="accent1"/>
                  </a:solidFill>
                  <a:latin typeface="Comic Sans MS" panose="030F0702030302020204" pitchFamily="66" charset="0"/>
                </a:rPr>
                <a:t>tauxAgio</a:t>
              </a:r>
              <a:endPara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1" name="Text Box 87"/>
            <p:cNvSpPr txBox="1">
              <a:spLocks noChangeArrowheads="1"/>
            </p:cNvSpPr>
            <p:nvPr/>
          </p:nvSpPr>
          <p:spPr bwMode="auto">
            <a:xfrm>
              <a:off x="9690530" y="1205262"/>
              <a:ext cx="1219200" cy="62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fr-FR" altLang="fr-FR" sz="1200" b="0" dirty="0" err="1" smtClean="0">
                  <a:solidFill>
                    <a:schemeClr val="accent1"/>
                  </a:solidFill>
                  <a:latin typeface="Comic Sans MS" panose="030F0702030302020204" pitchFamily="66" charset="0"/>
                </a:rPr>
                <a:t>tauxIntérêts</a:t>
              </a:r>
              <a:endPara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endParaRPr>
            </a:p>
            <a:p>
              <a:pPr algn="l" eaLnBrk="1" hangingPunct="1">
                <a:lnSpc>
                  <a:spcPct val="60000"/>
                </a:lnSpc>
                <a:spcBef>
                  <a:spcPct val="50000"/>
                </a:spcBef>
              </a:pPr>
              <a:r>
                <a:rPr lang="fr-FR" altLang="fr-FR" sz="1200" b="0" dirty="0" smtClean="0">
                  <a:solidFill>
                    <a:schemeClr val="accent1"/>
                  </a:solidFill>
                  <a:latin typeface="Comic Sans MS" panose="030F0702030302020204" pitchFamily="66" charset="0"/>
                </a:rPr>
                <a:t>plafond</a:t>
              </a:r>
            </a:p>
            <a:p>
              <a:pPr algn="l" eaLnBrk="1" hangingPunct="1">
                <a:lnSpc>
                  <a:spcPct val="60000"/>
                </a:lnSpc>
                <a:spcBef>
                  <a:spcPct val="50000"/>
                </a:spcBef>
              </a:pPr>
              <a:endPara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>
              <a:off x="8159659" y="131760"/>
              <a:ext cx="408214" cy="198891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3" name="Connecteur droit 42"/>
            <p:cNvCxnSpPr/>
            <p:nvPr/>
          </p:nvCxnSpPr>
          <p:spPr>
            <a:xfrm>
              <a:off x="6565241" y="571983"/>
              <a:ext cx="3734889" cy="326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>
              <a:endCxn id="29" idx="0"/>
            </p:cNvCxnSpPr>
            <p:nvPr/>
          </p:nvCxnSpPr>
          <p:spPr>
            <a:xfrm flipH="1">
              <a:off x="10284255" y="604640"/>
              <a:ext cx="15875" cy="1434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endCxn id="36" idx="0"/>
            </p:cNvCxnSpPr>
            <p:nvPr/>
          </p:nvCxnSpPr>
          <p:spPr>
            <a:xfrm>
              <a:off x="6565241" y="588311"/>
              <a:ext cx="159" cy="159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>
              <a:stCxn id="42" idx="3"/>
            </p:cNvCxnSpPr>
            <p:nvPr/>
          </p:nvCxnSpPr>
          <p:spPr>
            <a:xfrm>
              <a:off x="8363766" y="330651"/>
              <a:ext cx="0" cy="2545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Espace réservé du pied de page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403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447256"/>
            <a:ext cx="10515600" cy="1325563"/>
          </a:xfrm>
        </p:spPr>
        <p:txBody>
          <a:bodyPr/>
          <a:lstStyle/>
          <a:p>
            <a:r>
              <a:rPr lang="fr-FR" dirty="0" smtClean="0"/>
              <a:t>Association </a:t>
            </a:r>
            <a:r>
              <a:rPr lang="fr-FR" smtClean="0"/>
              <a:t>n-aire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97182"/>
            <a:ext cx="10515600" cy="4296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En général, on ne va pas au-delà de 3 classes …  </a:t>
            </a:r>
            <a:endParaRPr lang="fr-FR" sz="2400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2884965" y="3301011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2884965" y="3643911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2884965" y="4362368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2943474" y="3368439"/>
            <a:ext cx="1433741" cy="308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Créneau horaire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9" name="Rectangle 52"/>
          <p:cNvSpPr>
            <a:spLocks noChangeArrowheads="1"/>
          </p:cNvSpPr>
          <p:nvPr/>
        </p:nvSpPr>
        <p:spPr bwMode="auto">
          <a:xfrm>
            <a:off x="6749397" y="2356603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0" name="Line 53"/>
          <p:cNvSpPr>
            <a:spLocks noChangeShapeType="1"/>
          </p:cNvSpPr>
          <p:nvPr/>
        </p:nvSpPr>
        <p:spPr bwMode="auto">
          <a:xfrm>
            <a:off x="6749397" y="2715188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54"/>
          <p:cNvSpPr>
            <a:spLocks noChangeShapeType="1"/>
          </p:cNvSpPr>
          <p:nvPr/>
        </p:nvSpPr>
        <p:spPr bwMode="auto">
          <a:xfrm>
            <a:off x="6749397" y="3433645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Text Box 55"/>
          <p:cNvSpPr txBox="1">
            <a:spLocks noChangeArrowheads="1"/>
          </p:cNvSpPr>
          <p:nvPr/>
        </p:nvSpPr>
        <p:spPr bwMode="auto">
          <a:xfrm>
            <a:off x="6807906" y="2486588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Film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3" name="Text Box 87"/>
          <p:cNvSpPr txBox="1">
            <a:spLocks noChangeArrowheads="1"/>
          </p:cNvSpPr>
          <p:nvPr/>
        </p:nvSpPr>
        <p:spPr bwMode="auto">
          <a:xfrm>
            <a:off x="6840792" y="2837445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angle 52"/>
          <p:cNvSpPr>
            <a:spLocks noChangeArrowheads="1"/>
          </p:cNvSpPr>
          <p:nvPr/>
        </p:nvSpPr>
        <p:spPr bwMode="auto">
          <a:xfrm>
            <a:off x="6749397" y="4468427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auto">
          <a:xfrm>
            <a:off x="6749397" y="481132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auto">
          <a:xfrm>
            <a:off x="6749397" y="5529784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Text Box 55"/>
          <p:cNvSpPr txBox="1">
            <a:spLocks noChangeArrowheads="1"/>
          </p:cNvSpPr>
          <p:nvPr/>
        </p:nvSpPr>
        <p:spPr bwMode="auto">
          <a:xfrm>
            <a:off x="6807906" y="4582727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Salle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8" name="Text Box 87"/>
          <p:cNvSpPr txBox="1">
            <a:spLocks noChangeArrowheads="1"/>
          </p:cNvSpPr>
          <p:nvPr/>
        </p:nvSpPr>
        <p:spPr bwMode="auto">
          <a:xfrm>
            <a:off x="6840792" y="4933584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Losange 18"/>
          <p:cNvSpPr/>
          <p:nvPr/>
        </p:nvSpPr>
        <p:spPr>
          <a:xfrm>
            <a:off x="5421086" y="3693012"/>
            <a:ext cx="604157" cy="568744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20"/>
          <p:cNvCxnSpPr/>
          <p:nvPr/>
        </p:nvCxnSpPr>
        <p:spPr>
          <a:xfrm flipV="1">
            <a:off x="4377215" y="3961055"/>
            <a:ext cx="1043871" cy="9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9" idx="0"/>
          </p:cNvCxnSpPr>
          <p:nvPr/>
        </p:nvCxnSpPr>
        <p:spPr>
          <a:xfrm flipH="1" flipV="1">
            <a:off x="5698672" y="2941784"/>
            <a:ext cx="24493" cy="751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9" idx="2"/>
          </p:cNvCxnSpPr>
          <p:nvPr/>
        </p:nvCxnSpPr>
        <p:spPr>
          <a:xfrm flipH="1">
            <a:off x="5723164" y="4261756"/>
            <a:ext cx="1" cy="8924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5682343" y="2939140"/>
            <a:ext cx="1067054" cy="52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4" idx="1"/>
          </p:cNvCxnSpPr>
          <p:nvPr/>
        </p:nvCxnSpPr>
        <p:spPr>
          <a:xfrm flipH="1">
            <a:off x="5715002" y="5154227"/>
            <a:ext cx="103439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5888688" y="4004820"/>
            <a:ext cx="10389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Projection</a:t>
            </a:r>
            <a:endParaRPr lang="fr-FR" sz="1600" dirty="0"/>
          </a:p>
        </p:txBody>
      </p:sp>
      <p:sp>
        <p:nvSpPr>
          <p:cNvPr id="34" name="ZoneTexte 33"/>
          <p:cNvSpPr txBox="1"/>
          <p:nvPr/>
        </p:nvSpPr>
        <p:spPr>
          <a:xfrm>
            <a:off x="6272003" y="4880988"/>
            <a:ext cx="5230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O..*</a:t>
            </a:r>
            <a:endParaRPr lang="fr-FR" sz="1600" dirty="0"/>
          </a:p>
        </p:txBody>
      </p:sp>
      <p:sp>
        <p:nvSpPr>
          <p:cNvPr id="35" name="ZoneTexte 34"/>
          <p:cNvSpPr txBox="1"/>
          <p:nvPr/>
        </p:nvSpPr>
        <p:spPr>
          <a:xfrm>
            <a:off x="4377215" y="3713572"/>
            <a:ext cx="5230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O..*</a:t>
            </a:r>
            <a:endParaRPr lang="fr-FR" sz="160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82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510045"/>
            <a:ext cx="10515600" cy="1325563"/>
          </a:xfrm>
        </p:spPr>
        <p:txBody>
          <a:bodyPr/>
          <a:lstStyle/>
          <a:p>
            <a:r>
              <a:rPr lang="fr-FR" dirty="0" smtClean="0"/>
              <a:t>Association </a:t>
            </a:r>
            <a:r>
              <a:rPr lang="fr-FR" smtClean="0"/>
              <a:t>n-aire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97182"/>
            <a:ext cx="10515600" cy="4296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En général, on ne va pas au-delà de 3 classes … et encore … </a:t>
            </a:r>
            <a:endParaRPr lang="fr-FR" sz="2400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1364178" y="3284682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1364178" y="362758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1364178" y="4346039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1422687" y="3352110"/>
            <a:ext cx="1433741" cy="308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Créneau horaire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9" name="Rectangle 52"/>
          <p:cNvSpPr>
            <a:spLocks noChangeArrowheads="1"/>
          </p:cNvSpPr>
          <p:nvPr/>
        </p:nvSpPr>
        <p:spPr bwMode="auto">
          <a:xfrm>
            <a:off x="8322424" y="2208133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0" name="Line 53"/>
          <p:cNvSpPr>
            <a:spLocks noChangeShapeType="1"/>
          </p:cNvSpPr>
          <p:nvPr/>
        </p:nvSpPr>
        <p:spPr bwMode="auto">
          <a:xfrm>
            <a:off x="8322424" y="2566718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54"/>
          <p:cNvSpPr>
            <a:spLocks noChangeShapeType="1"/>
          </p:cNvSpPr>
          <p:nvPr/>
        </p:nvSpPr>
        <p:spPr bwMode="auto">
          <a:xfrm>
            <a:off x="8322424" y="3285175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Text Box 55"/>
          <p:cNvSpPr txBox="1">
            <a:spLocks noChangeArrowheads="1"/>
          </p:cNvSpPr>
          <p:nvPr/>
        </p:nvSpPr>
        <p:spPr bwMode="auto">
          <a:xfrm>
            <a:off x="8380933" y="2338118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Film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3" name="Text Box 87"/>
          <p:cNvSpPr txBox="1">
            <a:spLocks noChangeArrowheads="1"/>
          </p:cNvSpPr>
          <p:nvPr/>
        </p:nvSpPr>
        <p:spPr bwMode="auto">
          <a:xfrm>
            <a:off x="8413819" y="2688975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angle 52"/>
          <p:cNvSpPr>
            <a:spLocks noChangeArrowheads="1"/>
          </p:cNvSpPr>
          <p:nvPr/>
        </p:nvSpPr>
        <p:spPr bwMode="auto">
          <a:xfrm>
            <a:off x="8322424" y="4343374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auto">
          <a:xfrm>
            <a:off x="8322424" y="4686274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auto">
          <a:xfrm>
            <a:off x="8322424" y="5404731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Text Box 55"/>
          <p:cNvSpPr txBox="1">
            <a:spLocks noChangeArrowheads="1"/>
          </p:cNvSpPr>
          <p:nvPr/>
        </p:nvSpPr>
        <p:spPr bwMode="auto">
          <a:xfrm>
            <a:off x="8380933" y="4457674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Salle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8" name="Text Box 87"/>
          <p:cNvSpPr txBox="1">
            <a:spLocks noChangeArrowheads="1"/>
          </p:cNvSpPr>
          <p:nvPr/>
        </p:nvSpPr>
        <p:spPr bwMode="auto">
          <a:xfrm>
            <a:off x="8413819" y="4808531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2856428" y="3998540"/>
            <a:ext cx="1725327" cy="146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5327881" y="4617338"/>
            <a:ext cx="6406" cy="41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5334287" y="2828617"/>
            <a:ext cx="2988137" cy="96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4" idx="1"/>
          </p:cNvCxnSpPr>
          <p:nvPr/>
        </p:nvCxnSpPr>
        <p:spPr>
          <a:xfrm flipH="1">
            <a:off x="5327879" y="5029174"/>
            <a:ext cx="29945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5451705" y="2914077"/>
            <a:ext cx="523092" cy="372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O..*</a:t>
            </a:r>
            <a:endParaRPr lang="fr-FR" sz="1600" dirty="0"/>
          </a:p>
        </p:txBody>
      </p:sp>
      <p:sp>
        <p:nvSpPr>
          <p:cNvPr id="35" name="ZoneTexte 34"/>
          <p:cNvSpPr txBox="1"/>
          <p:nvPr/>
        </p:nvSpPr>
        <p:spPr>
          <a:xfrm>
            <a:off x="4058663" y="3680617"/>
            <a:ext cx="5230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O..*</a:t>
            </a:r>
            <a:endParaRPr lang="fr-FR" sz="1600" dirty="0"/>
          </a:p>
        </p:txBody>
      </p:sp>
      <p:sp>
        <p:nvSpPr>
          <p:cNvPr id="38" name="ZoneTexte 37"/>
          <p:cNvSpPr txBox="1"/>
          <p:nvPr/>
        </p:nvSpPr>
        <p:spPr>
          <a:xfrm>
            <a:off x="5451705" y="4665042"/>
            <a:ext cx="5230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O..*</a:t>
            </a:r>
            <a:endParaRPr lang="fr-FR" sz="1600" dirty="0"/>
          </a:p>
        </p:txBody>
      </p:sp>
      <p:sp>
        <p:nvSpPr>
          <p:cNvPr id="30" name="Rectangle 52"/>
          <p:cNvSpPr>
            <a:spLocks noChangeArrowheads="1"/>
          </p:cNvSpPr>
          <p:nvPr/>
        </p:nvSpPr>
        <p:spPr bwMode="auto">
          <a:xfrm>
            <a:off x="4581755" y="3245738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1" name="Line 53"/>
          <p:cNvSpPr>
            <a:spLocks noChangeShapeType="1"/>
          </p:cNvSpPr>
          <p:nvPr/>
        </p:nvSpPr>
        <p:spPr bwMode="auto">
          <a:xfrm>
            <a:off x="4581755" y="3588638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" name="Line 54"/>
          <p:cNvSpPr>
            <a:spLocks noChangeShapeType="1"/>
          </p:cNvSpPr>
          <p:nvPr/>
        </p:nvSpPr>
        <p:spPr bwMode="auto">
          <a:xfrm>
            <a:off x="4581755" y="435608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Text Box 55"/>
          <p:cNvSpPr txBox="1">
            <a:spLocks noChangeArrowheads="1"/>
          </p:cNvSpPr>
          <p:nvPr/>
        </p:nvSpPr>
        <p:spPr bwMode="auto">
          <a:xfrm>
            <a:off x="4640264" y="3345824"/>
            <a:ext cx="1433741" cy="308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Projection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6074005" y="3756273"/>
            <a:ext cx="5230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O..*</a:t>
            </a:r>
            <a:endParaRPr lang="fr-FR" sz="1600" dirty="0"/>
          </a:p>
        </p:txBody>
      </p:sp>
      <p:cxnSp>
        <p:nvCxnSpPr>
          <p:cNvPr id="40" name="Connecteur droit 39"/>
          <p:cNvCxnSpPr/>
          <p:nvPr/>
        </p:nvCxnSpPr>
        <p:spPr>
          <a:xfrm>
            <a:off x="5321473" y="2826342"/>
            <a:ext cx="6406" cy="41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39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5408" y="206843"/>
            <a:ext cx="10515600" cy="1325563"/>
          </a:xfrm>
        </p:spPr>
        <p:txBody>
          <a:bodyPr/>
          <a:lstStyle/>
          <a:p>
            <a:r>
              <a:rPr lang="fr-FR" dirty="0" smtClean="0"/>
              <a:t>Contraintes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567542" y="1229023"/>
            <a:ext cx="203575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Sur valeur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 smtClean="0"/>
          </a:p>
          <a:p>
            <a:endParaRPr lang="fr-FR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E</a:t>
            </a:r>
            <a:r>
              <a:rPr lang="fr-FR" sz="2400" dirty="0" smtClean="0"/>
              <a:t>nsembliste</a:t>
            </a:r>
            <a:endParaRPr lang="fr-FR" sz="2400" dirty="0"/>
          </a:p>
        </p:txBody>
      </p:sp>
      <p:sp>
        <p:nvSpPr>
          <p:cNvPr id="24" name="Rectangle 52"/>
          <p:cNvSpPr>
            <a:spLocks noChangeArrowheads="1"/>
          </p:cNvSpPr>
          <p:nvPr/>
        </p:nvSpPr>
        <p:spPr bwMode="auto">
          <a:xfrm>
            <a:off x="4651337" y="1538230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5" name="Line 53"/>
          <p:cNvSpPr>
            <a:spLocks noChangeShapeType="1"/>
          </p:cNvSpPr>
          <p:nvPr/>
        </p:nvSpPr>
        <p:spPr bwMode="auto">
          <a:xfrm>
            <a:off x="4651337" y="1881130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651337" y="259958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" name="Text Box 55"/>
          <p:cNvSpPr txBox="1">
            <a:spLocks noChangeArrowheads="1"/>
          </p:cNvSpPr>
          <p:nvPr/>
        </p:nvSpPr>
        <p:spPr bwMode="auto">
          <a:xfrm>
            <a:off x="4709846" y="1652530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Compte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28" name="Text Box 87"/>
          <p:cNvSpPr txBox="1">
            <a:spLocks noChangeArrowheads="1"/>
          </p:cNvSpPr>
          <p:nvPr/>
        </p:nvSpPr>
        <p:spPr bwMode="auto">
          <a:xfrm>
            <a:off x="4742732" y="2003387"/>
            <a:ext cx="121920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</a:t>
            </a: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om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solde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Organigramme : Document 8"/>
          <p:cNvSpPr/>
          <p:nvPr/>
        </p:nvSpPr>
        <p:spPr>
          <a:xfrm>
            <a:off x="6442521" y="1614623"/>
            <a:ext cx="1175657" cy="609398"/>
          </a:xfrm>
          <a:prstGeom prst="flowChartDocumen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536463" y="1734656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Solde &gt; 0</a:t>
            </a:r>
            <a:endParaRPr lang="fr-FR" dirty="0">
              <a:solidFill>
                <a:srgbClr val="C00000"/>
              </a:solidFill>
            </a:endParaRPr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5416738" y="2003387"/>
            <a:ext cx="1221725" cy="2833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52"/>
          <p:cNvSpPr>
            <a:spLocks noChangeArrowheads="1"/>
          </p:cNvSpPr>
          <p:nvPr/>
        </p:nvSpPr>
        <p:spPr bwMode="auto">
          <a:xfrm>
            <a:off x="8416774" y="3509441"/>
            <a:ext cx="1492250" cy="278305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4" name="Line 53"/>
          <p:cNvSpPr>
            <a:spLocks noChangeShapeType="1"/>
          </p:cNvSpPr>
          <p:nvPr/>
        </p:nvSpPr>
        <p:spPr bwMode="auto">
          <a:xfrm>
            <a:off x="8416774" y="3802711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" name="Line 54"/>
          <p:cNvSpPr>
            <a:spLocks noChangeShapeType="1"/>
          </p:cNvSpPr>
          <p:nvPr/>
        </p:nvSpPr>
        <p:spPr bwMode="auto">
          <a:xfrm>
            <a:off x="8422529" y="6048712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Text Box 55"/>
          <p:cNvSpPr txBox="1">
            <a:spLocks noChangeArrowheads="1"/>
          </p:cNvSpPr>
          <p:nvPr/>
        </p:nvSpPr>
        <p:spPr bwMode="auto">
          <a:xfrm>
            <a:off x="8475283" y="3574111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7" name="Text Box 87"/>
          <p:cNvSpPr txBox="1">
            <a:spLocks noChangeArrowheads="1"/>
          </p:cNvSpPr>
          <p:nvPr/>
        </p:nvSpPr>
        <p:spPr bwMode="auto">
          <a:xfrm>
            <a:off x="8508169" y="3924968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8" name="Connecteur droit 17"/>
          <p:cNvCxnSpPr/>
          <p:nvPr/>
        </p:nvCxnSpPr>
        <p:spPr>
          <a:xfrm flipH="1" flipV="1">
            <a:off x="6168963" y="5945735"/>
            <a:ext cx="2237237" cy="106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2"/>
          <p:cNvSpPr>
            <a:spLocks noChangeArrowheads="1"/>
          </p:cNvSpPr>
          <p:nvPr/>
        </p:nvSpPr>
        <p:spPr bwMode="auto">
          <a:xfrm>
            <a:off x="4661550" y="3499461"/>
            <a:ext cx="1492250" cy="27930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0" name="Line 53"/>
          <p:cNvSpPr>
            <a:spLocks noChangeShapeType="1"/>
          </p:cNvSpPr>
          <p:nvPr/>
        </p:nvSpPr>
        <p:spPr bwMode="auto">
          <a:xfrm>
            <a:off x="4676105" y="3842363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Line 54"/>
          <p:cNvSpPr>
            <a:spLocks noChangeShapeType="1"/>
          </p:cNvSpPr>
          <p:nvPr/>
        </p:nvSpPr>
        <p:spPr bwMode="auto">
          <a:xfrm>
            <a:off x="4665531" y="6033719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" name="Text Box 55"/>
          <p:cNvSpPr txBox="1">
            <a:spLocks noChangeArrowheads="1"/>
          </p:cNvSpPr>
          <p:nvPr/>
        </p:nvSpPr>
        <p:spPr bwMode="auto">
          <a:xfrm>
            <a:off x="4734614" y="3599548"/>
            <a:ext cx="1433741" cy="36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Comité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8006898" y="3823750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2"/>
                </a:solidFill>
              </a:rPr>
              <a:t>1</a:t>
            </a:r>
            <a:r>
              <a:rPr lang="fr-FR" sz="1400" dirty="0" smtClean="0">
                <a:solidFill>
                  <a:schemeClr val="accent2"/>
                </a:solidFill>
              </a:rPr>
              <a:t>..*</a:t>
            </a:r>
            <a:endParaRPr lang="fr-FR" sz="1400" dirty="0">
              <a:solidFill>
                <a:schemeClr val="accent2"/>
              </a:solidFill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6163208" y="4145613"/>
            <a:ext cx="2237237" cy="10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6629760" y="3825910"/>
            <a:ext cx="1294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chemeClr val="accent2"/>
                </a:solidFill>
              </a:rPr>
              <a:t>Constitué_de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800303" y="5953946"/>
            <a:ext cx="1179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chemeClr val="accent2"/>
                </a:solidFill>
              </a:rPr>
              <a:t>Présidé_par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154909" y="3823750"/>
            <a:ext cx="515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O..*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6244827" y="5637958"/>
            <a:ext cx="480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O..*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 rot="16200000">
            <a:off x="6593770" y="4877422"/>
            <a:ext cx="1564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C00000"/>
                </a:solidFill>
              </a:rPr>
              <a:t>{sous-ensemble}</a:t>
            </a:r>
            <a:endParaRPr lang="fr-FR" sz="1600" dirty="0">
              <a:solidFill>
                <a:srgbClr val="C00000"/>
              </a:solidFill>
            </a:endParaRPr>
          </a:p>
        </p:txBody>
      </p:sp>
      <p:cxnSp>
        <p:nvCxnSpPr>
          <p:cNvPr id="35" name="Connecteur droit avec flèche 34"/>
          <p:cNvCxnSpPr/>
          <p:nvPr/>
        </p:nvCxnSpPr>
        <p:spPr>
          <a:xfrm flipV="1">
            <a:off x="7556507" y="4276778"/>
            <a:ext cx="32658" cy="151506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73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8063" y="502551"/>
            <a:ext cx="10515600" cy="1325563"/>
          </a:xfrm>
        </p:spPr>
        <p:txBody>
          <a:bodyPr/>
          <a:lstStyle/>
          <a:p>
            <a:r>
              <a:rPr lang="fr-FR" dirty="0" smtClean="0"/>
              <a:t>Exemples de contraintes</a:t>
            </a:r>
            <a:endParaRPr lang="fr-FR" dirty="0"/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4346437" y="5308320"/>
            <a:ext cx="80963" cy="80963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2400">
              <a:solidFill>
                <a:schemeClr val="hlink"/>
              </a:solidFill>
            </a:endParaRPr>
          </a:p>
        </p:txBody>
      </p: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3438387" y="5216253"/>
            <a:ext cx="1130300" cy="311151"/>
            <a:chOff x="1658" y="3231"/>
            <a:chExt cx="712" cy="196"/>
          </a:xfrm>
        </p:grpSpPr>
        <p:sp>
          <p:nvSpPr>
            <p:cNvPr id="26" name="Rectangle 6"/>
            <p:cNvSpPr>
              <a:spLocks noChangeArrowheads="1"/>
            </p:cNvSpPr>
            <p:nvPr/>
          </p:nvSpPr>
          <p:spPr bwMode="auto">
            <a:xfrm>
              <a:off x="1658" y="3231"/>
              <a:ext cx="712" cy="19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fr-FR" altLang="fr-FR" sz="2400">
                <a:solidFill>
                  <a:schemeClr val="hlink"/>
                </a:solidFill>
              </a:endParaRP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1782" y="3233"/>
              <a:ext cx="45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Clr>
                  <a:schemeClr val="accent2"/>
                </a:buClr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fr-FR" sz="1400" dirty="0" err="1" smtClean="0"/>
                <a:t>Fenêtre</a:t>
              </a:r>
              <a:endParaRPr lang="en-US" altLang="fr-FR" sz="1400" dirty="0"/>
            </a:p>
          </p:txBody>
        </p:sp>
      </p:grp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7664312" y="5192433"/>
            <a:ext cx="1485900" cy="3095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 smtClean="0"/>
              <a:t>Ecran</a:t>
            </a:r>
            <a:endParaRPr lang="fr-FR" altLang="fr-FR" sz="1600" dirty="0"/>
          </a:p>
        </p:txBody>
      </p:sp>
      <p:sp>
        <p:nvSpPr>
          <p:cNvPr id="33" name="Line 11"/>
          <p:cNvSpPr>
            <a:spLocks noChangeShapeType="1"/>
          </p:cNvSpPr>
          <p:nvPr/>
        </p:nvSpPr>
        <p:spPr bwMode="auto">
          <a:xfrm>
            <a:off x="4609962" y="5348008"/>
            <a:ext cx="3024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4598849" y="5013729"/>
            <a:ext cx="932884" cy="30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Clr>
                <a:schemeClr val="accent2"/>
              </a:buClr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fr-FR" sz="1400" dirty="0">
                <a:solidFill>
                  <a:srgbClr val="C00000"/>
                </a:solidFill>
              </a:rPr>
              <a:t>{ordered}</a:t>
            </a:r>
          </a:p>
        </p:txBody>
      </p:sp>
      <p:sp>
        <p:nvSpPr>
          <p:cNvPr id="35" name="Rectangle 13"/>
          <p:cNvSpPr>
            <a:spLocks noChangeArrowheads="1"/>
          </p:cNvSpPr>
          <p:nvPr/>
        </p:nvSpPr>
        <p:spPr bwMode="auto">
          <a:xfrm>
            <a:off x="5517308" y="5434876"/>
            <a:ext cx="726280" cy="30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Clr>
                <a:schemeClr val="accent2"/>
              </a:buClr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7620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fr-FR" sz="1400" i="1" dirty="0" smtClean="0">
                <a:solidFill>
                  <a:schemeClr val="accent2"/>
                </a:solidFill>
              </a:rPr>
              <a:t>visible</a:t>
            </a:r>
            <a:endParaRPr lang="en-US" altLang="fr-FR" sz="1400" i="1" dirty="0">
              <a:solidFill>
                <a:schemeClr val="accent2"/>
              </a:solidFill>
            </a:endParaRP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4614725" y="528609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2400"/>
              <a:t>*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470613" y="5834770"/>
            <a:ext cx="4576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</a:t>
            </a:r>
            <a:r>
              <a:rPr lang="fr-FR" dirty="0" smtClean="0"/>
              <a:t>utres </a:t>
            </a:r>
            <a:r>
              <a:rPr lang="fr-FR" dirty="0" smtClean="0">
                <a:solidFill>
                  <a:srgbClr val="C00000"/>
                </a:solidFill>
              </a:rPr>
              <a:t>: {bag}</a:t>
            </a:r>
            <a:r>
              <a:rPr lang="fr-FR" dirty="0" smtClean="0"/>
              <a:t>,</a:t>
            </a:r>
            <a:r>
              <a:rPr lang="fr-FR" dirty="0" smtClean="0">
                <a:solidFill>
                  <a:srgbClr val="C00000"/>
                </a:solidFill>
              </a:rPr>
              <a:t> {</a:t>
            </a:r>
            <a:r>
              <a:rPr lang="fr-FR" dirty="0" err="1" smtClean="0">
                <a:solidFill>
                  <a:srgbClr val="C00000"/>
                </a:solidFill>
              </a:rPr>
              <a:t>ordered</a:t>
            </a:r>
            <a:r>
              <a:rPr lang="fr-FR" dirty="0" smtClean="0">
                <a:solidFill>
                  <a:srgbClr val="C00000"/>
                </a:solidFill>
              </a:rPr>
              <a:t> bag}</a:t>
            </a:r>
            <a:r>
              <a:rPr lang="fr-FR" dirty="0" smtClean="0"/>
              <a:t>,</a:t>
            </a:r>
            <a:r>
              <a:rPr lang="fr-FR" dirty="0" smtClean="0">
                <a:solidFill>
                  <a:srgbClr val="C00000"/>
                </a:solidFill>
              </a:rPr>
              <a:t> {</a:t>
            </a:r>
            <a:r>
              <a:rPr lang="fr-FR" dirty="0" err="1" smtClean="0">
                <a:solidFill>
                  <a:srgbClr val="C00000"/>
                </a:solidFill>
              </a:rPr>
              <a:t>hierarchy</a:t>
            </a:r>
            <a:r>
              <a:rPr lang="fr-FR" dirty="0" smtClean="0">
                <a:solidFill>
                  <a:srgbClr val="C00000"/>
                </a:solidFill>
              </a:rPr>
              <a:t>}</a:t>
            </a:r>
            <a:r>
              <a:rPr lang="fr-FR" dirty="0" smtClean="0"/>
              <a:t>,</a:t>
            </a:r>
            <a:r>
              <a:rPr lang="fr-FR" dirty="0" smtClean="0">
                <a:solidFill>
                  <a:srgbClr val="C00000"/>
                </a:solidFill>
              </a:rPr>
              <a:t> {dag}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0" name="Rectangle 52"/>
          <p:cNvSpPr>
            <a:spLocks noChangeArrowheads="1"/>
          </p:cNvSpPr>
          <p:nvPr/>
        </p:nvSpPr>
        <p:spPr bwMode="auto">
          <a:xfrm>
            <a:off x="7193472" y="1740028"/>
            <a:ext cx="1492250" cy="278305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42" name="Line 53"/>
          <p:cNvSpPr>
            <a:spLocks noChangeShapeType="1"/>
          </p:cNvSpPr>
          <p:nvPr/>
        </p:nvSpPr>
        <p:spPr bwMode="auto">
          <a:xfrm>
            <a:off x="7193472" y="2033298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4" name="Line 54"/>
          <p:cNvSpPr>
            <a:spLocks noChangeShapeType="1"/>
          </p:cNvSpPr>
          <p:nvPr/>
        </p:nvSpPr>
        <p:spPr bwMode="auto">
          <a:xfrm>
            <a:off x="7199227" y="4279299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5" name="Text Box 55"/>
          <p:cNvSpPr txBox="1">
            <a:spLocks noChangeArrowheads="1"/>
          </p:cNvSpPr>
          <p:nvPr/>
        </p:nvSpPr>
        <p:spPr bwMode="auto">
          <a:xfrm>
            <a:off x="7251981" y="1804698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46" name="Text Box 87"/>
          <p:cNvSpPr txBox="1">
            <a:spLocks noChangeArrowheads="1"/>
          </p:cNvSpPr>
          <p:nvPr/>
        </p:nvSpPr>
        <p:spPr bwMode="auto">
          <a:xfrm>
            <a:off x="7284867" y="2155555"/>
            <a:ext cx="1219200" cy="41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endParaRPr lang="fr-FR" altLang="fr-FR" sz="1200" b="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47" name="Connecteur droit 46"/>
          <p:cNvCxnSpPr/>
          <p:nvPr/>
        </p:nvCxnSpPr>
        <p:spPr>
          <a:xfrm flipH="1" flipV="1">
            <a:off x="4945661" y="4176322"/>
            <a:ext cx="2237237" cy="106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52"/>
          <p:cNvSpPr>
            <a:spLocks noChangeArrowheads="1"/>
          </p:cNvSpPr>
          <p:nvPr/>
        </p:nvSpPr>
        <p:spPr bwMode="auto">
          <a:xfrm>
            <a:off x="3438248" y="1730048"/>
            <a:ext cx="1492250" cy="27930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49" name="Line 53"/>
          <p:cNvSpPr>
            <a:spLocks noChangeShapeType="1"/>
          </p:cNvSpPr>
          <p:nvPr/>
        </p:nvSpPr>
        <p:spPr bwMode="auto">
          <a:xfrm>
            <a:off x="3452803" y="2072950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0" name="Line 54"/>
          <p:cNvSpPr>
            <a:spLocks noChangeShapeType="1"/>
          </p:cNvSpPr>
          <p:nvPr/>
        </p:nvSpPr>
        <p:spPr bwMode="auto">
          <a:xfrm>
            <a:off x="3442229" y="4264306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" name="Text Box 55"/>
          <p:cNvSpPr txBox="1">
            <a:spLocks noChangeArrowheads="1"/>
          </p:cNvSpPr>
          <p:nvPr/>
        </p:nvSpPr>
        <p:spPr bwMode="auto">
          <a:xfrm>
            <a:off x="3511312" y="1830135"/>
            <a:ext cx="1433741" cy="36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Hôtel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6763718" y="2054337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2"/>
                </a:solidFill>
              </a:rPr>
              <a:t>1</a:t>
            </a:r>
            <a:r>
              <a:rPr lang="fr-FR" sz="1400" dirty="0" smtClean="0">
                <a:solidFill>
                  <a:schemeClr val="accent2"/>
                </a:solidFill>
              </a:rPr>
              <a:t>..*</a:t>
            </a:r>
            <a:endParaRPr lang="fr-FR" sz="1400" dirty="0">
              <a:solidFill>
                <a:schemeClr val="accent2"/>
              </a:solidFill>
            </a:endParaRPr>
          </a:p>
        </p:txBody>
      </p:sp>
      <p:cxnSp>
        <p:nvCxnSpPr>
          <p:cNvPr id="53" name="Connecteur droit 52"/>
          <p:cNvCxnSpPr/>
          <p:nvPr/>
        </p:nvCxnSpPr>
        <p:spPr>
          <a:xfrm>
            <a:off x="4939906" y="2376200"/>
            <a:ext cx="2237237" cy="10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5625914" y="2036189"/>
            <a:ext cx="641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2"/>
                </a:solidFill>
              </a:rPr>
              <a:t>client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5577001" y="4184533"/>
            <a:ext cx="905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2"/>
                </a:solidFill>
              </a:rPr>
              <a:t>employé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4931607" y="2054337"/>
            <a:ext cx="515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O..*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 rot="16200000">
            <a:off x="5689370" y="3108009"/>
            <a:ext cx="927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C00000"/>
                </a:solidFill>
              </a:rPr>
              <a:t>{Exclusif}</a:t>
            </a:r>
            <a:endParaRPr lang="fr-FR" sz="1600" dirty="0">
              <a:solidFill>
                <a:srgbClr val="C00000"/>
              </a:solidFill>
            </a:endParaRPr>
          </a:p>
        </p:txBody>
      </p:sp>
      <p:cxnSp>
        <p:nvCxnSpPr>
          <p:cNvPr id="59" name="Connecteur droit avec flèche 58"/>
          <p:cNvCxnSpPr/>
          <p:nvPr/>
        </p:nvCxnSpPr>
        <p:spPr>
          <a:xfrm flipV="1">
            <a:off x="6333205" y="2507365"/>
            <a:ext cx="32658" cy="151506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6839500" y="3876756"/>
            <a:ext cx="515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2"/>
                </a:solidFill>
              </a:rPr>
              <a:t>1</a:t>
            </a:r>
            <a:r>
              <a:rPr lang="fr-FR" sz="1400" dirty="0" smtClean="0">
                <a:solidFill>
                  <a:schemeClr val="accent2"/>
                </a:solidFill>
              </a:rPr>
              <a:t>.*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108063" y="4645787"/>
            <a:ext cx="2982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D’ordonnancement</a:t>
            </a:r>
            <a:endParaRPr lang="fr-FR" sz="2400" dirty="0"/>
          </a:p>
        </p:txBody>
      </p:sp>
      <p:sp>
        <p:nvSpPr>
          <p:cNvPr id="32" name="ZoneTexte 31"/>
          <p:cNvSpPr txBox="1"/>
          <p:nvPr/>
        </p:nvSpPr>
        <p:spPr>
          <a:xfrm>
            <a:off x="4946827" y="3886251"/>
            <a:ext cx="515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O..1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7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de diagramme de clases</a:t>
            </a:r>
            <a:endParaRPr lang="fr-FR" dirty="0"/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2840355" y="4885799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2840355" y="5228699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2840355" y="5800199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2964180" y="5000099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>
                <a:latin typeface="Comic Sans MS" panose="030F0702030302020204" pitchFamily="66" charset="0"/>
              </a:rPr>
              <a:t>Réservation</a:t>
            </a:r>
          </a:p>
        </p:txBody>
      </p:sp>
      <p:sp>
        <p:nvSpPr>
          <p:cNvPr id="8" name="Text Box 56"/>
          <p:cNvSpPr txBox="1">
            <a:spLocks noChangeArrowheads="1"/>
          </p:cNvSpPr>
          <p:nvPr/>
        </p:nvSpPr>
        <p:spPr bwMode="auto">
          <a:xfrm>
            <a:off x="3007996" y="5845919"/>
            <a:ext cx="13684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fr-FR" altLang="fr-FR" sz="1200" b="0" dirty="0">
                <a:solidFill>
                  <a:srgbClr val="C00000"/>
                </a:solidFill>
                <a:latin typeface="Comic Sans MS" panose="030F0702030302020204" pitchFamily="66" charset="0"/>
              </a:rPr>
              <a:t>Annuler( )</a:t>
            </a:r>
          </a:p>
          <a:p>
            <a:pPr algn="l"/>
            <a:r>
              <a:rPr lang="fr-FR" altLang="fr-FR" sz="1200" b="0" dirty="0">
                <a:solidFill>
                  <a:srgbClr val="C00000"/>
                </a:solidFill>
                <a:latin typeface="Comic Sans MS" panose="030F0702030302020204" pitchFamily="66" charset="0"/>
              </a:rPr>
              <a:t>Confirmer( )</a:t>
            </a:r>
          </a:p>
        </p:txBody>
      </p:sp>
      <p:sp>
        <p:nvSpPr>
          <p:cNvPr id="9" name="Rectangle 57"/>
          <p:cNvSpPr>
            <a:spLocks noChangeArrowheads="1"/>
          </p:cNvSpPr>
          <p:nvPr/>
        </p:nvSpPr>
        <p:spPr bwMode="auto">
          <a:xfrm>
            <a:off x="2795111" y="1706712"/>
            <a:ext cx="1493838" cy="15269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0" name="Line 58"/>
          <p:cNvSpPr>
            <a:spLocks noChangeShapeType="1"/>
          </p:cNvSpPr>
          <p:nvPr/>
        </p:nvSpPr>
        <p:spPr bwMode="auto">
          <a:xfrm>
            <a:off x="2795111" y="2011512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59"/>
          <p:cNvSpPr>
            <a:spLocks noChangeShapeType="1"/>
          </p:cNvSpPr>
          <p:nvPr/>
        </p:nvSpPr>
        <p:spPr bwMode="auto">
          <a:xfrm>
            <a:off x="2795111" y="2925912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Text Box 60"/>
          <p:cNvSpPr txBox="1">
            <a:spLocks noChangeArrowheads="1"/>
          </p:cNvSpPr>
          <p:nvPr/>
        </p:nvSpPr>
        <p:spPr bwMode="auto">
          <a:xfrm>
            <a:off x="2795112" y="1782912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>
                <a:latin typeface="Comic Sans MS" panose="030F0702030302020204" pitchFamily="66" charset="0"/>
              </a:rPr>
              <a:t>Client</a:t>
            </a:r>
          </a:p>
        </p:txBody>
      </p:sp>
      <p:sp>
        <p:nvSpPr>
          <p:cNvPr id="14" name="Line 62"/>
          <p:cNvSpPr>
            <a:spLocks noChangeShapeType="1"/>
          </p:cNvSpPr>
          <p:nvPr/>
        </p:nvSpPr>
        <p:spPr bwMode="auto">
          <a:xfrm>
            <a:off x="3495199" y="3206096"/>
            <a:ext cx="0" cy="167969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>
              <a:solidFill>
                <a:schemeClr val="accent2"/>
              </a:solidFill>
            </a:endParaRPr>
          </a:p>
        </p:txBody>
      </p:sp>
      <p:sp>
        <p:nvSpPr>
          <p:cNvPr id="15" name="Text Box 63"/>
          <p:cNvSpPr txBox="1">
            <a:spLocks noChangeArrowheads="1"/>
          </p:cNvSpPr>
          <p:nvPr/>
        </p:nvSpPr>
        <p:spPr bwMode="auto">
          <a:xfrm>
            <a:off x="3384859" y="3921215"/>
            <a:ext cx="1131888" cy="30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rPr>
              <a:t>a </a:t>
            </a:r>
            <a:r>
              <a:rPr lang="fr-FR" altLang="fr-FR" sz="1200" b="0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effectué</a:t>
            </a:r>
          </a:p>
          <a:p>
            <a:endParaRPr lang="fr-FR" altLang="fr-FR" sz="1200" b="0" dirty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endParaRPr lang="fr-FR" altLang="fr-FR" sz="1200" b="0" dirty="0" smtClean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endParaRPr lang="fr-FR" altLang="fr-FR" sz="1200" b="0" dirty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endParaRPr lang="fr-FR" altLang="fr-FR" sz="1200" b="0" dirty="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Text Box 64"/>
          <p:cNvSpPr txBox="1">
            <a:spLocks noChangeArrowheads="1"/>
          </p:cNvSpPr>
          <p:nvPr/>
        </p:nvSpPr>
        <p:spPr bwMode="auto">
          <a:xfrm>
            <a:off x="3477473" y="4600410"/>
            <a:ext cx="503061" cy="26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rPr>
              <a:t>0..*</a:t>
            </a:r>
          </a:p>
        </p:txBody>
      </p:sp>
      <p:sp>
        <p:nvSpPr>
          <p:cNvPr id="17" name="Text Box 65"/>
          <p:cNvSpPr txBox="1">
            <a:spLocks noChangeArrowheads="1"/>
          </p:cNvSpPr>
          <p:nvPr/>
        </p:nvSpPr>
        <p:spPr bwMode="auto">
          <a:xfrm>
            <a:off x="3495199" y="3268089"/>
            <a:ext cx="503061" cy="32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fr-FR" altLang="fr-FR" sz="1200" b="0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1..1</a:t>
            </a:r>
            <a:endParaRPr lang="fr-FR" altLang="fr-FR" sz="1200" b="0" dirty="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Text Box 83"/>
          <p:cNvSpPr txBox="1">
            <a:spLocks noChangeArrowheads="1"/>
          </p:cNvSpPr>
          <p:nvPr/>
        </p:nvSpPr>
        <p:spPr bwMode="auto">
          <a:xfrm>
            <a:off x="2856071" y="2057052"/>
            <a:ext cx="1371600" cy="125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nom Prénom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téléphone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e-mail</a:t>
            </a:r>
          </a:p>
          <a:p>
            <a:pPr algn="l"/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Réserver( </a:t>
            </a:r>
            <a:r>
              <a:rPr lang="fr-FR" altLang="fr-FR" sz="1200" b="0" dirty="0">
                <a:solidFill>
                  <a:srgbClr val="C00000"/>
                </a:solidFill>
                <a:latin typeface="Comic Sans MS" panose="030F0702030302020204" pitchFamily="66" charset="0"/>
              </a:rPr>
              <a:t>)</a:t>
            </a:r>
          </a:p>
          <a:p>
            <a:pPr algn="l"/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Payer( )</a:t>
            </a:r>
            <a:endParaRPr lang="fr-FR" altLang="fr-FR" sz="1200" b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 Box 87"/>
          <p:cNvSpPr txBox="1">
            <a:spLocks noChangeArrowheads="1"/>
          </p:cNvSpPr>
          <p:nvPr/>
        </p:nvSpPr>
        <p:spPr bwMode="auto">
          <a:xfrm>
            <a:off x="2992755" y="5343000"/>
            <a:ext cx="1219200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date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numéro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035233" y="2834228"/>
            <a:ext cx="57111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Classes</a:t>
            </a:r>
          </a:p>
          <a:p>
            <a:r>
              <a:rPr lang="fr-FR" dirty="0" smtClean="0">
                <a:solidFill>
                  <a:schemeClr val="accent1"/>
                </a:solidFill>
              </a:rPr>
              <a:t>Attributs</a:t>
            </a:r>
          </a:p>
          <a:p>
            <a:r>
              <a:rPr lang="fr-FR" dirty="0" smtClean="0">
                <a:solidFill>
                  <a:srgbClr val="C00000"/>
                </a:solidFill>
              </a:rPr>
              <a:t>Opérations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Association : un client peut effectué plusieurs réservations;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Une réservation correspond à un seul client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74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55680"/>
            <a:ext cx="10515600" cy="1325563"/>
          </a:xfrm>
        </p:spPr>
        <p:txBody>
          <a:bodyPr>
            <a:normAutofit/>
          </a:bodyPr>
          <a:lstStyle/>
          <a:p>
            <a:r>
              <a:rPr lang="fr-FR" dirty="0" smtClean="0"/>
              <a:t>Objets et classes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63170" y="1370536"/>
            <a:ext cx="10515600" cy="1465866"/>
          </a:xfrm>
        </p:spPr>
        <p:txBody>
          <a:bodyPr/>
          <a:lstStyle/>
          <a:p>
            <a:r>
              <a:rPr lang="fr-FR" dirty="0" smtClean="0"/>
              <a:t>Objet : entité identifiable, concrète ou abstraite, définie par son nom et ses propriétés</a:t>
            </a:r>
          </a:p>
          <a:p>
            <a:r>
              <a:rPr lang="fr-FR" dirty="0" smtClean="0"/>
              <a:t>Classe : regroupement d’objets de même nature (même propriétés) </a:t>
            </a:r>
            <a:endParaRPr lang="fr-FR" dirty="0"/>
          </a:p>
        </p:txBody>
      </p:sp>
      <p:sp>
        <p:nvSpPr>
          <p:cNvPr id="9" name="Rectangle 57"/>
          <p:cNvSpPr>
            <a:spLocks noChangeArrowheads="1"/>
          </p:cNvSpPr>
          <p:nvPr/>
        </p:nvSpPr>
        <p:spPr bwMode="auto">
          <a:xfrm>
            <a:off x="1874520" y="3221516"/>
            <a:ext cx="1493838" cy="17079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10" name="Line 58"/>
          <p:cNvSpPr>
            <a:spLocks noChangeShapeType="1"/>
          </p:cNvSpPr>
          <p:nvPr/>
        </p:nvSpPr>
        <p:spPr bwMode="auto">
          <a:xfrm>
            <a:off x="1874520" y="3526316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59"/>
          <p:cNvSpPr>
            <a:spLocks noChangeShapeType="1"/>
          </p:cNvSpPr>
          <p:nvPr/>
        </p:nvSpPr>
        <p:spPr bwMode="auto">
          <a:xfrm>
            <a:off x="1874520" y="4440716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Text Box 60"/>
          <p:cNvSpPr txBox="1">
            <a:spLocks noChangeArrowheads="1"/>
          </p:cNvSpPr>
          <p:nvPr/>
        </p:nvSpPr>
        <p:spPr bwMode="auto">
          <a:xfrm>
            <a:off x="1874521" y="3297716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Client 1 : Client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18" name="Text Box 83"/>
          <p:cNvSpPr txBox="1">
            <a:spLocks noChangeArrowheads="1"/>
          </p:cNvSpPr>
          <p:nvPr/>
        </p:nvSpPr>
        <p:spPr bwMode="auto">
          <a:xfrm>
            <a:off x="1935480" y="3571856"/>
            <a:ext cx="13716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Martin Jacques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Nancy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0381788990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jacques@xys.fr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 Box 83"/>
          <p:cNvSpPr txBox="1">
            <a:spLocks noChangeArrowheads="1"/>
          </p:cNvSpPr>
          <p:nvPr/>
        </p:nvSpPr>
        <p:spPr bwMode="auto">
          <a:xfrm>
            <a:off x="1935480" y="4525476"/>
            <a:ext cx="1066800" cy="44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Réserver ( )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Payer ( )</a:t>
            </a:r>
            <a:endParaRPr lang="fr-FR" altLang="fr-FR" sz="1200" b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Rectangle 57"/>
          <p:cNvSpPr>
            <a:spLocks noChangeArrowheads="1"/>
          </p:cNvSpPr>
          <p:nvPr/>
        </p:nvSpPr>
        <p:spPr bwMode="auto">
          <a:xfrm>
            <a:off x="8656320" y="3407658"/>
            <a:ext cx="1493838" cy="17079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22" name="Line 58"/>
          <p:cNvSpPr>
            <a:spLocks noChangeShapeType="1"/>
          </p:cNvSpPr>
          <p:nvPr/>
        </p:nvSpPr>
        <p:spPr bwMode="auto">
          <a:xfrm>
            <a:off x="8656320" y="371245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" name="Line 59"/>
          <p:cNvSpPr>
            <a:spLocks noChangeShapeType="1"/>
          </p:cNvSpPr>
          <p:nvPr/>
        </p:nvSpPr>
        <p:spPr bwMode="auto">
          <a:xfrm>
            <a:off x="8656320" y="462685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Text Box 60"/>
          <p:cNvSpPr txBox="1">
            <a:spLocks noChangeArrowheads="1"/>
          </p:cNvSpPr>
          <p:nvPr/>
        </p:nvSpPr>
        <p:spPr bwMode="auto">
          <a:xfrm>
            <a:off x="8656321" y="3483858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>
                <a:latin typeface="Comic Sans MS" panose="030F0702030302020204" pitchFamily="66" charset="0"/>
              </a:rPr>
              <a:t>Client</a:t>
            </a:r>
          </a:p>
        </p:txBody>
      </p:sp>
      <p:sp>
        <p:nvSpPr>
          <p:cNvPr id="25" name="Text Box 83"/>
          <p:cNvSpPr txBox="1">
            <a:spLocks noChangeArrowheads="1"/>
          </p:cNvSpPr>
          <p:nvPr/>
        </p:nvSpPr>
        <p:spPr bwMode="auto">
          <a:xfrm>
            <a:off x="8717280" y="3757998"/>
            <a:ext cx="13716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nom Prénom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téléphone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e-mail</a:t>
            </a:r>
          </a:p>
        </p:txBody>
      </p:sp>
      <p:sp>
        <p:nvSpPr>
          <p:cNvPr id="26" name="Text Box 83"/>
          <p:cNvSpPr txBox="1">
            <a:spLocks noChangeArrowheads="1"/>
          </p:cNvSpPr>
          <p:nvPr/>
        </p:nvSpPr>
        <p:spPr bwMode="auto">
          <a:xfrm>
            <a:off x="8717280" y="4711618"/>
            <a:ext cx="1066800" cy="44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Réserver ( )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Payer ( )</a:t>
            </a:r>
            <a:endParaRPr lang="fr-FR" altLang="fr-FR" sz="1200" b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Rectangle 57"/>
          <p:cNvSpPr>
            <a:spLocks noChangeArrowheads="1"/>
          </p:cNvSpPr>
          <p:nvPr/>
        </p:nvSpPr>
        <p:spPr bwMode="auto">
          <a:xfrm>
            <a:off x="3703479" y="2885389"/>
            <a:ext cx="1493838" cy="17079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3703320" y="3175217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" name="Line 59"/>
          <p:cNvSpPr>
            <a:spLocks noChangeShapeType="1"/>
          </p:cNvSpPr>
          <p:nvPr/>
        </p:nvSpPr>
        <p:spPr bwMode="auto">
          <a:xfrm>
            <a:off x="3703320" y="4089617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" name="Text Box 60"/>
          <p:cNvSpPr txBox="1">
            <a:spLocks noChangeArrowheads="1"/>
          </p:cNvSpPr>
          <p:nvPr/>
        </p:nvSpPr>
        <p:spPr bwMode="auto">
          <a:xfrm>
            <a:off x="3703321" y="2946617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Client 2 : Client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31" name="Text Box 83"/>
          <p:cNvSpPr txBox="1">
            <a:spLocks noChangeArrowheads="1"/>
          </p:cNvSpPr>
          <p:nvPr/>
        </p:nvSpPr>
        <p:spPr bwMode="auto">
          <a:xfrm>
            <a:off x="3764280" y="3220757"/>
            <a:ext cx="1371600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Durand Barnabé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Thionville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0681745990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bdurand@tub.fr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32" name="Text Box 83"/>
          <p:cNvSpPr txBox="1">
            <a:spLocks noChangeArrowheads="1"/>
          </p:cNvSpPr>
          <p:nvPr/>
        </p:nvSpPr>
        <p:spPr bwMode="auto">
          <a:xfrm>
            <a:off x="3764280" y="4174377"/>
            <a:ext cx="1066800" cy="44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Réserver ( )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Payer ( )</a:t>
            </a:r>
            <a:endParaRPr lang="fr-FR" altLang="fr-FR" sz="1200" b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3" name="Rectangle 57"/>
          <p:cNvSpPr>
            <a:spLocks noChangeArrowheads="1"/>
          </p:cNvSpPr>
          <p:nvPr/>
        </p:nvSpPr>
        <p:spPr bwMode="auto">
          <a:xfrm>
            <a:off x="3596799" y="4825885"/>
            <a:ext cx="1493838" cy="17079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34" name="Line 58"/>
          <p:cNvSpPr>
            <a:spLocks noChangeShapeType="1"/>
          </p:cNvSpPr>
          <p:nvPr/>
        </p:nvSpPr>
        <p:spPr bwMode="auto">
          <a:xfrm>
            <a:off x="3596799" y="5130685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" name="Line 59"/>
          <p:cNvSpPr>
            <a:spLocks noChangeShapeType="1"/>
          </p:cNvSpPr>
          <p:nvPr/>
        </p:nvSpPr>
        <p:spPr bwMode="auto">
          <a:xfrm>
            <a:off x="3596799" y="6045085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" name="Text Box 60"/>
          <p:cNvSpPr txBox="1">
            <a:spLocks noChangeArrowheads="1"/>
          </p:cNvSpPr>
          <p:nvPr/>
        </p:nvSpPr>
        <p:spPr bwMode="auto">
          <a:xfrm>
            <a:off x="3596800" y="4902085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Client 3 : Client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37" name="Text Box 83"/>
          <p:cNvSpPr txBox="1">
            <a:spLocks noChangeArrowheads="1"/>
          </p:cNvSpPr>
          <p:nvPr/>
        </p:nvSpPr>
        <p:spPr bwMode="auto">
          <a:xfrm>
            <a:off x="3657759" y="5176225"/>
            <a:ext cx="1371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Simon Gertrude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Lyon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048178&amp;é90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gertrude@xys.fr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Text Box 83"/>
          <p:cNvSpPr txBox="1">
            <a:spLocks noChangeArrowheads="1"/>
          </p:cNvSpPr>
          <p:nvPr/>
        </p:nvSpPr>
        <p:spPr bwMode="auto">
          <a:xfrm>
            <a:off x="3657759" y="6129845"/>
            <a:ext cx="1066800" cy="44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Réserver ( )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Payer ( )</a:t>
            </a:r>
            <a:endParaRPr lang="fr-FR" altLang="fr-FR" sz="1200" b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54" name="Connecteur droit avec flèche 53"/>
          <p:cNvCxnSpPr/>
          <p:nvPr/>
        </p:nvCxnSpPr>
        <p:spPr>
          <a:xfrm>
            <a:off x="5745480" y="4013181"/>
            <a:ext cx="192024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5745480" y="4525476"/>
            <a:ext cx="192024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6127394" y="3617029"/>
            <a:ext cx="1019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instancie</a:t>
            </a:r>
            <a:endParaRPr lang="fr-FR" dirty="0"/>
          </a:p>
        </p:txBody>
      </p:sp>
      <p:sp>
        <p:nvSpPr>
          <p:cNvPr id="57" name="ZoneTexte 56"/>
          <p:cNvSpPr txBox="1"/>
          <p:nvPr/>
        </p:nvSpPr>
        <p:spPr>
          <a:xfrm>
            <a:off x="6236210" y="4533968"/>
            <a:ext cx="89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abstrait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7665720" y="6017128"/>
            <a:ext cx="2935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Classes, </a:t>
            </a:r>
            <a:r>
              <a:rPr lang="fr-FR" dirty="0" smtClean="0">
                <a:solidFill>
                  <a:schemeClr val="accent1"/>
                </a:solidFill>
              </a:rPr>
              <a:t>Attributs, </a:t>
            </a:r>
            <a:r>
              <a:rPr lang="fr-FR" dirty="0" smtClean="0">
                <a:solidFill>
                  <a:srgbClr val="C00000"/>
                </a:solidFill>
              </a:rPr>
              <a:t>Opérations</a:t>
            </a:r>
          </a:p>
          <a:p>
            <a:endParaRPr lang="fr-FR" dirty="0" smtClean="0">
              <a:solidFill>
                <a:schemeClr val="accent2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3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Associations entre classes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33737"/>
            <a:ext cx="10515600" cy="1298575"/>
          </a:xfrm>
        </p:spPr>
        <p:txBody>
          <a:bodyPr/>
          <a:lstStyle/>
          <a:p>
            <a:r>
              <a:rPr lang="fr-FR" dirty="0" smtClean="0"/>
              <a:t>Les associations représente les liens, les interactions entre objets, les canaux par lesquels les objets interagissent pour se demander des services</a:t>
            </a:r>
          </a:p>
          <a:p>
            <a:endParaRPr lang="fr-FR" dirty="0"/>
          </a:p>
        </p:txBody>
      </p:sp>
      <p:sp>
        <p:nvSpPr>
          <p:cNvPr id="16" name="Rectangle 52"/>
          <p:cNvSpPr>
            <a:spLocks noChangeArrowheads="1"/>
          </p:cNvSpPr>
          <p:nvPr/>
        </p:nvSpPr>
        <p:spPr bwMode="auto">
          <a:xfrm>
            <a:off x="3307080" y="5042397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7" name="Line 53"/>
          <p:cNvSpPr>
            <a:spLocks noChangeShapeType="1"/>
          </p:cNvSpPr>
          <p:nvPr/>
        </p:nvSpPr>
        <p:spPr bwMode="auto">
          <a:xfrm>
            <a:off x="3307080" y="538529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Line 54"/>
          <p:cNvSpPr>
            <a:spLocks noChangeShapeType="1"/>
          </p:cNvSpPr>
          <p:nvPr/>
        </p:nvSpPr>
        <p:spPr bwMode="auto">
          <a:xfrm>
            <a:off x="3307080" y="595679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Text Box 55"/>
          <p:cNvSpPr txBox="1">
            <a:spLocks noChangeArrowheads="1"/>
          </p:cNvSpPr>
          <p:nvPr/>
        </p:nvSpPr>
        <p:spPr bwMode="auto">
          <a:xfrm>
            <a:off x="3430905" y="5156697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>
                <a:latin typeface="Comic Sans MS" panose="030F0702030302020204" pitchFamily="66" charset="0"/>
              </a:rPr>
              <a:t>Réservation</a:t>
            </a:r>
          </a:p>
        </p:txBody>
      </p:sp>
      <p:sp>
        <p:nvSpPr>
          <p:cNvPr id="20" name="Text Box 56"/>
          <p:cNvSpPr txBox="1">
            <a:spLocks noChangeArrowheads="1"/>
          </p:cNvSpPr>
          <p:nvPr/>
        </p:nvSpPr>
        <p:spPr bwMode="auto">
          <a:xfrm>
            <a:off x="3474721" y="6002517"/>
            <a:ext cx="13684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fr-FR" altLang="fr-FR" sz="1200" b="0" dirty="0">
                <a:solidFill>
                  <a:srgbClr val="C00000"/>
                </a:solidFill>
                <a:latin typeface="Comic Sans MS" panose="030F0702030302020204" pitchFamily="66" charset="0"/>
              </a:rPr>
              <a:t>Annuler( )</a:t>
            </a:r>
          </a:p>
          <a:p>
            <a:pPr algn="l"/>
            <a:r>
              <a:rPr lang="fr-FR" altLang="fr-FR" sz="1200" b="0" dirty="0">
                <a:solidFill>
                  <a:srgbClr val="C00000"/>
                </a:solidFill>
                <a:latin typeface="Comic Sans MS" panose="030F0702030302020204" pitchFamily="66" charset="0"/>
              </a:rPr>
              <a:t>Confirmer( )</a:t>
            </a:r>
          </a:p>
        </p:txBody>
      </p:sp>
      <p:sp>
        <p:nvSpPr>
          <p:cNvPr id="21" name="Rectangle 57"/>
          <p:cNvSpPr>
            <a:spLocks noChangeArrowheads="1"/>
          </p:cNvSpPr>
          <p:nvPr/>
        </p:nvSpPr>
        <p:spPr bwMode="auto">
          <a:xfrm>
            <a:off x="3261836" y="2870698"/>
            <a:ext cx="1493838" cy="15269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2" name="Line 58"/>
          <p:cNvSpPr>
            <a:spLocks noChangeShapeType="1"/>
          </p:cNvSpPr>
          <p:nvPr/>
        </p:nvSpPr>
        <p:spPr bwMode="auto">
          <a:xfrm>
            <a:off x="3261836" y="317549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" name="Line 59"/>
          <p:cNvSpPr>
            <a:spLocks noChangeShapeType="1"/>
          </p:cNvSpPr>
          <p:nvPr/>
        </p:nvSpPr>
        <p:spPr bwMode="auto">
          <a:xfrm>
            <a:off x="3261836" y="408989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Text Box 60"/>
          <p:cNvSpPr txBox="1">
            <a:spLocks noChangeArrowheads="1"/>
          </p:cNvSpPr>
          <p:nvPr/>
        </p:nvSpPr>
        <p:spPr bwMode="auto">
          <a:xfrm>
            <a:off x="3261837" y="2946898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>
                <a:latin typeface="Comic Sans MS" panose="030F0702030302020204" pitchFamily="66" charset="0"/>
              </a:rPr>
              <a:t>Client</a:t>
            </a:r>
          </a:p>
        </p:txBody>
      </p:sp>
      <p:grpSp>
        <p:nvGrpSpPr>
          <p:cNvPr id="25" name="Group 61"/>
          <p:cNvGrpSpPr>
            <a:grpSpLocks/>
          </p:cNvGrpSpPr>
          <p:nvPr/>
        </p:nvGrpSpPr>
        <p:grpSpPr bwMode="auto">
          <a:xfrm>
            <a:off x="3874770" y="4397631"/>
            <a:ext cx="1131888" cy="723900"/>
            <a:chOff x="1777" y="10057"/>
            <a:chExt cx="1620" cy="1260"/>
          </a:xfrm>
        </p:grpSpPr>
        <p:sp>
          <p:nvSpPr>
            <p:cNvPr id="26" name="Line 62"/>
            <p:cNvSpPr>
              <a:spLocks noChangeShapeType="1"/>
            </p:cNvSpPr>
            <p:nvPr/>
          </p:nvSpPr>
          <p:spPr bwMode="auto">
            <a:xfrm>
              <a:off x="1777" y="10057"/>
              <a:ext cx="0" cy="12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7" name="Text Box 63"/>
            <p:cNvSpPr txBox="1">
              <a:spLocks noChangeArrowheads="1"/>
            </p:cNvSpPr>
            <p:nvPr/>
          </p:nvSpPr>
          <p:spPr bwMode="auto">
            <a:xfrm>
              <a:off x="1777" y="10417"/>
              <a:ext cx="16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fr-FR" altLang="fr-FR" sz="1200" b="0">
                  <a:solidFill>
                    <a:schemeClr val="accent2"/>
                  </a:solidFill>
                  <a:latin typeface="Comic Sans MS" panose="030F0702030302020204" pitchFamily="66" charset="0"/>
                </a:rPr>
                <a:t>a effectué</a:t>
              </a:r>
            </a:p>
          </p:txBody>
        </p:sp>
        <p:sp>
          <p:nvSpPr>
            <p:cNvPr id="28" name="Text Box 64"/>
            <p:cNvSpPr txBox="1">
              <a:spLocks noChangeArrowheads="1"/>
            </p:cNvSpPr>
            <p:nvPr/>
          </p:nvSpPr>
          <p:spPr bwMode="auto">
            <a:xfrm>
              <a:off x="1777" y="10777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0..*</a:t>
              </a:r>
            </a:p>
          </p:txBody>
        </p:sp>
        <p:sp>
          <p:nvSpPr>
            <p:cNvPr id="29" name="Text Box 65"/>
            <p:cNvSpPr txBox="1">
              <a:spLocks noChangeArrowheads="1"/>
            </p:cNvSpPr>
            <p:nvPr/>
          </p:nvSpPr>
          <p:spPr bwMode="auto">
            <a:xfrm>
              <a:off x="1777" y="10057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fr-FR" altLang="fr-FR" sz="1200" b="0">
                  <a:solidFill>
                    <a:schemeClr val="accent2"/>
                  </a:solidFill>
                  <a:latin typeface="Comic Sans MS" panose="030F0702030302020204" pitchFamily="66" charset="0"/>
                </a:rPr>
                <a:t>1</a:t>
              </a:r>
            </a:p>
          </p:txBody>
        </p:sp>
      </p:grpSp>
      <p:sp>
        <p:nvSpPr>
          <p:cNvPr id="30" name="Text Box 83"/>
          <p:cNvSpPr txBox="1">
            <a:spLocks noChangeArrowheads="1"/>
          </p:cNvSpPr>
          <p:nvPr/>
        </p:nvSpPr>
        <p:spPr bwMode="auto">
          <a:xfrm>
            <a:off x="3322796" y="3221038"/>
            <a:ext cx="1371600" cy="125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nom Prénom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téléphone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e-mail</a:t>
            </a:r>
          </a:p>
          <a:p>
            <a:pPr algn="l"/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Réserver( </a:t>
            </a:r>
            <a:r>
              <a:rPr lang="fr-FR" altLang="fr-FR" sz="1200" b="0" dirty="0">
                <a:solidFill>
                  <a:srgbClr val="C00000"/>
                </a:solidFill>
                <a:latin typeface="Comic Sans MS" panose="030F0702030302020204" pitchFamily="66" charset="0"/>
              </a:rPr>
              <a:t>)</a:t>
            </a:r>
          </a:p>
          <a:p>
            <a:pPr algn="l"/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Payer( )</a:t>
            </a:r>
            <a:endParaRPr lang="fr-FR" altLang="fr-FR" sz="1200" b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1" name="Text Box 87"/>
          <p:cNvSpPr txBox="1">
            <a:spLocks noChangeArrowheads="1"/>
          </p:cNvSpPr>
          <p:nvPr/>
        </p:nvSpPr>
        <p:spPr bwMode="auto">
          <a:xfrm>
            <a:off x="3459480" y="5499598"/>
            <a:ext cx="1219200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date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numéro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501958" y="3424778"/>
            <a:ext cx="57111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Classes</a:t>
            </a:r>
          </a:p>
          <a:p>
            <a:r>
              <a:rPr lang="fr-FR" dirty="0" smtClean="0">
                <a:solidFill>
                  <a:schemeClr val="accent1"/>
                </a:solidFill>
              </a:rPr>
              <a:t>Attributs</a:t>
            </a:r>
          </a:p>
          <a:p>
            <a:r>
              <a:rPr lang="fr-FR" dirty="0" smtClean="0">
                <a:solidFill>
                  <a:srgbClr val="C00000"/>
                </a:solidFill>
              </a:rPr>
              <a:t>Opérations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Association : un client peut effectué plusieurs réservations;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Une réservation correspond à un seul client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8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Associations entre classes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33738"/>
            <a:ext cx="10515600" cy="632508"/>
          </a:xfrm>
        </p:spPr>
        <p:txBody>
          <a:bodyPr/>
          <a:lstStyle/>
          <a:p>
            <a:r>
              <a:rPr lang="fr-FR" dirty="0" smtClean="0"/>
              <a:t>On peut avoir plusieurs associations ente deux classes</a:t>
            </a:r>
          </a:p>
          <a:p>
            <a:endParaRPr lang="fr-FR" dirty="0"/>
          </a:p>
        </p:txBody>
      </p:sp>
      <p:sp>
        <p:nvSpPr>
          <p:cNvPr id="16" name="Rectangle 52"/>
          <p:cNvSpPr>
            <a:spLocks noChangeArrowheads="1"/>
          </p:cNvSpPr>
          <p:nvPr/>
        </p:nvSpPr>
        <p:spPr bwMode="auto">
          <a:xfrm>
            <a:off x="6981009" y="2908797"/>
            <a:ext cx="149225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7" name="Line 53"/>
          <p:cNvSpPr>
            <a:spLocks noChangeShapeType="1"/>
          </p:cNvSpPr>
          <p:nvPr/>
        </p:nvSpPr>
        <p:spPr bwMode="auto">
          <a:xfrm>
            <a:off x="6981009" y="3251697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Line 54"/>
          <p:cNvSpPr>
            <a:spLocks noChangeShapeType="1"/>
          </p:cNvSpPr>
          <p:nvPr/>
        </p:nvSpPr>
        <p:spPr bwMode="auto">
          <a:xfrm>
            <a:off x="6981009" y="3970154"/>
            <a:ext cx="14922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Text Box 55"/>
          <p:cNvSpPr txBox="1">
            <a:spLocks noChangeArrowheads="1"/>
          </p:cNvSpPr>
          <p:nvPr/>
        </p:nvSpPr>
        <p:spPr bwMode="auto">
          <a:xfrm>
            <a:off x="7104834" y="3023097"/>
            <a:ext cx="1155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Appartement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21" name="Rectangle 57"/>
          <p:cNvSpPr>
            <a:spLocks noChangeArrowheads="1"/>
          </p:cNvSpPr>
          <p:nvPr/>
        </p:nvSpPr>
        <p:spPr bwMode="auto">
          <a:xfrm>
            <a:off x="3261360" y="2908797"/>
            <a:ext cx="1493838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2" name="Line 58"/>
          <p:cNvSpPr>
            <a:spLocks noChangeShapeType="1"/>
          </p:cNvSpPr>
          <p:nvPr/>
        </p:nvSpPr>
        <p:spPr bwMode="auto">
          <a:xfrm>
            <a:off x="3261360" y="3213597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" name="Line 59"/>
          <p:cNvSpPr>
            <a:spLocks noChangeShapeType="1"/>
          </p:cNvSpPr>
          <p:nvPr/>
        </p:nvSpPr>
        <p:spPr bwMode="auto">
          <a:xfrm>
            <a:off x="3261360" y="4127997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Text Box 60"/>
          <p:cNvSpPr txBox="1">
            <a:spLocks noChangeArrowheads="1"/>
          </p:cNvSpPr>
          <p:nvPr/>
        </p:nvSpPr>
        <p:spPr bwMode="auto">
          <a:xfrm>
            <a:off x="3261361" y="2984997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grpSp>
        <p:nvGrpSpPr>
          <p:cNvPr id="25" name="Group 61"/>
          <p:cNvGrpSpPr>
            <a:grpSpLocks/>
          </p:cNvGrpSpPr>
          <p:nvPr/>
        </p:nvGrpSpPr>
        <p:grpSpPr bwMode="auto">
          <a:xfrm>
            <a:off x="4748348" y="3246951"/>
            <a:ext cx="2232660" cy="347587"/>
            <a:chOff x="553" y="10775"/>
            <a:chExt cx="3230" cy="605"/>
          </a:xfrm>
        </p:grpSpPr>
        <p:sp>
          <p:nvSpPr>
            <p:cNvPr id="26" name="Line 62"/>
            <p:cNvSpPr>
              <a:spLocks noChangeShapeType="1"/>
            </p:cNvSpPr>
            <p:nvPr/>
          </p:nvSpPr>
          <p:spPr bwMode="auto">
            <a:xfrm>
              <a:off x="562" y="11317"/>
              <a:ext cx="3221" cy="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7" name="Text Box 63"/>
            <p:cNvSpPr txBox="1">
              <a:spLocks noChangeArrowheads="1"/>
            </p:cNvSpPr>
            <p:nvPr/>
          </p:nvSpPr>
          <p:spPr bwMode="auto">
            <a:xfrm>
              <a:off x="1393" y="10783"/>
              <a:ext cx="16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fr-FR" altLang="fr-FR" sz="1200" b="0" dirty="0" smtClean="0">
                  <a:solidFill>
                    <a:schemeClr val="accent2"/>
                  </a:solidFill>
                  <a:latin typeface="Comic Sans MS" panose="030F0702030302020204" pitchFamily="66" charset="0"/>
                </a:rPr>
                <a:t>possède</a:t>
              </a:r>
              <a:endPara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28" name="Text Box 64"/>
            <p:cNvSpPr txBox="1">
              <a:spLocks noChangeArrowheads="1"/>
            </p:cNvSpPr>
            <p:nvPr/>
          </p:nvSpPr>
          <p:spPr bwMode="auto">
            <a:xfrm>
              <a:off x="3000" y="10840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0..*</a:t>
              </a:r>
            </a:p>
          </p:txBody>
        </p:sp>
        <p:sp>
          <p:nvSpPr>
            <p:cNvPr id="29" name="Text Box 65"/>
            <p:cNvSpPr txBox="1">
              <a:spLocks noChangeArrowheads="1"/>
            </p:cNvSpPr>
            <p:nvPr/>
          </p:nvSpPr>
          <p:spPr bwMode="auto">
            <a:xfrm>
              <a:off x="553" y="10775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1</a:t>
              </a:r>
            </a:p>
          </p:txBody>
        </p:sp>
      </p:grpSp>
      <p:sp>
        <p:nvSpPr>
          <p:cNvPr id="30" name="Text Box 83"/>
          <p:cNvSpPr txBox="1">
            <a:spLocks noChangeArrowheads="1"/>
          </p:cNvSpPr>
          <p:nvPr/>
        </p:nvSpPr>
        <p:spPr bwMode="auto">
          <a:xfrm>
            <a:off x="3322320" y="3259137"/>
            <a:ext cx="13716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nom Prénom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téléphone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>
                <a:solidFill>
                  <a:schemeClr val="accent1"/>
                </a:solidFill>
                <a:latin typeface="Comic Sans MS" panose="030F0702030302020204" pitchFamily="66" charset="0"/>
              </a:rPr>
              <a:t>e-mail</a:t>
            </a:r>
          </a:p>
        </p:txBody>
      </p:sp>
      <p:sp>
        <p:nvSpPr>
          <p:cNvPr id="31" name="Text Box 87"/>
          <p:cNvSpPr txBox="1">
            <a:spLocks noChangeArrowheads="1"/>
          </p:cNvSpPr>
          <p:nvPr/>
        </p:nvSpPr>
        <p:spPr bwMode="auto">
          <a:xfrm>
            <a:off x="7133409" y="3365998"/>
            <a:ext cx="1219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Adresse</a:t>
            </a:r>
          </a:p>
          <a:p>
            <a:pPr algn="l" eaLnBrk="1" hangingPunct="1">
              <a:lnSpc>
                <a:spcPct val="6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surface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3" name="Group 61"/>
          <p:cNvGrpSpPr>
            <a:grpSpLocks/>
          </p:cNvGrpSpPr>
          <p:nvPr/>
        </p:nvGrpSpPr>
        <p:grpSpPr bwMode="auto">
          <a:xfrm>
            <a:off x="4754569" y="3813555"/>
            <a:ext cx="2182892" cy="342991"/>
            <a:chOff x="625" y="10783"/>
            <a:chExt cx="3158" cy="597"/>
          </a:xfrm>
        </p:grpSpPr>
        <p:sp>
          <p:nvSpPr>
            <p:cNvPr id="34" name="Line 62"/>
            <p:cNvSpPr>
              <a:spLocks noChangeShapeType="1"/>
            </p:cNvSpPr>
            <p:nvPr/>
          </p:nvSpPr>
          <p:spPr bwMode="auto">
            <a:xfrm>
              <a:off x="625" y="11338"/>
              <a:ext cx="3158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5" name="Text Box 63"/>
            <p:cNvSpPr txBox="1">
              <a:spLocks noChangeArrowheads="1"/>
            </p:cNvSpPr>
            <p:nvPr/>
          </p:nvSpPr>
          <p:spPr bwMode="auto">
            <a:xfrm>
              <a:off x="1393" y="10783"/>
              <a:ext cx="16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fr-FR" altLang="fr-FR" sz="1200" b="0" dirty="0" smtClean="0">
                  <a:solidFill>
                    <a:schemeClr val="accent2"/>
                  </a:solidFill>
                  <a:latin typeface="Comic Sans MS" panose="030F0702030302020204" pitchFamily="66" charset="0"/>
                </a:rPr>
                <a:t>loue</a:t>
              </a:r>
              <a:endPara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36" name="Text Box 64"/>
            <p:cNvSpPr txBox="1">
              <a:spLocks noChangeArrowheads="1"/>
            </p:cNvSpPr>
            <p:nvPr/>
          </p:nvSpPr>
          <p:spPr bwMode="auto">
            <a:xfrm>
              <a:off x="3000" y="10840"/>
              <a:ext cx="720" cy="5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fr-FR" altLang="fr-FR" sz="1200" b="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0..*</a:t>
              </a:r>
            </a:p>
          </p:txBody>
        </p:sp>
      </p:grpSp>
      <p:sp>
        <p:nvSpPr>
          <p:cNvPr id="38" name="Text Box 64"/>
          <p:cNvSpPr txBox="1">
            <a:spLocks noChangeArrowheads="1"/>
          </p:cNvSpPr>
          <p:nvPr/>
        </p:nvSpPr>
        <p:spPr bwMode="auto">
          <a:xfrm>
            <a:off x="4689427" y="3854223"/>
            <a:ext cx="497683" cy="31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fr-FR" altLang="fr-FR" sz="1200" b="0" dirty="0">
                <a:solidFill>
                  <a:schemeClr val="accent2"/>
                </a:solidFill>
                <a:latin typeface="Comic Sans MS" panose="030F0702030302020204" pitchFamily="66" charset="0"/>
              </a:rPr>
              <a:t>0..*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89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iens entre objets / rôle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5929" y="1547426"/>
            <a:ext cx="10515600" cy="1298575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Les associations représente les liens entre objets des classes</a:t>
            </a:r>
          </a:p>
          <a:p>
            <a:r>
              <a:rPr lang="fr-FR" dirty="0" smtClean="0"/>
              <a:t>Une association se lit dans les deux sens</a:t>
            </a:r>
          </a:p>
          <a:p>
            <a:r>
              <a:rPr lang="fr-FR" dirty="0" smtClean="0"/>
              <a:t>Chaque classe joue un rôle dans une association</a:t>
            </a:r>
          </a:p>
          <a:p>
            <a:endParaRPr lang="fr-FR" dirty="0"/>
          </a:p>
        </p:txBody>
      </p:sp>
      <p:sp>
        <p:nvSpPr>
          <p:cNvPr id="4" name="Rectangle 57"/>
          <p:cNvSpPr>
            <a:spLocks noChangeArrowheads="1"/>
          </p:cNvSpPr>
          <p:nvPr/>
        </p:nvSpPr>
        <p:spPr bwMode="auto">
          <a:xfrm>
            <a:off x="5081452" y="3802548"/>
            <a:ext cx="1493838" cy="17079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5" name="Line 58"/>
          <p:cNvSpPr>
            <a:spLocks noChangeShapeType="1"/>
          </p:cNvSpPr>
          <p:nvPr/>
        </p:nvSpPr>
        <p:spPr bwMode="auto">
          <a:xfrm>
            <a:off x="5081452" y="410734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9"/>
          <p:cNvSpPr>
            <a:spLocks noChangeShapeType="1"/>
          </p:cNvSpPr>
          <p:nvPr/>
        </p:nvSpPr>
        <p:spPr bwMode="auto">
          <a:xfrm>
            <a:off x="5081452" y="502174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60"/>
          <p:cNvSpPr txBox="1">
            <a:spLocks noChangeArrowheads="1"/>
          </p:cNvSpPr>
          <p:nvPr/>
        </p:nvSpPr>
        <p:spPr bwMode="auto">
          <a:xfrm>
            <a:off x="5081453" y="3878748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Client 1 : Client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8" name="Text Box 83"/>
          <p:cNvSpPr txBox="1">
            <a:spLocks noChangeArrowheads="1"/>
          </p:cNvSpPr>
          <p:nvPr/>
        </p:nvSpPr>
        <p:spPr bwMode="auto">
          <a:xfrm>
            <a:off x="5142412" y="4152888"/>
            <a:ext cx="13716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Martin Jacques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Nancy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0381788990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jacques@xys.fr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 Box 83"/>
          <p:cNvSpPr txBox="1">
            <a:spLocks noChangeArrowheads="1"/>
          </p:cNvSpPr>
          <p:nvPr/>
        </p:nvSpPr>
        <p:spPr bwMode="auto">
          <a:xfrm>
            <a:off x="5142412" y="5106508"/>
            <a:ext cx="1066800" cy="44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Réserver ( )</a:t>
            </a: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Payer ( )</a:t>
            </a:r>
            <a:endParaRPr lang="fr-FR" altLang="fr-FR" sz="1200" b="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8769532" y="2846001"/>
            <a:ext cx="1493838" cy="1636471"/>
            <a:chOff x="5471160" y="2844089"/>
            <a:chExt cx="1493838" cy="1636471"/>
          </a:xfrm>
        </p:grpSpPr>
        <p:sp>
          <p:nvSpPr>
            <p:cNvPr id="10" name="Rectangle 57"/>
            <p:cNvSpPr>
              <a:spLocks noChangeArrowheads="1"/>
            </p:cNvSpPr>
            <p:nvPr/>
          </p:nvSpPr>
          <p:spPr bwMode="auto">
            <a:xfrm>
              <a:off x="5471160" y="2844089"/>
              <a:ext cx="1493838" cy="16364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fr-FR" altLang="fr-FR" dirty="0"/>
            </a:p>
          </p:txBody>
        </p:sp>
        <p:sp>
          <p:nvSpPr>
            <p:cNvPr id="11" name="Line 58"/>
            <p:cNvSpPr>
              <a:spLocks noChangeShapeType="1"/>
            </p:cNvSpPr>
            <p:nvPr/>
          </p:nvSpPr>
          <p:spPr bwMode="auto">
            <a:xfrm>
              <a:off x="5471160" y="3420906"/>
              <a:ext cx="14938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Line 59"/>
            <p:cNvSpPr>
              <a:spLocks noChangeShapeType="1"/>
            </p:cNvSpPr>
            <p:nvPr/>
          </p:nvSpPr>
          <p:spPr bwMode="auto">
            <a:xfrm>
              <a:off x="5471160" y="3909349"/>
              <a:ext cx="14938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 Box 60"/>
            <p:cNvSpPr txBox="1">
              <a:spLocks noChangeArrowheads="1"/>
            </p:cNvSpPr>
            <p:nvPr/>
          </p:nvSpPr>
          <p:spPr bwMode="auto">
            <a:xfrm>
              <a:off x="5471161" y="2994186"/>
              <a:ext cx="140017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fr-FR" altLang="fr-FR" sz="1200" b="0" dirty="0" smtClean="0">
                  <a:latin typeface="Comic Sans MS" panose="030F0702030302020204" pitchFamily="66" charset="0"/>
                </a:rPr>
                <a:t>Réservation 1 : Réservation</a:t>
              </a:r>
              <a:endParaRPr lang="fr-FR" altLang="fr-FR" sz="1200" b="0" dirty="0">
                <a:latin typeface="Comic Sans MS" panose="030F0702030302020204" pitchFamily="66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5535295" y="3443765"/>
              <a:ext cx="1371600" cy="443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200" b="0" dirty="0" smtClean="0">
                  <a:solidFill>
                    <a:schemeClr val="accent1"/>
                  </a:solidFill>
                  <a:latin typeface="Comic Sans MS" panose="030F0702030302020204" pitchFamily="66" charset="0"/>
                </a:rPr>
                <a:t>12/12/17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200" b="0" dirty="0" smtClean="0">
                  <a:solidFill>
                    <a:schemeClr val="accent1"/>
                  </a:solidFill>
                  <a:latin typeface="Comic Sans MS" panose="030F0702030302020204" pitchFamily="66" charset="0"/>
                </a:rPr>
                <a:t>12345</a:t>
              </a:r>
            </a:p>
          </p:txBody>
        </p:sp>
        <p:sp>
          <p:nvSpPr>
            <p:cNvPr id="16" name="Text Box 56"/>
            <p:cNvSpPr txBox="1">
              <a:spLocks noChangeArrowheads="1"/>
            </p:cNvSpPr>
            <p:nvPr/>
          </p:nvSpPr>
          <p:spPr bwMode="auto">
            <a:xfrm>
              <a:off x="5487035" y="3992008"/>
              <a:ext cx="1368425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fr-FR" altLang="fr-FR" sz="1200" b="0" dirty="0">
                  <a:solidFill>
                    <a:srgbClr val="C00000"/>
                  </a:solidFill>
                  <a:latin typeface="Comic Sans MS" panose="030F0702030302020204" pitchFamily="66" charset="0"/>
                </a:rPr>
                <a:t>Annuler( )</a:t>
              </a:r>
            </a:p>
            <a:p>
              <a:pPr algn="l"/>
              <a:r>
                <a:rPr lang="fr-FR" altLang="fr-FR" sz="1200" b="0" dirty="0">
                  <a:solidFill>
                    <a:srgbClr val="C00000"/>
                  </a:solidFill>
                  <a:latin typeface="Comic Sans MS" panose="030F0702030302020204" pitchFamily="66" charset="0"/>
                </a:rPr>
                <a:t>Confirmer( )</a:t>
              </a: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8785407" y="4779178"/>
            <a:ext cx="1493838" cy="1636471"/>
            <a:chOff x="5471160" y="2844089"/>
            <a:chExt cx="1493838" cy="1636471"/>
          </a:xfrm>
        </p:grpSpPr>
        <p:sp>
          <p:nvSpPr>
            <p:cNvPr id="20" name="Rectangle 57"/>
            <p:cNvSpPr>
              <a:spLocks noChangeArrowheads="1"/>
            </p:cNvSpPr>
            <p:nvPr/>
          </p:nvSpPr>
          <p:spPr bwMode="auto">
            <a:xfrm>
              <a:off x="5471160" y="2844089"/>
              <a:ext cx="1493838" cy="16364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fr-FR" altLang="fr-FR" dirty="0"/>
            </a:p>
          </p:txBody>
        </p:sp>
        <p:sp>
          <p:nvSpPr>
            <p:cNvPr id="21" name="Line 58"/>
            <p:cNvSpPr>
              <a:spLocks noChangeShapeType="1"/>
            </p:cNvSpPr>
            <p:nvPr/>
          </p:nvSpPr>
          <p:spPr bwMode="auto">
            <a:xfrm>
              <a:off x="5471160" y="3420906"/>
              <a:ext cx="14938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Line 59"/>
            <p:cNvSpPr>
              <a:spLocks noChangeShapeType="1"/>
            </p:cNvSpPr>
            <p:nvPr/>
          </p:nvSpPr>
          <p:spPr bwMode="auto">
            <a:xfrm>
              <a:off x="5471160" y="3909349"/>
              <a:ext cx="14938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Text Box 60"/>
            <p:cNvSpPr txBox="1">
              <a:spLocks noChangeArrowheads="1"/>
            </p:cNvSpPr>
            <p:nvPr/>
          </p:nvSpPr>
          <p:spPr bwMode="auto">
            <a:xfrm>
              <a:off x="5471161" y="2994186"/>
              <a:ext cx="140017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fr-FR" altLang="fr-FR" sz="1200" b="0" dirty="0" smtClean="0">
                  <a:latin typeface="Comic Sans MS" panose="030F0702030302020204" pitchFamily="66" charset="0"/>
                </a:rPr>
                <a:t>Réservation 2 : Réservation</a:t>
              </a:r>
              <a:endParaRPr lang="fr-FR" altLang="fr-FR" sz="1200" b="0" dirty="0">
                <a:latin typeface="Comic Sans MS" panose="030F0702030302020204" pitchFamily="66" charset="0"/>
              </a:endParaRPr>
            </a:p>
          </p:txBody>
        </p:sp>
        <p:sp>
          <p:nvSpPr>
            <p:cNvPr id="24" name="Text Box 83"/>
            <p:cNvSpPr txBox="1">
              <a:spLocks noChangeArrowheads="1"/>
            </p:cNvSpPr>
            <p:nvPr/>
          </p:nvSpPr>
          <p:spPr bwMode="auto">
            <a:xfrm>
              <a:off x="5535295" y="3443765"/>
              <a:ext cx="1371600" cy="449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200" b="0" dirty="0" smtClean="0">
                  <a:solidFill>
                    <a:schemeClr val="accent1"/>
                  </a:solidFill>
                  <a:latin typeface="Comic Sans MS" panose="030F0702030302020204" pitchFamily="66" charset="0"/>
                </a:rPr>
                <a:t>11/10/17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fr-FR" altLang="fr-FR" sz="1200" b="0" dirty="0" smtClean="0">
                  <a:solidFill>
                    <a:schemeClr val="accent1"/>
                  </a:solidFill>
                  <a:latin typeface="Comic Sans MS" panose="030F0702030302020204" pitchFamily="66" charset="0"/>
                </a:rPr>
                <a:t>123368</a:t>
              </a:r>
            </a:p>
          </p:txBody>
        </p:sp>
        <p:sp>
          <p:nvSpPr>
            <p:cNvPr id="25" name="Text Box 56"/>
            <p:cNvSpPr txBox="1">
              <a:spLocks noChangeArrowheads="1"/>
            </p:cNvSpPr>
            <p:nvPr/>
          </p:nvSpPr>
          <p:spPr bwMode="auto">
            <a:xfrm>
              <a:off x="5487035" y="3992008"/>
              <a:ext cx="1368425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/>
            <a:lstStyle>
              <a:lvl1pPr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fr-FR" altLang="fr-FR" sz="1200" b="0" dirty="0">
                  <a:solidFill>
                    <a:srgbClr val="C00000"/>
                  </a:solidFill>
                  <a:latin typeface="Comic Sans MS" panose="030F0702030302020204" pitchFamily="66" charset="0"/>
                </a:rPr>
                <a:t>Annuler( )</a:t>
              </a:r>
            </a:p>
            <a:p>
              <a:pPr algn="l"/>
              <a:r>
                <a:rPr lang="fr-FR" altLang="fr-FR" sz="1200" b="0" dirty="0">
                  <a:solidFill>
                    <a:srgbClr val="C00000"/>
                  </a:solidFill>
                  <a:latin typeface="Comic Sans MS" panose="030F0702030302020204" pitchFamily="66" charset="0"/>
                </a:rPr>
                <a:t>Confirmer( )</a:t>
              </a:r>
            </a:p>
          </p:txBody>
        </p:sp>
      </p:grpSp>
      <p:cxnSp>
        <p:nvCxnSpPr>
          <p:cNvPr id="27" name="Connecteur droit 26"/>
          <p:cNvCxnSpPr>
            <a:stCxn id="4" idx="3"/>
            <a:endCxn id="10" idx="1"/>
          </p:cNvCxnSpPr>
          <p:nvPr/>
        </p:nvCxnSpPr>
        <p:spPr>
          <a:xfrm flipV="1">
            <a:off x="6575290" y="3664237"/>
            <a:ext cx="2194242" cy="99229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4" idx="3"/>
            <a:endCxn id="20" idx="1"/>
          </p:cNvCxnSpPr>
          <p:nvPr/>
        </p:nvCxnSpPr>
        <p:spPr>
          <a:xfrm>
            <a:off x="6575290" y="4656532"/>
            <a:ext cx="2210117" cy="94088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7154128" y="3719598"/>
            <a:ext cx="1036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2"/>
                </a:solidFill>
              </a:rPr>
              <a:t>A effectué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200715" y="5258859"/>
            <a:ext cx="1036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2"/>
                </a:solidFill>
              </a:rPr>
              <a:t>A effectué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6526029" y="3967659"/>
            <a:ext cx="81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FF0000"/>
                </a:solidFill>
              </a:rPr>
              <a:t>l</a:t>
            </a:r>
            <a:r>
              <a:rPr lang="fr-FR" sz="1600" dirty="0" err="1" smtClean="0">
                <a:solidFill>
                  <a:srgbClr val="FF0000"/>
                </a:solidFill>
              </a:rPr>
              <a:t>eClient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7467538" y="4427996"/>
            <a:ext cx="147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FF0000"/>
                </a:solidFill>
              </a:rPr>
              <a:t>l</a:t>
            </a:r>
            <a:r>
              <a:rPr lang="fr-FR" sz="1600" dirty="0" err="1" smtClean="0">
                <a:solidFill>
                  <a:srgbClr val="FF0000"/>
                </a:solidFill>
              </a:rPr>
              <a:t>esRéservations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50" name="Forme libre 49"/>
          <p:cNvSpPr/>
          <p:nvPr/>
        </p:nvSpPr>
        <p:spPr>
          <a:xfrm flipH="1">
            <a:off x="8208112" y="3445677"/>
            <a:ext cx="498002" cy="2255520"/>
          </a:xfrm>
          <a:custGeom>
            <a:avLst/>
            <a:gdLst>
              <a:gd name="connsiteX0" fmla="*/ 0 w 717263"/>
              <a:gd name="connsiteY0" fmla="*/ 0 h 2255520"/>
              <a:gd name="connsiteX1" fmla="*/ 716280 w 717263"/>
              <a:gd name="connsiteY1" fmla="*/ 1021080 h 2255520"/>
              <a:gd name="connsiteX2" fmla="*/ 167640 w 717263"/>
              <a:gd name="connsiteY2" fmla="*/ 2255520 h 2255520"/>
              <a:gd name="connsiteX3" fmla="*/ 167640 w 717263"/>
              <a:gd name="connsiteY3" fmla="*/ 2255520 h 225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7263" h="2255520">
                <a:moveTo>
                  <a:pt x="0" y="0"/>
                </a:moveTo>
                <a:cubicBezTo>
                  <a:pt x="344170" y="322580"/>
                  <a:pt x="688340" y="645160"/>
                  <a:pt x="716280" y="1021080"/>
                </a:cubicBezTo>
                <a:cubicBezTo>
                  <a:pt x="744220" y="1397000"/>
                  <a:pt x="167640" y="2255520"/>
                  <a:pt x="167640" y="2255520"/>
                </a:cubicBezTo>
                <a:lnTo>
                  <a:pt x="167640" y="2255520"/>
                </a:lnTo>
              </a:path>
            </a:pathLst>
          </a:cu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32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4526" y="199528"/>
            <a:ext cx="10515600" cy="1325563"/>
          </a:xfrm>
        </p:spPr>
        <p:txBody>
          <a:bodyPr/>
          <a:lstStyle/>
          <a:p>
            <a:r>
              <a:rPr lang="fr-FR" dirty="0" smtClean="0"/>
              <a:t>Multiplicité / Cardinalité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03501" y="1335005"/>
            <a:ext cx="10515600" cy="619071"/>
          </a:xfrm>
        </p:spPr>
        <p:txBody>
          <a:bodyPr/>
          <a:lstStyle/>
          <a:p>
            <a:r>
              <a:rPr lang="fr-FR" dirty="0" smtClean="0"/>
              <a:t>Nombre d’objets de la classe </a:t>
            </a:r>
            <a:r>
              <a:rPr lang="fr-FR" dirty="0"/>
              <a:t>B</a:t>
            </a:r>
            <a:r>
              <a:rPr lang="fr-FR" dirty="0" smtClean="0"/>
              <a:t> associés à la classe A</a:t>
            </a:r>
          </a:p>
          <a:p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1469569" y="2127452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27"/>
          <p:cNvCxnSpPr/>
          <p:nvPr/>
        </p:nvCxnSpPr>
        <p:spPr>
          <a:xfrm>
            <a:off x="1469569" y="2535665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1475008" y="2459459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1975757" y="2127445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A</a:t>
            </a:r>
            <a:endParaRPr lang="fr-FR" sz="1600" dirty="0"/>
          </a:p>
        </p:txBody>
      </p:sp>
      <p:sp>
        <p:nvSpPr>
          <p:cNvPr id="31" name="Rectangle 30"/>
          <p:cNvSpPr/>
          <p:nvPr/>
        </p:nvSpPr>
        <p:spPr>
          <a:xfrm>
            <a:off x="5589812" y="2141072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31"/>
          <p:cNvCxnSpPr/>
          <p:nvPr/>
        </p:nvCxnSpPr>
        <p:spPr>
          <a:xfrm>
            <a:off x="5589812" y="2549285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5595251" y="2473079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27" idx="3"/>
            <a:endCxn id="31" idx="1"/>
          </p:cNvCxnSpPr>
          <p:nvPr/>
        </p:nvCxnSpPr>
        <p:spPr>
          <a:xfrm>
            <a:off x="2824840" y="2364194"/>
            <a:ext cx="2764972" cy="13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6112326" y="2167181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5040044" y="2085336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1</a:t>
            </a:r>
            <a:r>
              <a:rPr lang="fr-FR" sz="1400" dirty="0" smtClean="0"/>
              <a:t> .. *</a:t>
            </a:r>
            <a:endParaRPr lang="fr-FR" sz="1400" dirty="0"/>
          </a:p>
        </p:txBody>
      </p:sp>
      <p:sp>
        <p:nvSpPr>
          <p:cNvPr id="37" name="Rectangle 36"/>
          <p:cNvSpPr/>
          <p:nvPr/>
        </p:nvSpPr>
        <p:spPr>
          <a:xfrm>
            <a:off x="1475008" y="2900478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37"/>
          <p:cNvCxnSpPr/>
          <p:nvPr/>
        </p:nvCxnSpPr>
        <p:spPr>
          <a:xfrm>
            <a:off x="1475008" y="3308691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1480447" y="3232485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1981196" y="2900471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A</a:t>
            </a:r>
            <a:endParaRPr lang="fr-FR" sz="1600" dirty="0"/>
          </a:p>
        </p:txBody>
      </p:sp>
      <p:sp>
        <p:nvSpPr>
          <p:cNvPr id="41" name="Rectangle 40"/>
          <p:cNvSpPr/>
          <p:nvPr/>
        </p:nvSpPr>
        <p:spPr>
          <a:xfrm>
            <a:off x="5595251" y="2914098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2" name="Connecteur droit 41"/>
          <p:cNvCxnSpPr/>
          <p:nvPr/>
        </p:nvCxnSpPr>
        <p:spPr>
          <a:xfrm>
            <a:off x="5595251" y="3322311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5600690" y="3246105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37" idx="3"/>
            <a:endCxn id="41" idx="1"/>
          </p:cNvCxnSpPr>
          <p:nvPr/>
        </p:nvCxnSpPr>
        <p:spPr>
          <a:xfrm>
            <a:off x="2830279" y="3137220"/>
            <a:ext cx="2764972" cy="13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6117765" y="2940207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5127921" y="2875781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 </a:t>
            </a:r>
            <a:r>
              <a:rPr lang="fr-FR" sz="1400" dirty="0" smtClean="0"/>
              <a:t>  *</a:t>
            </a:r>
            <a:endParaRPr lang="fr-FR" sz="1400" dirty="0"/>
          </a:p>
        </p:txBody>
      </p:sp>
      <p:sp>
        <p:nvSpPr>
          <p:cNvPr id="58" name="ZoneTexte 57"/>
          <p:cNvSpPr txBox="1"/>
          <p:nvPr/>
        </p:nvSpPr>
        <p:spPr>
          <a:xfrm>
            <a:off x="8137347" y="2137037"/>
            <a:ext cx="262674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Au moins 1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0 ou plusieurs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Exactement 1 (par défaut)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Optionalité (0 ou 1) 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Exactement n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Entre n et m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480447" y="3706159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2" name="Connecteur droit 71"/>
          <p:cNvCxnSpPr/>
          <p:nvPr/>
        </p:nvCxnSpPr>
        <p:spPr>
          <a:xfrm>
            <a:off x="1480447" y="4114372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>
            <a:off x="1485886" y="4038166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ZoneTexte 73"/>
          <p:cNvSpPr txBox="1"/>
          <p:nvPr/>
        </p:nvSpPr>
        <p:spPr>
          <a:xfrm>
            <a:off x="1986635" y="3706152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A</a:t>
            </a:r>
            <a:endParaRPr lang="fr-FR" sz="1600" dirty="0"/>
          </a:p>
        </p:txBody>
      </p:sp>
      <p:sp>
        <p:nvSpPr>
          <p:cNvPr id="75" name="Rectangle 74"/>
          <p:cNvSpPr/>
          <p:nvPr/>
        </p:nvSpPr>
        <p:spPr>
          <a:xfrm>
            <a:off x="5600690" y="3719779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6" name="Connecteur droit 75"/>
          <p:cNvCxnSpPr/>
          <p:nvPr/>
        </p:nvCxnSpPr>
        <p:spPr>
          <a:xfrm>
            <a:off x="5600690" y="4127992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5606129" y="4051786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71" idx="3"/>
            <a:endCxn id="75" idx="1"/>
          </p:cNvCxnSpPr>
          <p:nvPr/>
        </p:nvCxnSpPr>
        <p:spPr>
          <a:xfrm>
            <a:off x="2835718" y="3942901"/>
            <a:ext cx="2764972" cy="13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6123204" y="3745888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</a:t>
            </a:r>
          </a:p>
        </p:txBody>
      </p:sp>
      <p:sp>
        <p:nvSpPr>
          <p:cNvPr id="81" name="Rectangle 80"/>
          <p:cNvSpPr/>
          <p:nvPr/>
        </p:nvSpPr>
        <p:spPr>
          <a:xfrm>
            <a:off x="1485886" y="4495508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2" name="Connecteur droit 81"/>
          <p:cNvCxnSpPr/>
          <p:nvPr/>
        </p:nvCxnSpPr>
        <p:spPr>
          <a:xfrm>
            <a:off x="1485886" y="4903721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/>
          <p:nvPr/>
        </p:nvCxnSpPr>
        <p:spPr>
          <a:xfrm>
            <a:off x="1491325" y="4827515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/>
          <p:cNvSpPr txBox="1"/>
          <p:nvPr/>
        </p:nvSpPr>
        <p:spPr>
          <a:xfrm>
            <a:off x="1992074" y="4495501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A</a:t>
            </a:r>
            <a:endParaRPr lang="fr-FR" sz="1600" dirty="0"/>
          </a:p>
        </p:txBody>
      </p:sp>
      <p:sp>
        <p:nvSpPr>
          <p:cNvPr id="85" name="Rectangle 84"/>
          <p:cNvSpPr/>
          <p:nvPr/>
        </p:nvSpPr>
        <p:spPr>
          <a:xfrm>
            <a:off x="5606129" y="4509128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6" name="Connecteur droit 85"/>
          <p:cNvCxnSpPr/>
          <p:nvPr/>
        </p:nvCxnSpPr>
        <p:spPr>
          <a:xfrm>
            <a:off x="5606129" y="4917341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/>
          <p:cNvCxnSpPr/>
          <p:nvPr/>
        </p:nvCxnSpPr>
        <p:spPr>
          <a:xfrm>
            <a:off x="5611568" y="4841135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/>
          <p:cNvCxnSpPr>
            <a:stCxn id="81" idx="3"/>
            <a:endCxn id="85" idx="1"/>
          </p:cNvCxnSpPr>
          <p:nvPr/>
        </p:nvCxnSpPr>
        <p:spPr>
          <a:xfrm>
            <a:off x="2841157" y="4732250"/>
            <a:ext cx="2764972" cy="13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ZoneTexte 88"/>
          <p:cNvSpPr txBox="1"/>
          <p:nvPr/>
        </p:nvSpPr>
        <p:spPr>
          <a:xfrm>
            <a:off x="6128643" y="4535237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4996475" y="4488312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 </a:t>
            </a:r>
            <a:r>
              <a:rPr lang="fr-FR" sz="1400" dirty="0" smtClean="0"/>
              <a:t>  0 .. 1</a:t>
            </a:r>
            <a:endParaRPr lang="fr-FR" sz="1400" dirty="0"/>
          </a:p>
        </p:txBody>
      </p:sp>
      <p:sp>
        <p:nvSpPr>
          <p:cNvPr id="91" name="Rectangle 90"/>
          <p:cNvSpPr/>
          <p:nvPr/>
        </p:nvSpPr>
        <p:spPr>
          <a:xfrm>
            <a:off x="1496764" y="5293237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2" name="Connecteur droit 91"/>
          <p:cNvCxnSpPr/>
          <p:nvPr/>
        </p:nvCxnSpPr>
        <p:spPr>
          <a:xfrm>
            <a:off x="1491325" y="5712173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>
          <a:xfrm>
            <a:off x="1496764" y="5635967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ZoneTexte 93"/>
          <p:cNvSpPr txBox="1"/>
          <p:nvPr/>
        </p:nvSpPr>
        <p:spPr>
          <a:xfrm>
            <a:off x="2002952" y="5293230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A</a:t>
            </a:r>
            <a:endParaRPr lang="fr-FR" sz="1600" dirty="0"/>
          </a:p>
        </p:txBody>
      </p:sp>
      <p:sp>
        <p:nvSpPr>
          <p:cNvPr id="95" name="Rectangle 94"/>
          <p:cNvSpPr/>
          <p:nvPr/>
        </p:nvSpPr>
        <p:spPr>
          <a:xfrm>
            <a:off x="5617007" y="5306857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6" name="Connecteur droit 95"/>
          <p:cNvCxnSpPr/>
          <p:nvPr/>
        </p:nvCxnSpPr>
        <p:spPr>
          <a:xfrm>
            <a:off x="5611568" y="5725793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96"/>
          <p:cNvCxnSpPr/>
          <p:nvPr/>
        </p:nvCxnSpPr>
        <p:spPr>
          <a:xfrm>
            <a:off x="5617007" y="5649587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/>
          <p:nvPr/>
        </p:nvCxnSpPr>
        <p:spPr>
          <a:xfrm>
            <a:off x="2852035" y="5497321"/>
            <a:ext cx="2764972" cy="13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ZoneTexte 98"/>
          <p:cNvSpPr txBox="1"/>
          <p:nvPr/>
        </p:nvSpPr>
        <p:spPr>
          <a:xfrm>
            <a:off x="6139521" y="5332966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</a:t>
            </a:r>
          </a:p>
        </p:txBody>
      </p:sp>
      <p:sp>
        <p:nvSpPr>
          <p:cNvPr id="100" name="ZoneTexte 99"/>
          <p:cNvSpPr txBox="1"/>
          <p:nvPr/>
        </p:nvSpPr>
        <p:spPr>
          <a:xfrm>
            <a:off x="5252612" y="5285818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n</a:t>
            </a:r>
            <a:endParaRPr lang="fr-FR" sz="1400" dirty="0"/>
          </a:p>
        </p:txBody>
      </p:sp>
      <p:sp>
        <p:nvSpPr>
          <p:cNvPr id="101" name="Rectangle 100"/>
          <p:cNvSpPr/>
          <p:nvPr/>
        </p:nvSpPr>
        <p:spPr>
          <a:xfrm>
            <a:off x="1518544" y="6093213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2" name="Connecteur droit 101"/>
          <p:cNvCxnSpPr/>
          <p:nvPr/>
        </p:nvCxnSpPr>
        <p:spPr>
          <a:xfrm>
            <a:off x="1518544" y="6501426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102"/>
          <p:cNvCxnSpPr/>
          <p:nvPr/>
        </p:nvCxnSpPr>
        <p:spPr>
          <a:xfrm>
            <a:off x="1523983" y="6425220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ZoneTexte 103"/>
          <p:cNvSpPr txBox="1"/>
          <p:nvPr/>
        </p:nvSpPr>
        <p:spPr>
          <a:xfrm>
            <a:off x="2024732" y="6093206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A</a:t>
            </a:r>
            <a:endParaRPr lang="fr-FR" sz="1600" dirty="0"/>
          </a:p>
        </p:txBody>
      </p:sp>
      <p:sp>
        <p:nvSpPr>
          <p:cNvPr id="105" name="Rectangle 104"/>
          <p:cNvSpPr/>
          <p:nvPr/>
        </p:nvSpPr>
        <p:spPr>
          <a:xfrm>
            <a:off x="5638787" y="6106833"/>
            <a:ext cx="1355271" cy="47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6" name="Connecteur droit 105"/>
          <p:cNvCxnSpPr/>
          <p:nvPr/>
        </p:nvCxnSpPr>
        <p:spPr>
          <a:xfrm>
            <a:off x="5638787" y="6515046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/>
          <p:nvPr/>
        </p:nvCxnSpPr>
        <p:spPr>
          <a:xfrm>
            <a:off x="5644226" y="6438840"/>
            <a:ext cx="135527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/>
          <p:cNvCxnSpPr>
            <a:stCxn id="101" idx="3"/>
            <a:endCxn id="105" idx="1"/>
          </p:cNvCxnSpPr>
          <p:nvPr/>
        </p:nvCxnSpPr>
        <p:spPr>
          <a:xfrm>
            <a:off x="2873815" y="6329955"/>
            <a:ext cx="2764972" cy="13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ZoneTexte 108"/>
          <p:cNvSpPr txBox="1"/>
          <p:nvPr/>
        </p:nvSpPr>
        <p:spPr>
          <a:xfrm>
            <a:off x="6161301" y="6132942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B</a:t>
            </a:r>
          </a:p>
        </p:txBody>
      </p:sp>
      <p:sp>
        <p:nvSpPr>
          <p:cNvPr id="110" name="ZoneTexte 109"/>
          <p:cNvSpPr txBox="1"/>
          <p:nvPr/>
        </p:nvSpPr>
        <p:spPr>
          <a:xfrm>
            <a:off x="5057697" y="6067467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n</a:t>
            </a:r>
            <a:r>
              <a:rPr lang="fr-FR" sz="1400" dirty="0"/>
              <a:t> </a:t>
            </a:r>
            <a:r>
              <a:rPr lang="fr-FR" sz="1400" dirty="0" smtClean="0"/>
              <a:t>.. m</a:t>
            </a:r>
            <a:endParaRPr lang="fr-FR" sz="1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554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9229" y="250822"/>
            <a:ext cx="11625942" cy="1325563"/>
          </a:xfrm>
        </p:spPr>
        <p:txBody>
          <a:bodyPr/>
          <a:lstStyle/>
          <a:p>
            <a:r>
              <a:rPr lang="fr-FR" dirty="0" smtClean="0"/>
              <a:t>Association réflexive (d’une classe vers elle-même)</a:t>
            </a:r>
            <a:endParaRPr lang="fr-FR" dirty="0"/>
          </a:p>
        </p:txBody>
      </p:sp>
      <p:sp>
        <p:nvSpPr>
          <p:cNvPr id="4" name="Rectangle 57"/>
          <p:cNvSpPr>
            <a:spLocks noChangeArrowheads="1"/>
          </p:cNvSpPr>
          <p:nvPr/>
        </p:nvSpPr>
        <p:spPr bwMode="auto">
          <a:xfrm>
            <a:off x="1521823" y="1690688"/>
            <a:ext cx="1493838" cy="13627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5" name="Line 58"/>
          <p:cNvSpPr>
            <a:spLocks noChangeShapeType="1"/>
          </p:cNvSpPr>
          <p:nvPr/>
        </p:nvSpPr>
        <p:spPr bwMode="auto">
          <a:xfrm>
            <a:off x="1521823" y="199548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59"/>
          <p:cNvSpPr>
            <a:spLocks noChangeShapeType="1"/>
          </p:cNvSpPr>
          <p:nvPr/>
        </p:nvSpPr>
        <p:spPr bwMode="auto">
          <a:xfrm>
            <a:off x="1521823" y="290988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60"/>
          <p:cNvSpPr txBox="1">
            <a:spLocks noChangeArrowheads="1"/>
          </p:cNvSpPr>
          <p:nvPr/>
        </p:nvSpPr>
        <p:spPr bwMode="auto">
          <a:xfrm>
            <a:off x="1521824" y="1766888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8" name="Text Box 83"/>
          <p:cNvSpPr txBox="1">
            <a:spLocks noChangeArrowheads="1"/>
          </p:cNvSpPr>
          <p:nvPr/>
        </p:nvSpPr>
        <p:spPr bwMode="auto">
          <a:xfrm>
            <a:off x="1582783" y="2041028"/>
            <a:ext cx="1371600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nom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prénom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Date naissance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3015661" y="1995488"/>
            <a:ext cx="10557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071416" y="1995488"/>
            <a:ext cx="1" cy="8164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>
            <a:off x="3015661" y="2807856"/>
            <a:ext cx="1055755" cy="4059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3109323" y="1622666"/>
            <a:ext cx="736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2"/>
                </a:solidFill>
              </a:rPr>
              <a:t>parent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083574" y="2790529"/>
            <a:ext cx="724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2"/>
                </a:solidFill>
              </a:rPr>
              <a:t>enfant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020780" y="195942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2"/>
                </a:solidFill>
              </a:rPr>
              <a:t>2</a:t>
            </a:r>
            <a:endParaRPr lang="fr-FR" sz="1600" dirty="0">
              <a:solidFill>
                <a:schemeClr val="accent2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022296" y="2511567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accent2"/>
                </a:solidFill>
              </a:rPr>
              <a:t>*</a:t>
            </a:r>
          </a:p>
        </p:txBody>
      </p:sp>
      <p:sp>
        <p:nvSpPr>
          <p:cNvPr id="31" name="Rectangle 57"/>
          <p:cNvSpPr>
            <a:spLocks noChangeArrowheads="1"/>
          </p:cNvSpPr>
          <p:nvPr/>
        </p:nvSpPr>
        <p:spPr bwMode="auto">
          <a:xfrm>
            <a:off x="6703423" y="1504416"/>
            <a:ext cx="1493838" cy="113778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32" name="Line 58"/>
          <p:cNvSpPr>
            <a:spLocks noChangeShapeType="1"/>
          </p:cNvSpPr>
          <p:nvPr/>
        </p:nvSpPr>
        <p:spPr bwMode="auto">
          <a:xfrm>
            <a:off x="6703423" y="1809216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" name="Line 59"/>
          <p:cNvSpPr>
            <a:spLocks noChangeShapeType="1"/>
          </p:cNvSpPr>
          <p:nvPr/>
        </p:nvSpPr>
        <p:spPr bwMode="auto">
          <a:xfrm>
            <a:off x="6703423" y="2543997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4" name="Text Box 60"/>
          <p:cNvSpPr txBox="1">
            <a:spLocks noChangeArrowheads="1"/>
          </p:cNvSpPr>
          <p:nvPr/>
        </p:nvSpPr>
        <p:spPr bwMode="auto">
          <a:xfrm>
            <a:off x="6703424" y="1580616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 1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35" name="Text Box 83"/>
          <p:cNvSpPr txBox="1">
            <a:spLocks noChangeArrowheads="1"/>
          </p:cNvSpPr>
          <p:nvPr/>
        </p:nvSpPr>
        <p:spPr bwMode="auto">
          <a:xfrm>
            <a:off x="6764383" y="1854756"/>
            <a:ext cx="1371600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Dupont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Jacques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12/03/60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36" name="Rectangle 57"/>
          <p:cNvSpPr>
            <a:spLocks noChangeArrowheads="1"/>
          </p:cNvSpPr>
          <p:nvPr/>
        </p:nvSpPr>
        <p:spPr bwMode="auto">
          <a:xfrm>
            <a:off x="5729152" y="3487568"/>
            <a:ext cx="1493838" cy="113778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37" name="Line 58"/>
          <p:cNvSpPr>
            <a:spLocks noChangeShapeType="1"/>
          </p:cNvSpPr>
          <p:nvPr/>
        </p:nvSpPr>
        <p:spPr bwMode="auto">
          <a:xfrm>
            <a:off x="5729152" y="3792368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" name="Line 59"/>
          <p:cNvSpPr>
            <a:spLocks noChangeShapeType="1"/>
          </p:cNvSpPr>
          <p:nvPr/>
        </p:nvSpPr>
        <p:spPr bwMode="auto">
          <a:xfrm>
            <a:off x="5729152" y="4527149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Text Box 60"/>
          <p:cNvSpPr txBox="1">
            <a:spLocks noChangeArrowheads="1"/>
          </p:cNvSpPr>
          <p:nvPr/>
        </p:nvSpPr>
        <p:spPr bwMode="auto">
          <a:xfrm>
            <a:off x="5729153" y="3563768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 2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40" name="Text Box 83"/>
          <p:cNvSpPr txBox="1">
            <a:spLocks noChangeArrowheads="1"/>
          </p:cNvSpPr>
          <p:nvPr/>
        </p:nvSpPr>
        <p:spPr bwMode="auto">
          <a:xfrm>
            <a:off x="5790112" y="3837908"/>
            <a:ext cx="1371600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Dupont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Ernest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12/04/89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sp>
        <p:nvSpPr>
          <p:cNvPr id="41" name="Rectangle 57"/>
          <p:cNvSpPr>
            <a:spLocks noChangeArrowheads="1"/>
          </p:cNvSpPr>
          <p:nvPr/>
        </p:nvSpPr>
        <p:spPr bwMode="auto">
          <a:xfrm>
            <a:off x="7670849" y="3488940"/>
            <a:ext cx="1493838" cy="11364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42" name="Line 58"/>
          <p:cNvSpPr>
            <a:spLocks noChangeShapeType="1"/>
          </p:cNvSpPr>
          <p:nvPr/>
        </p:nvSpPr>
        <p:spPr bwMode="auto">
          <a:xfrm>
            <a:off x="7688589" y="3763515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3" name="Line 59"/>
          <p:cNvSpPr>
            <a:spLocks noChangeShapeType="1"/>
          </p:cNvSpPr>
          <p:nvPr/>
        </p:nvSpPr>
        <p:spPr bwMode="auto">
          <a:xfrm>
            <a:off x="7688589" y="4498296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4" name="Text Box 60"/>
          <p:cNvSpPr txBox="1">
            <a:spLocks noChangeArrowheads="1"/>
          </p:cNvSpPr>
          <p:nvPr/>
        </p:nvSpPr>
        <p:spPr bwMode="auto">
          <a:xfrm>
            <a:off x="7851868" y="3534915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 3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45" name="Text Box 83"/>
          <p:cNvSpPr txBox="1">
            <a:spLocks noChangeArrowheads="1"/>
          </p:cNvSpPr>
          <p:nvPr/>
        </p:nvSpPr>
        <p:spPr bwMode="auto">
          <a:xfrm>
            <a:off x="7912827" y="3809055"/>
            <a:ext cx="1371600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Dupont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Gertrude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12/06/91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47" name="Connecteur droit 46"/>
          <p:cNvCxnSpPr>
            <a:stCxn id="31" idx="2"/>
            <a:endCxn id="36" idx="0"/>
          </p:cNvCxnSpPr>
          <p:nvPr/>
        </p:nvCxnSpPr>
        <p:spPr>
          <a:xfrm flipH="1">
            <a:off x="6476071" y="2642199"/>
            <a:ext cx="974271" cy="84536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31" idx="2"/>
            <a:endCxn id="41" idx="0"/>
          </p:cNvCxnSpPr>
          <p:nvPr/>
        </p:nvCxnSpPr>
        <p:spPr>
          <a:xfrm>
            <a:off x="7450342" y="2642199"/>
            <a:ext cx="967426" cy="84674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7"/>
          <p:cNvSpPr>
            <a:spLocks noChangeArrowheads="1"/>
          </p:cNvSpPr>
          <p:nvPr/>
        </p:nvSpPr>
        <p:spPr bwMode="auto">
          <a:xfrm>
            <a:off x="5729152" y="5384446"/>
            <a:ext cx="1493838" cy="113778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fr-FR" altLang="fr-FR" dirty="0"/>
          </a:p>
        </p:txBody>
      </p:sp>
      <p:sp>
        <p:nvSpPr>
          <p:cNvPr id="54" name="Line 58"/>
          <p:cNvSpPr>
            <a:spLocks noChangeShapeType="1"/>
          </p:cNvSpPr>
          <p:nvPr/>
        </p:nvSpPr>
        <p:spPr bwMode="auto">
          <a:xfrm>
            <a:off x="5729152" y="5689246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5" name="Line 59"/>
          <p:cNvSpPr>
            <a:spLocks noChangeShapeType="1"/>
          </p:cNvSpPr>
          <p:nvPr/>
        </p:nvSpPr>
        <p:spPr bwMode="auto">
          <a:xfrm>
            <a:off x="5729152" y="6424027"/>
            <a:ext cx="149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6" name="Text Box 60"/>
          <p:cNvSpPr txBox="1">
            <a:spLocks noChangeArrowheads="1"/>
          </p:cNvSpPr>
          <p:nvPr/>
        </p:nvSpPr>
        <p:spPr bwMode="auto">
          <a:xfrm>
            <a:off x="5729153" y="5460646"/>
            <a:ext cx="14001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/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0" dirty="0" smtClean="0">
                <a:latin typeface="Comic Sans MS" panose="030F0702030302020204" pitchFamily="66" charset="0"/>
              </a:rPr>
              <a:t>Personne 4</a:t>
            </a:r>
            <a:endParaRPr lang="fr-FR" altLang="fr-FR" sz="1200" b="0" dirty="0">
              <a:latin typeface="Comic Sans MS" panose="030F0702030302020204" pitchFamily="66" charset="0"/>
            </a:endParaRPr>
          </a:p>
        </p:txBody>
      </p:sp>
      <p:sp>
        <p:nvSpPr>
          <p:cNvPr id="57" name="Text Box 83"/>
          <p:cNvSpPr txBox="1">
            <a:spLocks noChangeArrowheads="1"/>
          </p:cNvSpPr>
          <p:nvPr/>
        </p:nvSpPr>
        <p:spPr bwMode="auto">
          <a:xfrm>
            <a:off x="5790112" y="5734786"/>
            <a:ext cx="1371600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Dupont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Barnabé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algn="l" eaLnBrk="1" hangingPunct="1">
              <a:lnSpc>
                <a:spcPct val="70000"/>
              </a:lnSpc>
              <a:spcBef>
                <a:spcPct val="50000"/>
              </a:spcBef>
            </a:pPr>
            <a:r>
              <a:rPr lang="fr-FR" altLang="fr-FR" sz="1200" b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02/09/17</a:t>
            </a:r>
            <a:endParaRPr lang="fr-FR" altLang="fr-FR" sz="1200" b="0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9" name="Connecteur droit 8"/>
          <p:cNvCxnSpPr>
            <a:stCxn id="36" idx="2"/>
            <a:endCxn id="53" idx="0"/>
          </p:cNvCxnSpPr>
          <p:nvPr/>
        </p:nvCxnSpPr>
        <p:spPr>
          <a:xfrm>
            <a:off x="6476071" y="4625351"/>
            <a:ext cx="0" cy="75909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claude.godart@loria.fr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48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1261</Words>
  <Application>Microsoft Office PowerPoint</Application>
  <PresentationFormat>Grand écran</PresentationFormat>
  <Paragraphs>485</Paragraphs>
  <Slides>29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Comic Sans MS</vt:lpstr>
      <vt:lpstr>Times New Roman</vt:lpstr>
      <vt:lpstr>Wingdings</vt:lpstr>
      <vt:lpstr>Thème Office</vt:lpstr>
      <vt:lpstr>Diagrammes de classes UML</vt:lpstr>
      <vt:lpstr>Notion de classe</vt:lpstr>
      <vt:lpstr>Exemple de diagramme de clases</vt:lpstr>
      <vt:lpstr>Objets et classes</vt:lpstr>
      <vt:lpstr>Associations entre classes</vt:lpstr>
      <vt:lpstr>Associations entre classes</vt:lpstr>
      <vt:lpstr>Liens entre objets / rôle</vt:lpstr>
      <vt:lpstr>Multiplicité / Cardinalité</vt:lpstr>
      <vt:lpstr>Association réflexive (d’une classe vers elle-même)</vt:lpstr>
      <vt:lpstr>Un diagramme de classes</vt:lpstr>
      <vt:lpstr>Attribut ou classe ?</vt:lpstr>
      <vt:lpstr>Attribut ou opération ?</vt:lpstr>
      <vt:lpstr>Attribut ou association ?</vt:lpstr>
      <vt:lpstr>Classe ou association ?</vt:lpstr>
      <vt:lpstr>Notion de diagramme de classes pour les bases de données</vt:lpstr>
      <vt:lpstr>Exemple de diagramme de classes pour concevoir une base de données</vt:lpstr>
      <vt:lpstr>Cas spéciaux d’associations</vt:lpstr>
      <vt:lpstr>Classe d’association</vt:lpstr>
      <vt:lpstr>Hiérarchie de classes</vt:lpstr>
      <vt:lpstr>Hiérarchie de classes</vt:lpstr>
      <vt:lpstr>Agrégation </vt:lpstr>
      <vt:lpstr>Composition</vt:lpstr>
      <vt:lpstr>Exemple de diagramme de classes (combinaison spécialisation/agrégation)</vt:lpstr>
      <vt:lpstr>Idée de patron</vt:lpstr>
      <vt:lpstr>Idée de patron</vt:lpstr>
      <vt:lpstr>Association n-aire</vt:lpstr>
      <vt:lpstr>Association n-aire</vt:lpstr>
      <vt:lpstr>Contraintes</vt:lpstr>
      <vt:lpstr>Exemples de contraintes</vt:lpstr>
    </vt:vector>
  </TitlesOfParts>
  <Company>inria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Diagrammes de classes UML</dc:title>
  <dc:creator>Claude Godart</dc:creator>
  <cp:lastModifiedBy>Claude Godart</cp:lastModifiedBy>
  <cp:revision>99</cp:revision>
  <cp:lastPrinted>2017-08-31T07:56:07Z</cp:lastPrinted>
  <dcterms:created xsi:type="dcterms:W3CDTF">2017-05-23T12:54:55Z</dcterms:created>
  <dcterms:modified xsi:type="dcterms:W3CDTF">2018-09-26T08:40:55Z</dcterms:modified>
</cp:coreProperties>
</file>