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65" r:id="rId2"/>
    <p:sldId id="266" r:id="rId3"/>
    <p:sldId id="267" r:id="rId4"/>
    <p:sldId id="256" r:id="rId5"/>
    <p:sldId id="274" r:id="rId6"/>
    <p:sldId id="298" r:id="rId7"/>
    <p:sldId id="315" r:id="rId8"/>
    <p:sldId id="299" r:id="rId9"/>
    <p:sldId id="285" r:id="rId10"/>
    <p:sldId id="258" r:id="rId11"/>
    <p:sldId id="259" r:id="rId12"/>
    <p:sldId id="289" r:id="rId13"/>
    <p:sldId id="309" r:id="rId14"/>
    <p:sldId id="310" r:id="rId15"/>
    <p:sldId id="311" r:id="rId16"/>
    <p:sldId id="312" r:id="rId17"/>
    <p:sldId id="313" r:id="rId18"/>
    <p:sldId id="314" r:id="rId19"/>
    <p:sldId id="260" r:id="rId20"/>
    <p:sldId id="303" r:id="rId21"/>
    <p:sldId id="261" r:id="rId22"/>
    <p:sldId id="284" r:id="rId23"/>
    <p:sldId id="262" r:id="rId24"/>
    <p:sldId id="263" r:id="rId25"/>
    <p:sldId id="270" r:id="rId26"/>
    <p:sldId id="279" r:id="rId27"/>
    <p:sldId id="282" r:id="rId28"/>
    <p:sldId id="281" r:id="rId29"/>
    <p:sldId id="290" r:id="rId30"/>
    <p:sldId id="291" r:id="rId31"/>
    <p:sldId id="292" r:id="rId32"/>
    <p:sldId id="293" r:id="rId33"/>
    <p:sldId id="294" r:id="rId34"/>
    <p:sldId id="295" r:id="rId35"/>
    <p:sldId id="286" r:id="rId36"/>
    <p:sldId id="271" r:id="rId37"/>
    <p:sldId id="297" r:id="rId38"/>
    <p:sldId id="276" r:id="rId39"/>
    <p:sldId id="318" r:id="rId40"/>
    <p:sldId id="277" r:id="rId41"/>
    <p:sldId id="319" r:id="rId42"/>
    <p:sldId id="278" r:id="rId43"/>
    <p:sldId id="287" r:id="rId44"/>
    <p:sldId id="320" r:id="rId45"/>
    <p:sldId id="321" r:id="rId46"/>
    <p:sldId id="300" r:id="rId47"/>
    <p:sldId id="280" r:id="rId48"/>
    <p:sldId id="316" r:id="rId49"/>
    <p:sldId id="317" r:id="rId50"/>
    <p:sldId id="305" r:id="rId51"/>
    <p:sldId id="306" r:id="rId52"/>
    <p:sldId id="307" r:id="rId53"/>
    <p:sldId id="308" r:id="rId54"/>
    <p:sldId id="304" r:id="rId55"/>
    <p:sldId id="283" r:id="rId56"/>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8" d="100"/>
          <a:sy n="78" d="100"/>
        </p:scale>
        <p:origin x="9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49CC7032-F41A-4254-A3AF-83232C9CCF2A}" type="datetimeFigureOut">
              <a:rPr lang="fr-FR" smtClean="0"/>
              <a:t>13/05/2019</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09874A6-B087-4DB1-8578-8B78FBDFA275}" type="slidenum">
              <a:rPr lang="fr-FR" smtClean="0"/>
              <a:t>‹N°›</a:t>
            </a:fld>
            <a:endParaRPr lang="fr-FR"/>
          </a:p>
        </p:txBody>
      </p:sp>
    </p:spTree>
    <p:extLst>
      <p:ext uri="{BB962C8B-B14F-4D97-AF65-F5344CB8AC3E}">
        <p14:creationId xmlns:p14="http://schemas.microsoft.com/office/powerpoint/2010/main" val="321970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4741" tIns="47370" rIns="94741" bIns="47370" rtlCol="0"/>
          <a:lstStyle>
            <a:lvl1pPr algn="l">
              <a:defRPr sz="12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4741" tIns="47370" rIns="94741" bIns="47370" rtlCol="0"/>
          <a:lstStyle>
            <a:lvl1pPr algn="r">
              <a:defRPr sz="1200"/>
            </a:lvl1pPr>
          </a:lstStyle>
          <a:p>
            <a:fld id="{5B34D386-ADA5-412E-BF2C-99A167475D2C}" type="datetimeFigureOut">
              <a:rPr lang="fr-FR" smtClean="0"/>
              <a:t>13/05/2019</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41" tIns="47370" rIns="94741" bIns="47370" rtlCol="0" anchor="ctr"/>
          <a:lstStyle/>
          <a:p>
            <a:endParaRPr lang="fr-FR"/>
          </a:p>
        </p:txBody>
      </p:sp>
      <p:sp>
        <p:nvSpPr>
          <p:cNvPr id="5" name="Espace réservé des notes 4"/>
          <p:cNvSpPr>
            <a:spLocks noGrp="1"/>
          </p:cNvSpPr>
          <p:nvPr>
            <p:ph type="body" sz="quarter" idx="3"/>
          </p:nvPr>
        </p:nvSpPr>
        <p:spPr>
          <a:xfrm>
            <a:off x="709931" y="4925407"/>
            <a:ext cx="5679440" cy="4029879"/>
          </a:xfrm>
          <a:prstGeom prst="rect">
            <a:avLst/>
          </a:prstGeom>
        </p:spPr>
        <p:txBody>
          <a:bodyPr vert="horz" lIns="94741" tIns="47370" rIns="94741" bIns="4737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7"/>
            <a:ext cx="3076363" cy="513507"/>
          </a:xfrm>
          <a:prstGeom prst="rect">
            <a:avLst/>
          </a:prstGeom>
        </p:spPr>
        <p:txBody>
          <a:bodyPr vert="horz" lIns="94741" tIns="47370" rIns="94741" bIns="4737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4741" tIns="47370" rIns="94741" bIns="47370" rtlCol="0" anchor="b"/>
          <a:lstStyle>
            <a:lvl1pPr algn="r">
              <a:defRPr sz="1200"/>
            </a:lvl1pPr>
          </a:lstStyle>
          <a:p>
            <a:fld id="{316F9357-6A83-42C8-BF2C-0CBC63C6557D}" type="slidenum">
              <a:rPr lang="fr-FR" smtClean="0"/>
              <a:t>‹N°›</a:t>
            </a:fld>
            <a:endParaRPr lang="fr-FR"/>
          </a:p>
        </p:txBody>
      </p:sp>
    </p:spTree>
    <p:extLst>
      <p:ext uri="{BB962C8B-B14F-4D97-AF65-F5344CB8AC3E}">
        <p14:creationId xmlns:p14="http://schemas.microsoft.com/office/powerpoint/2010/main" val="424753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
        <p:nvSpPr>
          <p:cNvPr id="6" name="Espace réservé du numéro de diapositive 5"/>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293229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
        <p:nvSpPr>
          <p:cNvPr id="6" name="Espace réservé du numéro de diapositive 5"/>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338681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
        <p:nvSpPr>
          <p:cNvPr id="6" name="Espace réservé du numéro de diapositive 5"/>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237212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
        <p:nvSpPr>
          <p:cNvPr id="6" name="Espace réservé du numéro de diapositive 5"/>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297725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
        <p:nvSpPr>
          <p:cNvPr id="6" name="Espace réservé du numéro de diapositive 5"/>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170689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smtClean="0"/>
              <a:t>claude.godart@loria.fr                                                                        Polytech Nancy</a:t>
            </a:r>
            <a:endParaRPr lang="fr-FR"/>
          </a:p>
        </p:txBody>
      </p:sp>
      <p:sp>
        <p:nvSpPr>
          <p:cNvPr id="7" name="Espace réservé du numéro de diapositive 6"/>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177817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smtClean="0"/>
              <a:t>claude.godart@loria.fr                                                                        Polytech Nancy</a:t>
            </a:r>
            <a:endParaRPr lang="fr-FR"/>
          </a:p>
        </p:txBody>
      </p:sp>
      <p:sp>
        <p:nvSpPr>
          <p:cNvPr id="9" name="Espace réservé du numéro de diapositive 8"/>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56216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391030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221511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smtClean="0"/>
              <a:t>claude.godart@loria.fr                                                                        Polytech Nancy</a:t>
            </a:r>
            <a:endParaRPr lang="fr-FR"/>
          </a:p>
        </p:txBody>
      </p:sp>
      <p:sp>
        <p:nvSpPr>
          <p:cNvPr id="7" name="Espace réservé du numéro de diapositive 6"/>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300311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smtClean="0"/>
              <a:t>claude.godart@loria.fr                                                                        Polytech Nancy</a:t>
            </a:r>
            <a:endParaRPr lang="fr-FR"/>
          </a:p>
        </p:txBody>
      </p:sp>
      <p:sp>
        <p:nvSpPr>
          <p:cNvPr id="7" name="Espace réservé du numéro de diapositive 6"/>
          <p:cNvSpPr>
            <a:spLocks noGrp="1"/>
          </p:cNvSpPr>
          <p:nvPr>
            <p:ph type="sldNum" sz="quarter" idx="12"/>
          </p:nvPr>
        </p:nvSpPr>
        <p:spPr/>
        <p:txBody>
          <a:bodyPr/>
          <a:lstStyle/>
          <a:p>
            <a:fld id="{B5A3F2EA-94BB-4332-8D68-E793410C9454}" type="slidenum">
              <a:rPr lang="fr-FR" smtClean="0"/>
              <a:t>‹N°›</a:t>
            </a:fld>
            <a:endParaRPr lang="fr-FR"/>
          </a:p>
        </p:txBody>
      </p:sp>
    </p:spTree>
    <p:extLst>
      <p:ext uri="{BB962C8B-B14F-4D97-AF65-F5344CB8AC3E}">
        <p14:creationId xmlns:p14="http://schemas.microsoft.com/office/powerpoint/2010/main" val="249993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claude.godart@loria.fr                                                                        Polytech Nancy</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3F2EA-94BB-4332-8D68-E793410C9454}" type="slidenum">
              <a:rPr lang="fr-FR" smtClean="0"/>
              <a:t>‹N°›</a:t>
            </a:fld>
            <a:endParaRPr lang="fr-FR"/>
          </a:p>
        </p:txBody>
      </p:sp>
    </p:spTree>
    <p:extLst>
      <p:ext uri="{BB962C8B-B14F-4D97-AF65-F5344CB8AC3E}">
        <p14:creationId xmlns:p14="http://schemas.microsoft.com/office/powerpoint/2010/main" val="80440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Génie Logiciel</a:t>
            </a:r>
            <a:endParaRPr lang="fr-FR" dirty="0"/>
          </a:p>
        </p:txBody>
      </p:sp>
      <p:sp>
        <p:nvSpPr>
          <p:cNvPr id="3" name="Sous-titre 2"/>
          <p:cNvSpPr>
            <a:spLocks noGrp="1"/>
          </p:cNvSpPr>
          <p:nvPr>
            <p:ph type="subTitle"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1</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91579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515" y="1365852"/>
            <a:ext cx="4711485" cy="410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ZoneTexte 5"/>
          <p:cNvSpPr txBox="1"/>
          <p:nvPr/>
        </p:nvSpPr>
        <p:spPr>
          <a:xfrm>
            <a:off x="7049361" y="2040541"/>
            <a:ext cx="4172040" cy="2585323"/>
          </a:xfrm>
          <a:prstGeom prst="rect">
            <a:avLst/>
          </a:prstGeom>
          <a:noFill/>
        </p:spPr>
        <p:txBody>
          <a:bodyPr wrap="none" rtlCol="0">
            <a:spAutoFit/>
          </a:bodyPr>
          <a:lstStyle/>
          <a:p>
            <a:r>
              <a:rPr lang="fr-FR" b="1" dirty="0" smtClean="0">
                <a:solidFill>
                  <a:schemeClr val="accent6">
                    <a:lumMod val="50000"/>
                  </a:schemeClr>
                </a:solidFill>
              </a:rPr>
              <a:t>Succès</a:t>
            </a:r>
            <a:r>
              <a:rPr lang="fr-FR" dirty="0" smtClean="0"/>
              <a:t> : le projet est réalisé dans les délais</a:t>
            </a:r>
          </a:p>
          <a:p>
            <a:r>
              <a:rPr lang="fr-FR" dirty="0"/>
              <a:t>e</a:t>
            </a:r>
            <a:r>
              <a:rPr lang="fr-FR" dirty="0" smtClean="0"/>
              <a:t>t répond aux attentes fonctionnelles</a:t>
            </a:r>
          </a:p>
          <a:p>
            <a:endParaRPr lang="fr-FR" dirty="0"/>
          </a:p>
          <a:p>
            <a:r>
              <a:rPr lang="fr-FR" b="1" dirty="0" smtClean="0">
                <a:solidFill>
                  <a:schemeClr val="accent4">
                    <a:lumMod val="75000"/>
                  </a:schemeClr>
                </a:solidFill>
              </a:rPr>
              <a:t>Mitigé</a:t>
            </a:r>
            <a:r>
              <a:rPr lang="fr-FR" dirty="0" smtClean="0"/>
              <a:t> : le projet a été livré en retard</a:t>
            </a:r>
          </a:p>
          <a:p>
            <a:r>
              <a:rPr lang="fr-FR" dirty="0" smtClean="0"/>
              <a:t>et/ou certaines fonctions n’ont pas été</a:t>
            </a:r>
          </a:p>
          <a:p>
            <a:r>
              <a:rPr lang="fr-FR" dirty="0" smtClean="0"/>
              <a:t>développées.</a:t>
            </a:r>
          </a:p>
          <a:p>
            <a:endParaRPr lang="fr-FR" dirty="0"/>
          </a:p>
          <a:p>
            <a:r>
              <a:rPr lang="fr-FR" dirty="0" smtClean="0">
                <a:solidFill>
                  <a:srgbClr val="C00000"/>
                </a:solidFill>
              </a:rPr>
              <a:t>Echec</a:t>
            </a:r>
            <a:r>
              <a:rPr lang="fr-FR" dirty="0" smtClean="0"/>
              <a:t> : le projet a été arrêté avant sa fin</a:t>
            </a:r>
          </a:p>
          <a:p>
            <a:r>
              <a:rPr lang="fr-FR" dirty="0" smtClean="0"/>
              <a:t>ou n’a jamais été utilisé</a:t>
            </a:r>
            <a:endParaRPr lang="fr-FR" dirty="0"/>
          </a:p>
        </p:txBody>
      </p:sp>
      <p:sp>
        <p:nvSpPr>
          <p:cNvPr id="7" name="Rectangle 6"/>
          <p:cNvSpPr/>
          <p:nvPr/>
        </p:nvSpPr>
        <p:spPr>
          <a:xfrm>
            <a:off x="7049361" y="5551019"/>
            <a:ext cx="2202719" cy="369332"/>
          </a:xfrm>
          <a:prstGeom prst="rect">
            <a:avLst/>
          </a:prstGeom>
        </p:spPr>
        <p:txBody>
          <a:bodyPr wrap="none">
            <a:spAutoFit/>
          </a:bodyPr>
          <a:lstStyle/>
          <a:p>
            <a:r>
              <a:rPr lang="fr-FR" dirty="0" err="1" smtClean="0"/>
              <a:t>Standish</a:t>
            </a:r>
            <a:r>
              <a:rPr lang="fr-FR" dirty="0" smtClean="0"/>
              <a:t> Group, 2009</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10</a:t>
            </a:fld>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183223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Fonctions utilisées</a:t>
            </a:r>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5675" y="1921789"/>
            <a:ext cx="5362413" cy="435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ZoneTexte 4"/>
          <p:cNvSpPr txBox="1"/>
          <p:nvPr/>
        </p:nvSpPr>
        <p:spPr>
          <a:xfrm>
            <a:off x="8338088" y="5907482"/>
            <a:ext cx="2202719" cy="369332"/>
          </a:xfrm>
          <a:prstGeom prst="rect">
            <a:avLst/>
          </a:prstGeom>
          <a:noFill/>
        </p:spPr>
        <p:txBody>
          <a:bodyPr wrap="none" rtlCol="0">
            <a:spAutoFit/>
          </a:bodyPr>
          <a:lstStyle/>
          <a:p>
            <a:r>
              <a:rPr lang="fr-FR" dirty="0" err="1" smtClean="0"/>
              <a:t>Standish</a:t>
            </a:r>
            <a:r>
              <a:rPr lang="fr-FR" dirty="0" smtClean="0"/>
              <a:t> Group, 2002</a:t>
            </a:r>
            <a:endParaRPr lang="fr-FR" dirty="0"/>
          </a:p>
        </p:txBody>
      </p:sp>
      <p:sp>
        <p:nvSpPr>
          <p:cNvPr id="6" name="Espace réservé du numéro de diapositive 5"/>
          <p:cNvSpPr>
            <a:spLocks noGrp="1"/>
          </p:cNvSpPr>
          <p:nvPr>
            <p:ph type="sldNum" sz="quarter" idx="12"/>
          </p:nvPr>
        </p:nvSpPr>
        <p:spPr/>
        <p:txBody>
          <a:bodyPr/>
          <a:lstStyle/>
          <a:p>
            <a:fld id="{B5A3F2EA-94BB-4332-8D68-E793410C9454}" type="slidenum">
              <a:rPr lang="fr-FR" smtClean="0"/>
              <a:t>11</a:t>
            </a:fld>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30830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49275"/>
          </a:xfrm>
        </p:spPr>
        <p:txBody>
          <a:bodyPr>
            <a:normAutofit fontScale="90000"/>
          </a:bodyPr>
          <a:lstStyle/>
          <a:p>
            <a:r>
              <a:rPr lang="fr-FR" dirty="0"/>
              <a:t>Besoins mal estimés et mal </a:t>
            </a:r>
            <a:r>
              <a:rPr lang="fr-FR" dirty="0" smtClean="0"/>
              <a:t>gérés</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231" y="1237819"/>
            <a:ext cx="8745537"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B5A3F2EA-94BB-4332-8D68-E793410C9454}" type="slidenum">
              <a:rPr lang="fr-FR" smtClean="0"/>
              <a:t>12</a:t>
            </a:fld>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704798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Défaillances : les </a:t>
            </a:r>
            <a:r>
              <a:rPr lang="fr-FR" dirty="0" smtClean="0"/>
              <a:t>spectaculaires</a:t>
            </a:r>
            <a:endParaRPr lang="fr-FR" dirty="0"/>
          </a:p>
        </p:txBody>
      </p:sp>
      <p:sp>
        <p:nvSpPr>
          <p:cNvPr id="3" name="Espace réservé du contenu 2"/>
          <p:cNvSpPr>
            <a:spLocks noGrp="1"/>
          </p:cNvSpPr>
          <p:nvPr>
            <p:ph idx="1"/>
          </p:nvPr>
        </p:nvSpPr>
        <p:spPr/>
        <p:txBody>
          <a:bodyPr>
            <a:normAutofit fontScale="85000" lnSpcReduction="10000"/>
          </a:bodyPr>
          <a:lstStyle/>
          <a:p>
            <a:endParaRPr lang="fr-FR" dirty="0"/>
          </a:p>
          <a:p>
            <a:r>
              <a:rPr lang="fr-FR" dirty="0" smtClean="0"/>
              <a:t>La </a:t>
            </a:r>
            <a:r>
              <a:rPr lang="fr-FR" dirty="0"/>
              <a:t>sonde Mariner qui devait effectuer un passage à 5 000 km de Vénus s'est perdue à 5 000 000 km de ladite planète à cause d'une erreur de programme Fortran : le point avait été remplacé par une virgule (format US des nombres). </a:t>
            </a:r>
          </a:p>
          <a:p>
            <a:r>
              <a:rPr lang="fr-FR" dirty="0"/>
              <a:t>Le 4 juin 1996, lors du premier lancement de la fusée Ariane V, celle-ci explose en vol. La cause : un logiciel utilisé sous Ariane IV et intégré sans nouvelle validation dans Ariane V. Ariane V ayant des moteurs plus puissants s'incline plus rapidement que Ariane IV, pour récupérer l'accélération due à la rotation de la Terre. Les capteurs ont bien détecté cette inclinaison d'Ariane V, mais le logiciel l'a jugée non conforme à son plan de tir, et a provoqué l'ordre d'autodestruction alors que tout se passait bien. Coût : 1/2 milliard de </a:t>
            </a:r>
            <a:r>
              <a:rPr lang="fr-FR" dirty="0" smtClean="0"/>
              <a:t>dollars</a:t>
            </a:r>
          </a:p>
          <a:p>
            <a:pPr marL="0" indent="0">
              <a:buNone/>
            </a:pPr>
            <a:endParaRPr lang="fr-FR" dirty="0" smtClean="0"/>
          </a:p>
          <a:p>
            <a:pPr marL="0" indent="0">
              <a:buNone/>
            </a:pPr>
            <a:r>
              <a:rPr lang="fr-FR" sz="2100" dirty="0" smtClean="0"/>
              <a:t>(pris </a:t>
            </a:r>
            <a:r>
              <a:rPr lang="fr-FR" sz="2100" dirty="0"/>
              <a:t>dans  http://www.dil.univ-mrs.fr/~</a:t>
            </a:r>
            <a:r>
              <a:rPr lang="fr-FR" sz="2100" dirty="0" smtClean="0"/>
              <a:t>novelli/GL/COURS/01_Genie_Logiciel.pdf)</a:t>
            </a:r>
            <a:endParaRPr lang="fr-FR" sz="2100"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13</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375724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Défaillances : les navrantes </a:t>
            </a:r>
          </a:p>
        </p:txBody>
      </p:sp>
      <p:sp>
        <p:nvSpPr>
          <p:cNvPr id="3" name="Espace réservé du contenu 2"/>
          <p:cNvSpPr>
            <a:spLocks noGrp="1"/>
          </p:cNvSpPr>
          <p:nvPr>
            <p:ph idx="1"/>
          </p:nvPr>
        </p:nvSpPr>
        <p:spPr/>
        <p:txBody>
          <a:bodyPr>
            <a:normAutofit fontScale="92500"/>
          </a:bodyPr>
          <a:lstStyle/>
          <a:p>
            <a:r>
              <a:rPr lang="fr-FR" dirty="0" smtClean="0"/>
              <a:t>Le </a:t>
            </a:r>
            <a:r>
              <a:rPr lang="fr-FR" dirty="0"/>
              <a:t>Therac-25, un appareil d’irradiation thérapeutique a provoqué la mort de 2 personnes, et l’irradiation de 4 autres, à cause d’une erreur logicielle. </a:t>
            </a:r>
          </a:p>
          <a:p>
            <a:r>
              <a:rPr lang="fr-FR" dirty="0"/>
              <a:t>Un navire de guerre anglais a été coulé par un Exocet français, au cours de la guerre des Malouines. Bilan de la catastrophe : plusieurs centaines de morts. Le vaisseau anglais n'avait, en effet, pas activé ses défenses, l'Exocet n'étant pas répertorié comme missile ennemi. </a:t>
            </a:r>
          </a:p>
          <a:p>
            <a:r>
              <a:rPr lang="fr-FR" dirty="0"/>
              <a:t>En 1983, toute la vallée du Colorado a été inondée. La cause ? Une mauvaise modélisation dans le logiciel du temps d'ouverture du barrage. </a:t>
            </a:r>
            <a:endParaRPr lang="fr-FR" dirty="0" smtClean="0"/>
          </a:p>
          <a:p>
            <a:endParaRPr lang="fr-FR" dirty="0"/>
          </a:p>
          <a:p>
            <a:pPr marL="0" indent="0">
              <a:buNone/>
            </a:pPr>
            <a:r>
              <a:rPr lang="fr-FR" sz="2000" dirty="0"/>
              <a:t>(pris dans  http://www.dil.univ-mrs.fr/~novelli/GL/COURS/01_Genie_Logiciel.pdf)</a:t>
            </a:r>
          </a:p>
          <a:p>
            <a:endParaRPr lang="fr-FR" dirty="0" smtClean="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87442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Défaillances </a:t>
            </a:r>
            <a:r>
              <a:rPr lang="fr-FR" dirty="0"/>
              <a:t>: les </a:t>
            </a:r>
            <a:r>
              <a:rPr lang="fr-FR" dirty="0" smtClean="0"/>
              <a:t>risibles</a:t>
            </a:r>
            <a:endParaRPr lang="fr-FR" dirty="0"/>
          </a:p>
        </p:txBody>
      </p:sp>
      <p:sp>
        <p:nvSpPr>
          <p:cNvPr id="3" name="Espace réservé du contenu 2"/>
          <p:cNvSpPr>
            <a:spLocks noGrp="1"/>
          </p:cNvSpPr>
          <p:nvPr>
            <p:ph idx="1"/>
          </p:nvPr>
        </p:nvSpPr>
        <p:spPr>
          <a:xfrm>
            <a:off x="695325" y="1368425"/>
            <a:ext cx="10515600" cy="4351338"/>
          </a:xfrm>
        </p:spPr>
        <p:txBody>
          <a:bodyPr>
            <a:normAutofit fontScale="92500" lnSpcReduction="20000"/>
          </a:bodyPr>
          <a:lstStyle/>
          <a:p>
            <a:endParaRPr lang="fr-FR" dirty="0"/>
          </a:p>
          <a:p>
            <a:r>
              <a:rPr lang="fr-FR" dirty="0" smtClean="0"/>
              <a:t>Une </a:t>
            </a:r>
            <a:r>
              <a:rPr lang="fr-FR" dirty="0"/>
              <a:t>personne s’est retrouvée saisie pour une dette impayée de 0,01F et cela bien qu’elle se soit acquittée de l’intégralité de sa dette. Le coupable ? un arrondi mal maîtrisé dans les calculs. </a:t>
            </a:r>
          </a:p>
          <a:p>
            <a:r>
              <a:rPr lang="fr-FR" dirty="0"/>
              <a:t>Une centenaire (106 ans) s’est retrouvée convoquée à l'école. La cause ? le codage de l’année de naissance sur deux caractères. </a:t>
            </a:r>
          </a:p>
          <a:p>
            <a:r>
              <a:rPr lang="fr-FR" dirty="0"/>
              <a:t>Une victime de l’an 2000 s’est vue adresser une amende de 91 500 $ au retour d'une cassette vidéo louée. La raison ? Le retard calculé étant de cent ans car là encore le codage de l’année des emprunts avait été effectué sur deux caractères, pour gagner un peu de place. </a:t>
            </a:r>
          </a:p>
          <a:p>
            <a:endParaRPr lang="fr-FR" dirty="0"/>
          </a:p>
          <a:p>
            <a:pPr marL="0" indent="0">
              <a:buNone/>
            </a:pPr>
            <a:r>
              <a:rPr lang="fr-FR" sz="2000" dirty="0"/>
              <a:t>(pris dans  http://www.dil.univ-mrs.fr/~novelli/GL/COURS/01_Genie_Logiciel.pdf)</a:t>
            </a:r>
          </a:p>
          <a:p>
            <a:endParaRPr lang="fr-FR" dirty="0" smtClean="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631281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Défaillances : les coûteuses </a:t>
            </a:r>
            <a:br>
              <a:rPr lang="fr-FR" dirty="0"/>
            </a:br>
            <a:endParaRPr lang="fr-FR" dirty="0"/>
          </a:p>
        </p:txBody>
      </p:sp>
      <p:sp>
        <p:nvSpPr>
          <p:cNvPr id="3" name="Espace réservé du contenu 2"/>
          <p:cNvSpPr>
            <a:spLocks noGrp="1"/>
          </p:cNvSpPr>
          <p:nvPr>
            <p:ph idx="1"/>
          </p:nvPr>
        </p:nvSpPr>
        <p:spPr>
          <a:xfrm>
            <a:off x="695325" y="1690687"/>
            <a:ext cx="10515600" cy="4467225"/>
          </a:xfrm>
        </p:spPr>
        <p:txBody>
          <a:bodyPr>
            <a:normAutofit fontScale="92500" lnSpcReduction="20000"/>
          </a:bodyPr>
          <a:lstStyle/>
          <a:p>
            <a:r>
              <a:rPr lang="fr-FR" dirty="0" smtClean="0"/>
              <a:t>Bug </a:t>
            </a:r>
            <a:r>
              <a:rPr lang="fr-FR" dirty="0"/>
              <a:t>du Pentium en 1994. Coût : 500 millions de dollars </a:t>
            </a:r>
          </a:p>
          <a:p>
            <a:r>
              <a:rPr lang="fr-FR" dirty="0"/>
              <a:t>Bug de l'an 2000. Coût de la mise à niveau des logiciels à la France : 500 milliards de francs. </a:t>
            </a:r>
          </a:p>
          <a:p>
            <a:r>
              <a:rPr lang="fr-FR" dirty="0"/>
              <a:t>Le 22 décembre 2001, en pleine période des achats de Noël, les 750 000 terminaux de paiement ne répondent plus chez les commerçants, entraînant de longues files d'attente de clients excédés dont beaucoup finissent par abandonner leurs chariots. La cause : la saturation des serveurs de la société Atos en charge des autorisations de paiement dépassant 600F. Les autorisations de débit qui prennent habituellement quelques dizaines de secondes, nécessitent ce jour-là quasiment la demi-heure. Le coût du préjudice pour le seul groupe Leclerc : 2 millions d’Euros. </a:t>
            </a:r>
          </a:p>
          <a:p>
            <a:endParaRPr lang="fr-FR" dirty="0"/>
          </a:p>
          <a:p>
            <a:pPr marL="0" indent="0">
              <a:buNone/>
            </a:pPr>
            <a:r>
              <a:rPr lang="fr-FR" sz="2000" dirty="0"/>
              <a:t>(pris dans  http://www.dil.univ-mrs.fr/~novelli/GL/COURS/01_Genie_Logiciel.pdf)</a:t>
            </a:r>
          </a:p>
          <a:p>
            <a:endParaRPr lang="fr-FR" dirty="0" smtClean="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812293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Défaillances : les coûteuses </a:t>
            </a:r>
            <a:br>
              <a:rPr lang="fr-FR" dirty="0"/>
            </a:br>
            <a:endParaRPr lang="fr-FR" dirty="0"/>
          </a:p>
        </p:txBody>
      </p:sp>
      <p:sp>
        <p:nvSpPr>
          <p:cNvPr id="3" name="Espace réservé du contenu 2"/>
          <p:cNvSpPr>
            <a:spLocks noGrp="1"/>
          </p:cNvSpPr>
          <p:nvPr>
            <p:ph idx="1"/>
          </p:nvPr>
        </p:nvSpPr>
        <p:spPr>
          <a:xfrm>
            <a:off x="695325" y="1690687"/>
            <a:ext cx="10515600" cy="4467225"/>
          </a:xfrm>
        </p:spPr>
        <p:txBody>
          <a:bodyPr>
            <a:normAutofit/>
          </a:bodyPr>
          <a:lstStyle/>
          <a:p>
            <a:r>
              <a:rPr lang="fr-FR" dirty="0" smtClean="0"/>
              <a:t>La </a:t>
            </a:r>
            <a:r>
              <a:rPr lang="fr-FR" dirty="0"/>
              <a:t>SNCF a rencontré des difficultés importantes pour la mise en service de son système Socrate (système de réservation des places). Plantages fréquents, mauvaise ergonomie, manque de formation du personnel, ont amené un report important et durable de la clientèle vers d'autres moyens de transport. La cause : le déploiement par la SNCF d'un système de réservation de places destiné aux compagnies aériennes, sans réadaptation véritable du cahier des charges au domaine du transport ferroviaire. </a:t>
            </a:r>
          </a:p>
          <a:p>
            <a:endParaRPr lang="fr-FR" dirty="0"/>
          </a:p>
          <a:p>
            <a:pPr marL="0" indent="0">
              <a:buNone/>
            </a:pPr>
            <a:r>
              <a:rPr lang="fr-FR" sz="2000" dirty="0"/>
              <a:t>(pris dans  http://www.dil.univ-mrs.fr/~novelli/GL/COURS/01_Genie_Logiciel.pdf)</a:t>
            </a:r>
          </a:p>
          <a:p>
            <a:endParaRPr lang="fr-FR" dirty="0" smtClean="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9232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
            </a:r>
            <a:br>
              <a:rPr lang="fr-FR" dirty="0"/>
            </a:br>
            <a:r>
              <a:rPr lang="fr-FR" dirty="0"/>
              <a:t>Dépassement des délais et des coûts : </a:t>
            </a:r>
            <a:br>
              <a:rPr lang="fr-FR" dirty="0"/>
            </a:br>
            <a:r>
              <a:rPr lang="fr-FR" dirty="0"/>
              <a:t/>
            </a:r>
            <a:br>
              <a:rPr lang="fr-FR" dirty="0"/>
            </a:br>
            <a:endParaRPr lang="fr-FR" dirty="0"/>
          </a:p>
        </p:txBody>
      </p:sp>
      <p:sp>
        <p:nvSpPr>
          <p:cNvPr id="3" name="Espace réservé du contenu 2"/>
          <p:cNvSpPr>
            <a:spLocks noGrp="1"/>
          </p:cNvSpPr>
          <p:nvPr>
            <p:ph idx="1"/>
          </p:nvPr>
        </p:nvSpPr>
        <p:spPr>
          <a:xfrm>
            <a:off x="695325" y="1690687"/>
            <a:ext cx="10515600" cy="4467225"/>
          </a:xfrm>
        </p:spPr>
        <p:txBody>
          <a:bodyPr>
            <a:normAutofit fontScale="92500" lnSpcReduction="10000"/>
          </a:bodyPr>
          <a:lstStyle/>
          <a:p>
            <a:r>
              <a:rPr lang="fr-FR" dirty="0" smtClean="0"/>
              <a:t>En </a:t>
            </a:r>
            <a:r>
              <a:rPr lang="fr-FR" dirty="0"/>
              <a:t>mars 1993, la bourse de Londres a renoncé au projet informatique Taurus qui devait assurer complètement le suivi de l’exécution des transactions. Le système avait coûté directement 60 millions de livres et les opérateurs sur le marché avait dépensé 400 millions de livres pour y adapter leurs propres logiciels. </a:t>
            </a:r>
          </a:p>
          <a:p>
            <a:r>
              <a:rPr lang="fr-FR" dirty="0"/>
              <a:t>Toujours en 1993, en Californie, le DMV a renoncé au projet informatique démarré 6 ans plus tôt qui devait intégrer les systèmes d’information destinés à gérer les immatriculations et les permis. Les coûts étaient de 6,5 fois ceux prévus initialement et la date de livraison probable avait été reportée à 1998. </a:t>
            </a:r>
          </a:p>
          <a:p>
            <a:endParaRPr lang="fr-FR" dirty="0"/>
          </a:p>
          <a:p>
            <a:pPr marL="0" indent="0">
              <a:buNone/>
            </a:pPr>
            <a:r>
              <a:rPr lang="fr-FR" sz="2000" dirty="0"/>
              <a:t>(pris dans  http://www.dil.univ-mrs.fr/~novelli/GL/COURS/01_Genie_Logiciel.pdf)</a:t>
            </a:r>
          </a:p>
          <a:p>
            <a:endParaRPr lang="fr-FR" dirty="0" smtClean="0"/>
          </a:p>
          <a:p>
            <a:pPr marL="0" indent="0">
              <a:buNone/>
            </a:pPr>
            <a:endParaRPr lang="fr-FR"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394183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a:t>
            </a:r>
            <a:endParaRPr lang="fr-FR" dirty="0"/>
          </a:p>
        </p:txBody>
      </p:sp>
      <p:sp>
        <p:nvSpPr>
          <p:cNvPr id="3" name="Espace réservé du contenu 2"/>
          <p:cNvSpPr>
            <a:spLocks noGrp="1"/>
          </p:cNvSpPr>
          <p:nvPr>
            <p:ph idx="1"/>
          </p:nvPr>
        </p:nvSpPr>
        <p:spPr/>
        <p:txBody>
          <a:bodyPr/>
          <a:lstStyle/>
          <a:p>
            <a:r>
              <a:rPr lang="fr-FR" dirty="0" smtClean="0"/>
              <a:t>Besoins mal estimés et mal gérés</a:t>
            </a:r>
          </a:p>
          <a:p>
            <a:r>
              <a:rPr lang="fr-FR" dirty="0"/>
              <a:t>Le difficile équilibre coût, délais et efficience</a:t>
            </a:r>
          </a:p>
          <a:p>
            <a:r>
              <a:rPr lang="fr-FR" dirty="0"/>
              <a:t>Difficulté à rassembler les bonnes compétences et manque de stabilité des </a:t>
            </a:r>
            <a:r>
              <a:rPr lang="fr-FR" dirty="0" smtClean="0"/>
              <a:t>équipes</a:t>
            </a:r>
          </a:p>
          <a:p>
            <a:r>
              <a:rPr lang="fr-FR" dirty="0" smtClean="0"/>
              <a:t>Processus qui étouffent la créativité</a:t>
            </a:r>
            <a:endParaRPr lang="fr-FR" dirty="0"/>
          </a:p>
          <a:p>
            <a:r>
              <a:rPr lang="fr-FR" dirty="0" smtClean="0"/>
              <a:t>Rapports </a:t>
            </a:r>
            <a:r>
              <a:rPr lang="fr-FR" dirty="0"/>
              <a:t>difficiles entre la maîtrise d’œuvre et la maîtrise </a:t>
            </a:r>
            <a:r>
              <a:rPr lang="fr-FR" dirty="0" smtClean="0"/>
              <a:t>d’ouvrage</a:t>
            </a:r>
          </a:p>
          <a:p>
            <a:pPr marL="0" indent="0">
              <a:buNone/>
            </a:pPr>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19</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894114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Contenu du cours</a:t>
            </a:r>
            <a:endParaRPr lang="fr-FR" dirty="0"/>
          </a:p>
        </p:txBody>
      </p:sp>
      <p:sp>
        <p:nvSpPr>
          <p:cNvPr id="3" name="Espace réservé du contenu 2"/>
          <p:cNvSpPr>
            <a:spLocks noGrp="1"/>
          </p:cNvSpPr>
          <p:nvPr>
            <p:ph idx="1"/>
          </p:nvPr>
        </p:nvSpPr>
        <p:spPr/>
        <p:txBody>
          <a:bodyPr/>
          <a:lstStyle/>
          <a:p>
            <a:r>
              <a:rPr lang="fr-FR" dirty="0" smtClean="0"/>
              <a:t>Les processus logiciel</a:t>
            </a:r>
          </a:p>
          <a:p>
            <a:r>
              <a:rPr lang="fr-FR" dirty="0" smtClean="0"/>
              <a:t>Les notations UML</a:t>
            </a:r>
          </a:p>
          <a:p>
            <a:r>
              <a:rPr lang="fr-FR" dirty="0" smtClean="0"/>
              <a:t>Le </a:t>
            </a:r>
            <a:r>
              <a:rPr lang="fr-FR" dirty="0"/>
              <a:t>P</a:t>
            </a:r>
            <a:r>
              <a:rPr lang="fr-FR" dirty="0" smtClean="0"/>
              <a:t>rocessus Unifié (RUP) </a:t>
            </a:r>
          </a:p>
          <a:p>
            <a:r>
              <a:rPr lang="fr-FR" dirty="0" smtClean="0"/>
              <a:t>Les méthodes agiles - </a:t>
            </a:r>
            <a:r>
              <a:rPr lang="fr-FR" dirty="0" err="1" smtClean="0"/>
              <a:t>Scrum</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30127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Processus logiciel</a:t>
            </a:r>
            <a:endParaRPr lang="fr-FR" dirty="0"/>
          </a:p>
        </p:txBody>
      </p:sp>
      <p:sp>
        <p:nvSpPr>
          <p:cNvPr id="5" name="Espace réservé du texte 4"/>
          <p:cNvSpPr>
            <a:spLocks noGrp="1"/>
          </p:cNvSpPr>
          <p:nvPr>
            <p:ph type="body" idx="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20</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4246805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
            </a:r>
            <a:r>
              <a:rPr lang="fr-FR" dirty="0" smtClean="0"/>
              <a:t>rocessus logiciel : objectifs</a:t>
            </a:r>
            <a:endParaRPr lang="fr-FR" dirty="0"/>
          </a:p>
        </p:txBody>
      </p:sp>
      <p:sp>
        <p:nvSpPr>
          <p:cNvPr id="3" name="Espace réservé du contenu 2"/>
          <p:cNvSpPr>
            <a:spLocks noGrp="1"/>
          </p:cNvSpPr>
          <p:nvPr>
            <p:ph idx="1"/>
          </p:nvPr>
        </p:nvSpPr>
        <p:spPr>
          <a:xfrm>
            <a:off x="1066800" y="1946649"/>
            <a:ext cx="8857129" cy="4351338"/>
          </a:xfrm>
        </p:spPr>
        <p:txBody>
          <a:bodyPr>
            <a:normAutofit/>
          </a:bodyPr>
          <a:lstStyle/>
          <a:p>
            <a:r>
              <a:rPr lang="fr-FR" dirty="0" smtClean="0"/>
              <a:t>Rationaliser, formaliser, « automatiser » le développement du logiciel</a:t>
            </a:r>
          </a:p>
          <a:p>
            <a:pPr marL="0" indent="0">
              <a:buNone/>
            </a:pPr>
            <a:r>
              <a:rPr lang="fr-FR" sz="4000" dirty="0" smtClean="0"/>
              <a:t>Software </a:t>
            </a:r>
            <a:r>
              <a:rPr lang="fr-FR" sz="4000" dirty="0" err="1"/>
              <a:t>processes</a:t>
            </a:r>
            <a:r>
              <a:rPr lang="fr-FR" sz="4000" dirty="0"/>
              <a:t> are software </a:t>
            </a:r>
            <a:r>
              <a:rPr lang="fr-FR" sz="4000" dirty="0" err="1" smtClean="0"/>
              <a:t>too</a:t>
            </a:r>
            <a:endParaRPr lang="fr-FR" sz="4000" dirty="0" smtClean="0"/>
          </a:p>
          <a:p>
            <a:pPr marL="0" indent="0">
              <a:buNone/>
            </a:pPr>
            <a:r>
              <a:rPr lang="fr-FR" sz="2400" dirty="0" smtClean="0"/>
              <a:t>(L. </a:t>
            </a:r>
            <a:r>
              <a:rPr lang="fr-FR" sz="2400" dirty="0" err="1" smtClean="0"/>
              <a:t>Osterweil</a:t>
            </a:r>
            <a:r>
              <a:rPr lang="fr-FR" sz="2400" dirty="0" smtClean="0"/>
              <a:t>, 1987) </a:t>
            </a:r>
            <a:endParaRPr lang="fr-FR" sz="2400" dirty="0"/>
          </a:p>
          <a:p>
            <a:endParaRPr lang="fr-FR" dirty="0" smtClean="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21</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287201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logiciel : définition</a:t>
            </a:r>
            <a:endParaRPr lang="fr-FR" dirty="0"/>
          </a:p>
        </p:txBody>
      </p:sp>
      <p:sp>
        <p:nvSpPr>
          <p:cNvPr id="3" name="Espace réservé du contenu 2"/>
          <p:cNvSpPr>
            <a:spLocks noGrp="1"/>
          </p:cNvSpPr>
          <p:nvPr>
            <p:ph idx="1"/>
          </p:nvPr>
        </p:nvSpPr>
        <p:spPr/>
        <p:txBody>
          <a:bodyPr/>
          <a:lstStyle/>
          <a:p>
            <a:r>
              <a:rPr lang="fr-FR" dirty="0"/>
              <a:t>Un processus fournit des principes (des règles flexibles) pour le bon enchaînement des activités de développement de </a:t>
            </a:r>
            <a:r>
              <a:rPr lang="fr-FR" dirty="0" smtClean="0"/>
              <a:t>logiciel</a:t>
            </a:r>
          </a:p>
          <a:p>
            <a:r>
              <a:rPr lang="fr-FR" dirty="0"/>
              <a:t>On n’exécute pas un processus, on l’ « </a:t>
            </a:r>
            <a:r>
              <a:rPr lang="fr-FR" dirty="0" err="1"/>
              <a:t>énacte</a:t>
            </a:r>
            <a:r>
              <a:rPr lang="fr-FR" dirty="0"/>
              <a:t> » : c’est un guide qui définit des garde-fous mais au sein desquels il existe beaucoup de libertés (planification imprécise) et  il doit exister beaucoup de liberté (approche agile)</a:t>
            </a:r>
          </a:p>
          <a:p>
            <a:endParaRPr lang="fr-FR" dirty="0"/>
          </a:p>
          <a:p>
            <a:pPr marL="0" indent="0">
              <a:buNone/>
            </a:pPr>
            <a:endParaRPr lang="fr-FR" dirty="0"/>
          </a:p>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22</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631695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processus logiciels</a:t>
            </a:r>
            <a:endParaRPr lang="fr-FR" dirty="0"/>
          </a:p>
        </p:txBody>
      </p:sp>
      <p:sp>
        <p:nvSpPr>
          <p:cNvPr id="3" name="Espace réservé du contenu 2"/>
          <p:cNvSpPr>
            <a:spLocks noGrp="1"/>
          </p:cNvSpPr>
          <p:nvPr>
            <p:ph idx="1"/>
          </p:nvPr>
        </p:nvSpPr>
        <p:spPr>
          <a:xfrm>
            <a:off x="838199" y="1825625"/>
            <a:ext cx="10708037" cy="4351338"/>
          </a:xfrm>
        </p:spPr>
        <p:txBody>
          <a:bodyPr>
            <a:normAutofit fontScale="62500" lnSpcReduction="20000"/>
          </a:bodyPr>
          <a:lstStyle/>
          <a:p>
            <a:r>
              <a:rPr lang="fr-FR" sz="3300" dirty="0" smtClean="0"/>
              <a:t>Les bonnes pratiques :</a:t>
            </a:r>
          </a:p>
          <a:p>
            <a:pPr lvl="1"/>
            <a:r>
              <a:rPr lang="fr-FR" sz="2800" dirty="0" smtClean="0"/>
              <a:t>La planification</a:t>
            </a:r>
            <a:endParaRPr lang="fr-FR" sz="2800" dirty="0"/>
          </a:p>
          <a:p>
            <a:pPr lvl="1"/>
            <a:r>
              <a:rPr lang="fr-FR" sz="2800" dirty="0" smtClean="0"/>
              <a:t>Le développement incrémental</a:t>
            </a:r>
          </a:p>
          <a:p>
            <a:pPr lvl="1"/>
            <a:r>
              <a:rPr lang="fr-FR" sz="2800" dirty="0" smtClean="0"/>
              <a:t>La </a:t>
            </a:r>
            <a:r>
              <a:rPr lang="fr-FR" sz="2800" dirty="0" err="1" smtClean="0"/>
              <a:t>ré-utilisation</a:t>
            </a:r>
            <a:endParaRPr lang="fr-FR" sz="2800" dirty="0" smtClean="0"/>
          </a:p>
          <a:p>
            <a:pPr lvl="1"/>
            <a:r>
              <a:rPr lang="fr-FR" sz="2800" dirty="0" smtClean="0"/>
              <a:t>Libérer la créativité</a:t>
            </a:r>
          </a:p>
          <a:p>
            <a:pPr lvl="1"/>
            <a:endParaRPr lang="fr-FR" dirty="0" smtClean="0"/>
          </a:p>
          <a:p>
            <a:r>
              <a:rPr lang="fr-FR" sz="3600" dirty="0" smtClean="0"/>
              <a:t>Un modèle de processus utilise ces ingrédients à des doses différentes :</a:t>
            </a:r>
          </a:p>
          <a:p>
            <a:pPr>
              <a:buFontTx/>
              <a:buChar char="-"/>
            </a:pPr>
            <a:r>
              <a:rPr lang="fr-FR" sz="3600" dirty="0" smtClean="0"/>
              <a:t>« Cascade » et « en V » favorisent la planification</a:t>
            </a:r>
          </a:p>
          <a:p>
            <a:pPr>
              <a:buFontTx/>
              <a:buChar char="-"/>
            </a:pPr>
            <a:r>
              <a:rPr lang="fr-FR" sz="3600" dirty="0" smtClean="0"/>
              <a:t>« Spirale » favorise le développement incrémental avec une bonne dose de planification</a:t>
            </a:r>
          </a:p>
          <a:p>
            <a:pPr>
              <a:buFontTx/>
              <a:buChar char="-"/>
            </a:pPr>
            <a:r>
              <a:rPr lang="fr-FR" sz="3600" dirty="0" smtClean="0"/>
              <a:t>« Agile » favorise la créativité avec une bonne dose de développement incrémental</a:t>
            </a:r>
          </a:p>
          <a:p>
            <a:pPr>
              <a:buFontTx/>
              <a:buChar char="-"/>
            </a:pPr>
            <a:r>
              <a:rPr lang="fr-FR" sz="3600" dirty="0" smtClean="0"/>
              <a:t>Aujourd’hui on ne fait pas développement logiciel sans réutiliser  (.Net, JEE, Web services …)</a:t>
            </a:r>
          </a:p>
          <a:p>
            <a:pPr>
              <a:buFontTx/>
              <a:buChar char="-"/>
            </a:pPr>
            <a:endParaRPr lang="fr-FR" dirty="0" smtClean="0"/>
          </a:p>
          <a:p>
            <a:pPr>
              <a:buFontTx/>
              <a:buChar char="-"/>
            </a:pPr>
            <a:endParaRPr lang="fr-FR" dirty="0" smtClean="0"/>
          </a:p>
          <a:p>
            <a:endParaRPr lang="fr-FR" dirty="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23</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4260786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Y </a:t>
            </a:r>
            <a:r>
              <a:rPr lang="fr-FR" dirty="0" err="1" smtClean="0"/>
              <a:t>a-t-il</a:t>
            </a:r>
            <a:r>
              <a:rPr lang="fr-FR" dirty="0" smtClean="0"/>
              <a:t> un processus universel ?</a:t>
            </a:r>
            <a:endParaRPr lang="fr-FR" dirty="0"/>
          </a:p>
        </p:txBody>
      </p:sp>
      <p:sp>
        <p:nvSpPr>
          <p:cNvPr id="3" name="Espace réservé du contenu 2"/>
          <p:cNvSpPr>
            <a:spLocks noGrp="1"/>
          </p:cNvSpPr>
          <p:nvPr>
            <p:ph idx="1"/>
          </p:nvPr>
        </p:nvSpPr>
        <p:spPr/>
        <p:txBody>
          <a:bodyPr/>
          <a:lstStyle/>
          <a:p>
            <a:r>
              <a:rPr lang="fr-FR" dirty="0" smtClean="0"/>
              <a:t>S’il y a une tendance aujourd’hui à favoriser les processus agiles, ceux-ci ne semblent pas adaptés aux gros projets </a:t>
            </a:r>
          </a:p>
          <a:p>
            <a:r>
              <a:rPr lang="fr-FR" dirty="0" smtClean="0"/>
              <a:t>Le « </a:t>
            </a:r>
            <a:r>
              <a:rPr lang="fr-FR" dirty="0"/>
              <a:t>P</a:t>
            </a:r>
            <a:r>
              <a:rPr lang="fr-FR" dirty="0" smtClean="0"/>
              <a:t>rocessus unifié » est construit autour de la notation (universelle) UML mais est loin d’être universellement utilisé</a:t>
            </a:r>
          </a:p>
          <a:p>
            <a:r>
              <a:rPr lang="fr-FR" dirty="0" smtClean="0"/>
              <a:t>Les processus réels sont très orientés par la réutilisation.</a:t>
            </a:r>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24</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06467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approches pus ou moins </a:t>
            </a:r>
            <a:r>
              <a:rPr lang="fr-FR" smtClean="0"/>
              <a:t>antagonistes … ou </a:t>
            </a:r>
            <a:r>
              <a:rPr lang="fr-FR" dirty="0" smtClean="0"/>
              <a:t>plus ou moins complémentaires</a:t>
            </a:r>
            <a:endParaRPr lang="fr-FR" dirty="0"/>
          </a:p>
        </p:txBody>
      </p:sp>
      <p:sp>
        <p:nvSpPr>
          <p:cNvPr id="3" name="Espace réservé du contenu 2"/>
          <p:cNvSpPr>
            <a:spLocks noGrp="1"/>
          </p:cNvSpPr>
          <p:nvPr>
            <p:ph idx="1"/>
          </p:nvPr>
        </p:nvSpPr>
        <p:spPr>
          <a:xfrm>
            <a:off x="838200" y="2836189"/>
            <a:ext cx="10515600" cy="3340773"/>
          </a:xfrm>
        </p:spPr>
        <p:txBody>
          <a:bodyPr/>
          <a:lstStyle/>
          <a:p>
            <a:r>
              <a:rPr lang="fr-FR" dirty="0" smtClean="0"/>
              <a:t>Approches orientées planification</a:t>
            </a:r>
          </a:p>
          <a:p>
            <a:r>
              <a:rPr lang="fr-FR" dirty="0" smtClean="0"/>
              <a:t>Approches agiles</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25</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291696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425" y="118274"/>
            <a:ext cx="10515600" cy="1325563"/>
          </a:xfrm>
        </p:spPr>
        <p:txBody>
          <a:bodyPr/>
          <a:lstStyle/>
          <a:p>
            <a:pPr algn="ctr"/>
            <a:r>
              <a:rPr lang="fr-FR" dirty="0" smtClean="0"/>
              <a:t>Approche « orientée plan »</a:t>
            </a:r>
            <a:br>
              <a:rPr lang="fr-FR" dirty="0" smtClean="0"/>
            </a:br>
            <a:r>
              <a:rPr lang="fr-FR" dirty="0" smtClean="0"/>
              <a:t>versus approche « agile »</a:t>
            </a:r>
            <a:endParaRPr lang="fr-FR" dirty="0"/>
          </a:p>
        </p:txBody>
      </p:sp>
      <p:sp>
        <p:nvSpPr>
          <p:cNvPr id="5" name="Oval 5"/>
          <p:cNvSpPr>
            <a:spLocks noChangeArrowheads="1"/>
          </p:cNvSpPr>
          <p:nvPr/>
        </p:nvSpPr>
        <p:spPr bwMode="auto">
          <a:xfrm>
            <a:off x="1653992" y="1751318"/>
            <a:ext cx="2112978" cy="101599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a:t>Définir </a:t>
            </a:r>
            <a:r>
              <a:rPr lang="fr-FR" altLang="en-US" sz="1600" dirty="0" smtClean="0"/>
              <a:t>les </a:t>
            </a:r>
            <a:r>
              <a:rPr lang="fr-FR" altLang="en-US" sz="1600" dirty="0"/>
              <a:t>besoins</a:t>
            </a:r>
            <a:endParaRPr lang="en-US" altLang="en-US" sz="1600" dirty="0"/>
          </a:p>
        </p:txBody>
      </p:sp>
      <p:sp>
        <p:nvSpPr>
          <p:cNvPr id="7" name="Oval 7"/>
          <p:cNvSpPr>
            <a:spLocks noChangeArrowheads="1"/>
          </p:cNvSpPr>
          <p:nvPr/>
        </p:nvSpPr>
        <p:spPr bwMode="auto">
          <a:xfrm>
            <a:off x="6836626" y="1751318"/>
            <a:ext cx="2112978" cy="101599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Conception</a:t>
            </a:r>
          </a:p>
          <a:p>
            <a:pPr algn="ctr" eaLnBrk="1" hangingPunct="1">
              <a:buFontTx/>
              <a:buNone/>
            </a:pPr>
            <a:r>
              <a:rPr lang="fr-FR" altLang="en-US" sz="1600" dirty="0" smtClean="0"/>
              <a:t>et implantation</a:t>
            </a:r>
            <a:endParaRPr lang="fr-FR" altLang="en-US" sz="1600" dirty="0"/>
          </a:p>
        </p:txBody>
      </p:sp>
      <p:cxnSp>
        <p:nvCxnSpPr>
          <p:cNvPr id="11" name="AutoShape 11"/>
          <p:cNvCxnSpPr>
            <a:cxnSpLocks noChangeShapeType="1"/>
            <a:stCxn id="5" idx="6"/>
            <a:endCxn id="19" idx="1"/>
          </p:cNvCxnSpPr>
          <p:nvPr/>
        </p:nvCxnSpPr>
        <p:spPr bwMode="auto">
          <a:xfrm>
            <a:off x="3766970" y="2259313"/>
            <a:ext cx="478339"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2"/>
          <p:cNvCxnSpPr>
            <a:cxnSpLocks noChangeShapeType="1"/>
            <a:stCxn id="19" idx="3"/>
            <a:endCxn id="7" idx="2"/>
          </p:cNvCxnSpPr>
          <p:nvPr/>
        </p:nvCxnSpPr>
        <p:spPr bwMode="auto">
          <a:xfrm>
            <a:off x="6358287" y="2259313"/>
            <a:ext cx="478339"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a:xfrm>
            <a:off x="4245309" y="1802113"/>
            <a:ext cx="2112978"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Document de spécification des </a:t>
            </a:r>
            <a:r>
              <a:rPr lang="fr-FR" dirty="0">
                <a:solidFill>
                  <a:schemeClr val="tx1"/>
                </a:solidFill>
              </a:rPr>
              <a:t>b</a:t>
            </a:r>
            <a:r>
              <a:rPr lang="fr-FR" dirty="0" smtClean="0">
                <a:solidFill>
                  <a:schemeClr val="tx1"/>
                </a:solidFill>
              </a:rPr>
              <a:t>esoins </a:t>
            </a:r>
            <a:endParaRPr lang="fr-FR" dirty="0">
              <a:solidFill>
                <a:schemeClr val="tx1"/>
              </a:solidFill>
            </a:endParaRPr>
          </a:p>
        </p:txBody>
      </p:sp>
      <p:sp>
        <p:nvSpPr>
          <p:cNvPr id="22" name="Oval 5"/>
          <p:cNvSpPr>
            <a:spLocks noChangeArrowheads="1"/>
          </p:cNvSpPr>
          <p:nvPr/>
        </p:nvSpPr>
        <p:spPr bwMode="auto">
          <a:xfrm>
            <a:off x="2800871" y="4569416"/>
            <a:ext cx="2112978" cy="101599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a:t>Définir </a:t>
            </a:r>
            <a:r>
              <a:rPr lang="fr-FR" altLang="en-US" sz="1600" dirty="0" smtClean="0"/>
              <a:t>les </a:t>
            </a:r>
            <a:r>
              <a:rPr lang="fr-FR" altLang="en-US" sz="1600" dirty="0"/>
              <a:t>besoins</a:t>
            </a:r>
            <a:endParaRPr lang="en-US" altLang="en-US" sz="1600" dirty="0"/>
          </a:p>
        </p:txBody>
      </p:sp>
      <p:sp>
        <p:nvSpPr>
          <p:cNvPr id="23" name="Oval 7"/>
          <p:cNvSpPr>
            <a:spLocks noChangeArrowheads="1"/>
          </p:cNvSpPr>
          <p:nvPr/>
        </p:nvSpPr>
        <p:spPr bwMode="auto">
          <a:xfrm>
            <a:off x="5922225" y="4569416"/>
            <a:ext cx="2112978" cy="101599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Conception</a:t>
            </a:r>
          </a:p>
          <a:p>
            <a:pPr algn="ctr" eaLnBrk="1" hangingPunct="1">
              <a:buFontTx/>
              <a:buNone/>
            </a:pPr>
            <a:r>
              <a:rPr lang="fr-FR" altLang="en-US" sz="1600" dirty="0" smtClean="0"/>
              <a:t>et implantation</a:t>
            </a:r>
            <a:endParaRPr lang="fr-FR" altLang="en-US" sz="1600" dirty="0"/>
          </a:p>
        </p:txBody>
      </p:sp>
      <p:cxnSp>
        <p:nvCxnSpPr>
          <p:cNvPr id="28" name="Connecteur en arc 27"/>
          <p:cNvCxnSpPr>
            <a:stCxn id="22" idx="0"/>
            <a:endCxn id="23" idx="0"/>
          </p:cNvCxnSpPr>
          <p:nvPr/>
        </p:nvCxnSpPr>
        <p:spPr>
          <a:xfrm rot="5400000" flipH="1" flipV="1">
            <a:off x="5418037" y="3008739"/>
            <a:ext cx="12700" cy="3121354"/>
          </a:xfrm>
          <a:prstGeom prst="curvedConnector3">
            <a:avLst>
              <a:gd name="adj1" fmla="val 460678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rc 31"/>
          <p:cNvCxnSpPr>
            <a:stCxn id="23" idx="4"/>
            <a:endCxn id="22" idx="4"/>
          </p:cNvCxnSpPr>
          <p:nvPr/>
        </p:nvCxnSpPr>
        <p:spPr>
          <a:xfrm rot="5400000">
            <a:off x="5418037" y="4024729"/>
            <a:ext cx="12700" cy="3121354"/>
          </a:xfrm>
          <a:prstGeom prst="curvedConnector3">
            <a:avLst>
              <a:gd name="adj1" fmla="val 424067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en arc 37"/>
          <p:cNvCxnSpPr>
            <a:stCxn id="7" idx="4"/>
            <a:endCxn id="5" idx="4"/>
          </p:cNvCxnSpPr>
          <p:nvPr/>
        </p:nvCxnSpPr>
        <p:spPr>
          <a:xfrm rot="5400000">
            <a:off x="5301798" y="175991"/>
            <a:ext cx="12700" cy="5182634"/>
          </a:xfrm>
          <a:prstGeom prst="curvedConnector3">
            <a:avLst>
              <a:gd name="adj1" fmla="val 411864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flipH="1">
            <a:off x="3067885" y="3347642"/>
            <a:ext cx="4417792" cy="369332"/>
          </a:xfrm>
          <a:prstGeom prst="rect">
            <a:avLst/>
          </a:prstGeom>
          <a:noFill/>
        </p:spPr>
        <p:txBody>
          <a:bodyPr wrap="square" rtlCol="0">
            <a:spAutoFit/>
          </a:bodyPr>
          <a:lstStyle/>
          <a:p>
            <a:r>
              <a:rPr lang="fr-FR" dirty="0" smtClean="0"/>
              <a:t>Demande de changement  exceptionnelle </a:t>
            </a:r>
            <a:endParaRPr lang="fr-FR" dirty="0"/>
          </a:p>
        </p:txBody>
      </p:sp>
      <p:sp>
        <p:nvSpPr>
          <p:cNvPr id="14" name="ZoneTexte 13"/>
          <p:cNvSpPr txBox="1"/>
          <p:nvPr/>
        </p:nvSpPr>
        <p:spPr>
          <a:xfrm flipH="1">
            <a:off x="3863709" y="6199322"/>
            <a:ext cx="3769573" cy="379709"/>
          </a:xfrm>
          <a:prstGeom prst="rect">
            <a:avLst/>
          </a:prstGeom>
          <a:noFill/>
        </p:spPr>
        <p:txBody>
          <a:bodyPr wrap="square" rtlCol="0">
            <a:spAutoFit/>
          </a:bodyPr>
          <a:lstStyle/>
          <a:p>
            <a:r>
              <a:rPr lang="fr-FR" dirty="0" smtClean="0"/>
              <a:t>Le changement  est la règle </a:t>
            </a:r>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26</a:t>
            </a:fld>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5874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orient</a:t>
            </a:r>
            <a:r>
              <a:rPr lang="fr-FR" dirty="0"/>
              <a:t>é</a:t>
            </a:r>
            <a:r>
              <a:rPr lang="fr-FR" dirty="0" smtClean="0"/>
              <a:t>e plan : les valeurs</a:t>
            </a:r>
            <a:endParaRPr lang="fr-FR" dirty="0"/>
          </a:p>
        </p:txBody>
      </p:sp>
      <p:sp>
        <p:nvSpPr>
          <p:cNvPr id="3" name="Espace réservé du contenu 2"/>
          <p:cNvSpPr>
            <a:spLocks noGrp="1"/>
          </p:cNvSpPr>
          <p:nvPr>
            <p:ph idx="1"/>
          </p:nvPr>
        </p:nvSpPr>
        <p:spPr/>
        <p:txBody>
          <a:bodyPr/>
          <a:lstStyle/>
          <a:p>
            <a:r>
              <a:rPr lang="fr-FR" dirty="0" smtClean="0"/>
              <a:t>Planifier précisément en termes d’usage, de coût, de délais</a:t>
            </a:r>
          </a:p>
          <a:p>
            <a:r>
              <a:rPr lang="fr-FR" dirty="0" smtClean="0"/>
              <a:t>Respecter les contrats avec le client</a:t>
            </a:r>
          </a:p>
          <a:p>
            <a:r>
              <a:rPr lang="fr-FR" dirty="0" smtClean="0"/>
              <a:t>Documenter le logiciel pour en faciliter la maintenance</a:t>
            </a:r>
          </a:p>
          <a:p>
            <a:r>
              <a:rPr lang="fr-FR" dirty="0"/>
              <a:t>E</a:t>
            </a:r>
            <a:r>
              <a:rPr lang="fr-FR" dirty="0" smtClean="0"/>
              <a:t>viter les changements en cours de développement</a:t>
            </a:r>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27</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878310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agiles : les valeurs</a:t>
            </a:r>
            <a:endParaRPr lang="fr-FR" dirty="0"/>
          </a:p>
        </p:txBody>
      </p:sp>
      <p:sp>
        <p:nvSpPr>
          <p:cNvPr id="3" name="Espace réservé du contenu 2"/>
          <p:cNvSpPr>
            <a:spLocks noGrp="1"/>
          </p:cNvSpPr>
          <p:nvPr>
            <p:ph idx="1"/>
          </p:nvPr>
        </p:nvSpPr>
        <p:spPr/>
        <p:txBody>
          <a:bodyPr/>
          <a:lstStyle/>
          <a:p>
            <a:r>
              <a:rPr lang="fr-FR" dirty="0" smtClean="0"/>
              <a:t>Le client est un acteur essentiel du développement</a:t>
            </a:r>
          </a:p>
          <a:p>
            <a:r>
              <a:rPr lang="fr-FR" dirty="0" smtClean="0"/>
              <a:t>Le logiciel est développé par incrément avec l’aide du client</a:t>
            </a:r>
          </a:p>
          <a:p>
            <a:r>
              <a:rPr lang="fr-FR" dirty="0" smtClean="0"/>
              <a:t>Faire confiance aux personnes plutôt qu’au processus </a:t>
            </a:r>
          </a:p>
          <a:p>
            <a:r>
              <a:rPr lang="fr-FR" dirty="0" smtClean="0"/>
              <a:t>Le changement est la règle</a:t>
            </a:r>
          </a:p>
          <a:p>
            <a:r>
              <a:rPr lang="fr-FR" dirty="0" smtClean="0"/>
              <a:t>Viser la simplicité, éliminer la complexité</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28</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98531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activités de développement de logiciel</a:t>
            </a:r>
            <a:endParaRPr lang="fr-FR" dirty="0"/>
          </a:p>
        </p:txBody>
      </p:sp>
      <p:sp>
        <p:nvSpPr>
          <p:cNvPr id="5" name="Espace réservé du texte 4"/>
          <p:cNvSpPr>
            <a:spLocks noGrp="1"/>
          </p:cNvSpPr>
          <p:nvPr>
            <p:ph type="body" idx="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29</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51408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012" y="285303"/>
            <a:ext cx="10515600" cy="1325563"/>
          </a:xfrm>
        </p:spPr>
        <p:txBody>
          <a:bodyPr/>
          <a:lstStyle/>
          <a:p>
            <a:r>
              <a:rPr lang="fr-FR" dirty="0" smtClean="0"/>
              <a:t>Sources</a:t>
            </a:r>
            <a:endParaRPr lang="fr-FR" dirty="0"/>
          </a:p>
        </p:txBody>
      </p:sp>
      <p:pic>
        <p:nvPicPr>
          <p:cNvPr id="1028" name="Picture 4" descr="https://images-na.ssl-images-amazon.com/images/I/61vOhQuV9fL._SX403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55" y="2363862"/>
            <a:ext cx="2524932" cy="305316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a:off x="8743945" y="2433606"/>
            <a:ext cx="3962399" cy="3053167"/>
            <a:chOff x="7232826" y="2145059"/>
            <a:chExt cx="3639962" cy="3053167"/>
          </a:xfrm>
        </p:grpSpPr>
        <p:pic>
          <p:nvPicPr>
            <p:cNvPr id="1026" name="Picture 2" descr="https://static.fnac-static.com/multimedia/Images/FR/NR/64/18/6e/7215204/1507-1/tsp20151027161516/Sc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826" y="2145059"/>
              <a:ext cx="3639962" cy="29136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902228" y="2145059"/>
              <a:ext cx="2304686" cy="305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u numéro de diapositive 7"/>
          <p:cNvSpPr>
            <a:spLocks noGrp="1"/>
          </p:cNvSpPr>
          <p:nvPr>
            <p:ph type="sldNum" sz="quarter" idx="12"/>
          </p:nvPr>
        </p:nvSpPr>
        <p:spPr>
          <a:xfrm>
            <a:off x="8110532" y="6356350"/>
            <a:ext cx="2743200" cy="365125"/>
          </a:xfrm>
        </p:spPr>
        <p:txBody>
          <a:bodyPr/>
          <a:lstStyle/>
          <a:p>
            <a:fld id="{B5A3F2EA-94BB-4332-8D68-E793410C9454}" type="slidenum">
              <a:rPr lang="fr-FR" smtClean="0"/>
              <a:t>3</a:t>
            </a:fld>
            <a:endParaRPr lang="fr-FR"/>
          </a:p>
        </p:txBody>
      </p:sp>
      <p:grpSp>
        <p:nvGrpSpPr>
          <p:cNvPr id="4" name="Groupe 8"/>
          <p:cNvGrpSpPr>
            <a:grpSpLocks/>
          </p:cNvGrpSpPr>
          <p:nvPr/>
        </p:nvGrpSpPr>
        <p:grpSpPr bwMode="auto">
          <a:xfrm>
            <a:off x="6485765" y="2402351"/>
            <a:ext cx="2656506" cy="3053167"/>
            <a:chOff x="2699792" y="1556791"/>
            <a:chExt cx="3566918" cy="434385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556792"/>
              <a:ext cx="3551908" cy="434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14086" y="1556791"/>
              <a:ext cx="3552624" cy="434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pic>
        <p:nvPicPr>
          <p:cNvPr id="14" name="Picture 2" descr="Uml Distilled, The Addison-Wesley Object Technology S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287" y="2371096"/>
            <a:ext cx="3448124" cy="311567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935994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Quelles sont-elles ? </a:t>
            </a:r>
            <a:endParaRPr lang="fr-FR" dirty="0"/>
          </a:p>
        </p:txBody>
      </p:sp>
      <p:sp>
        <p:nvSpPr>
          <p:cNvPr id="30" name="Espace réservé du contenu 29"/>
          <p:cNvSpPr>
            <a:spLocks noGrp="1"/>
          </p:cNvSpPr>
          <p:nvPr>
            <p:ph idx="1"/>
          </p:nvPr>
        </p:nvSpPr>
        <p:spPr/>
        <p:txBody>
          <a:bodyPr>
            <a:normAutofit lnSpcReduction="10000"/>
          </a:bodyPr>
          <a:lstStyle/>
          <a:p>
            <a:r>
              <a:rPr lang="fr-FR" dirty="0" smtClean="0"/>
              <a:t>Les activités de développement sont plus où moins nombreuses en fonction du niveau de détail et en fonction du modèle de développement considérés.</a:t>
            </a:r>
          </a:p>
          <a:p>
            <a:r>
              <a:rPr lang="fr-FR" dirty="0" smtClean="0"/>
              <a:t> On s’appuie ici sur des définitions générales de [Ian </a:t>
            </a:r>
            <a:r>
              <a:rPr lang="fr-FR" dirty="0" err="1" smtClean="0"/>
              <a:t>Sommerville</a:t>
            </a:r>
            <a:r>
              <a:rPr lang="fr-FR" dirty="0" smtClean="0"/>
              <a:t>].</a:t>
            </a:r>
          </a:p>
          <a:p>
            <a:pPr lvl="1"/>
            <a:r>
              <a:rPr lang="fr-FR" dirty="0" smtClean="0"/>
              <a:t>La spécification des besoins </a:t>
            </a:r>
          </a:p>
          <a:p>
            <a:pPr lvl="1"/>
            <a:r>
              <a:rPr lang="fr-FR" dirty="0" smtClean="0"/>
              <a:t>La conception </a:t>
            </a:r>
          </a:p>
          <a:p>
            <a:pPr lvl="1"/>
            <a:r>
              <a:rPr lang="fr-FR" dirty="0" smtClean="0"/>
              <a:t>L’implémentation</a:t>
            </a:r>
          </a:p>
          <a:p>
            <a:pPr lvl="1"/>
            <a:r>
              <a:rPr lang="fr-FR" dirty="0" smtClean="0"/>
              <a:t>La validation</a:t>
            </a:r>
          </a:p>
          <a:p>
            <a:pPr lvl="1"/>
            <a:r>
              <a:rPr lang="fr-FR" dirty="0" smtClean="0"/>
              <a:t>L’évolution</a:t>
            </a:r>
          </a:p>
          <a:p>
            <a:r>
              <a:rPr lang="fr-FR" dirty="0" smtClean="0"/>
              <a:t>On approfondira les activités de spécification, de conception, et d’implémentation en appliquant la méthode RUP</a:t>
            </a:r>
          </a:p>
          <a:p>
            <a:endParaRPr lang="fr-FR" dirty="0"/>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30</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307596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spécification des besoins</a:t>
            </a:r>
            <a:endParaRPr lang="fr-FR" dirty="0"/>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31</a:t>
            </a:fld>
            <a:endParaRPr lang="fr-FR"/>
          </a:p>
        </p:txBody>
      </p:sp>
      <p:sp>
        <p:nvSpPr>
          <p:cNvPr id="8" name="Oval 4"/>
          <p:cNvSpPr>
            <a:spLocks noChangeArrowheads="1"/>
          </p:cNvSpPr>
          <p:nvPr/>
        </p:nvSpPr>
        <p:spPr bwMode="auto">
          <a:xfrm>
            <a:off x="415082" y="257328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Etude faisabilité</a:t>
            </a:r>
          </a:p>
        </p:txBody>
      </p:sp>
      <p:sp>
        <p:nvSpPr>
          <p:cNvPr id="9" name="Oval 4"/>
          <p:cNvSpPr>
            <a:spLocks noChangeArrowheads="1"/>
          </p:cNvSpPr>
          <p:nvPr/>
        </p:nvSpPr>
        <p:spPr bwMode="auto">
          <a:xfrm>
            <a:off x="3137760" y="257328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Analyse des besoins</a:t>
            </a:r>
          </a:p>
        </p:txBody>
      </p:sp>
      <p:sp>
        <p:nvSpPr>
          <p:cNvPr id="10" name="Oval 4"/>
          <p:cNvSpPr>
            <a:spLocks noChangeArrowheads="1"/>
          </p:cNvSpPr>
          <p:nvPr/>
        </p:nvSpPr>
        <p:spPr bwMode="auto">
          <a:xfrm>
            <a:off x="5860439" y="257328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Spécification</a:t>
            </a:r>
          </a:p>
          <a:p>
            <a:pPr algn="ctr" eaLnBrk="1" hangingPunct="1">
              <a:buFontTx/>
              <a:buNone/>
            </a:pPr>
            <a:r>
              <a:rPr lang="fr-FR" altLang="en-US" sz="1600" dirty="0" smtClean="0"/>
              <a:t>des besoins</a:t>
            </a:r>
          </a:p>
        </p:txBody>
      </p:sp>
      <p:sp>
        <p:nvSpPr>
          <p:cNvPr id="11" name="Oval 4"/>
          <p:cNvSpPr>
            <a:spLocks noChangeArrowheads="1"/>
          </p:cNvSpPr>
          <p:nvPr/>
        </p:nvSpPr>
        <p:spPr bwMode="auto">
          <a:xfrm>
            <a:off x="8583118" y="257328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Validation</a:t>
            </a:r>
          </a:p>
          <a:p>
            <a:pPr algn="ctr" eaLnBrk="1" hangingPunct="1">
              <a:buFontTx/>
              <a:buNone/>
            </a:pPr>
            <a:r>
              <a:rPr lang="fr-FR" altLang="en-US" sz="1600" dirty="0" smtClean="0"/>
              <a:t>des besoins</a:t>
            </a:r>
          </a:p>
        </p:txBody>
      </p:sp>
      <p:sp>
        <p:nvSpPr>
          <p:cNvPr id="12" name="Rectangle 11"/>
          <p:cNvSpPr/>
          <p:nvPr/>
        </p:nvSpPr>
        <p:spPr>
          <a:xfrm>
            <a:off x="2051841" y="4034408"/>
            <a:ext cx="129208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Rapport de faisabilit</a:t>
            </a:r>
            <a:r>
              <a:rPr lang="fr-FR" dirty="0">
                <a:solidFill>
                  <a:schemeClr val="tx1"/>
                </a:solidFill>
              </a:rPr>
              <a:t>é</a:t>
            </a:r>
          </a:p>
        </p:txBody>
      </p:sp>
      <p:sp>
        <p:nvSpPr>
          <p:cNvPr id="13" name="Rectangle 12"/>
          <p:cNvSpPr/>
          <p:nvPr/>
        </p:nvSpPr>
        <p:spPr>
          <a:xfrm>
            <a:off x="4752144" y="4036687"/>
            <a:ext cx="1488591"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Liste de cas d’utilisation</a:t>
            </a:r>
            <a:endParaRPr lang="fr-FR" dirty="0">
              <a:solidFill>
                <a:schemeClr val="tx1"/>
              </a:solidFill>
            </a:endParaRPr>
          </a:p>
        </p:txBody>
      </p:sp>
      <p:sp>
        <p:nvSpPr>
          <p:cNvPr id="14" name="Rectangle 13"/>
          <p:cNvSpPr/>
          <p:nvPr/>
        </p:nvSpPr>
        <p:spPr>
          <a:xfrm>
            <a:off x="7146382" y="4033928"/>
            <a:ext cx="191320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Cas d’utilisation</a:t>
            </a:r>
          </a:p>
          <a:p>
            <a:pPr algn="ctr"/>
            <a:r>
              <a:rPr lang="fr-FR" dirty="0">
                <a:solidFill>
                  <a:schemeClr val="tx1"/>
                </a:solidFill>
              </a:rPr>
              <a:t>e</a:t>
            </a:r>
            <a:r>
              <a:rPr lang="fr-FR" dirty="0" smtClean="0">
                <a:solidFill>
                  <a:schemeClr val="tx1"/>
                </a:solidFill>
              </a:rPr>
              <a:t>t architecture logicielle </a:t>
            </a:r>
            <a:endParaRPr lang="fr-FR" dirty="0">
              <a:solidFill>
                <a:schemeClr val="tx1"/>
              </a:solidFill>
            </a:endParaRPr>
          </a:p>
        </p:txBody>
      </p:sp>
      <p:cxnSp>
        <p:nvCxnSpPr>
          <p:cNvPr id="15" name="Connecteur droit avec flèche 14"/>
          <p:cNvCxnSpPr>
            <a:stCxn id="8" idx="6"/>
            <a:endCxn id="9" idx="2"/>
          </p:cNvCxnSpPr>
          <p:nvPr/>
        </p:nvCxnSpPr>
        <p:spPr>
          <a:xfrm>
            <a:off x="2468912" y="3025690"/>
            <a:ext cx="668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6"/>
            <a:endCxn id="10" idx="2"/>
          </p:cNvCxnSpPr>
          <p:nvPr/>
        </p:nvCxnSpPr>
        <p:spPr>
          <a:xfrm>
            <a:off x="5191590" y="3025690"/>
            <a:ext cx="6688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0" idx="6"/>
            <a:endCxn id="11" idx="2"/>
          </p:cNvCxnSpPr>
          <p:nvPr/>
        </p:nvCxnSpPr>
        <p:spPr>
          <a:xfrm>
            <a:off x="7914269" y="3025690"/>
            <a:ext cx="6688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4"/>
            <a:endCxn id="12" idx="0"/>
          </p:cNvCxnSpPr>
          <p:nvPr/>
        </p:nvCxnSpPr>
        <p:spPr>
          <a:xfrm>
            <a:off x="1441997" y="3478091"/>
            <a:ext cx="1255888" cy="556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2" idx="0"/>
            <a:endCxn id="9" idx="3"/>
          </p:cNvCxnSpPr>
          <p:nvPr/>
        </p:nvCxnSpPr>
        <p:spPr>
          <a:xfrm flipV="1">
            <a:off x="2697885" y="3345586"/>
            <a:ext cx="740651" cy="688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9" idx="4"/>
            <a:endCxn id="13" idx="0"/>
          </p:cNvCxnSpPr>
          <p:nvPr/>
        </p:nvCxnSpPr>
        <p:spPr>
          <a:xfrm>
            <a:off x="4164675" y="3478091"/>
            <a:ext cx="1331765" cy="55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3" idx="0"/>
            <a:endCxn id="10" idx="3"/>
          </p:cNvCxnSpPr>
          <p:nvPr/>
        </p:nvCxnSpPr>
        <p:spPr>
          <a:xfrm flipV="1">
            <a:off x="5496440" y="3345586"/>
            <a:ext cx="664775" cy="691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0" idx="4"/>
            <a:endCxn id="14" idx="0"/>
          </p:cNvCxnSpPr>
          <p:nvPr/>
        </p:nvCxnSpPr>
        <p:spPr>
          <a:xfrm>
            <a:off x="6887354" y="3478091"/>
            <a:ext cx="1215632" cy="555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4" idx="0"/>
            <a:endCxn id="11" idx="3"/>
          </p:cNvCxnSpPr>
          <p:nvPr/>
        </p:nvCxnSpPr>
        <p:spPr>
          <a:xfrm flipV="1">
            <a:off x="8102986" y="3345586"/>
            <a:ext cx="780908" cy="688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841466" y="4003780"/>
            <a:ext cx="191320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Document de spécification des besoins </a:t>
            </a:r>
          </a:p>
        </p:txBody>
      </p:sp>
      <p:cxnSp>
        <p:nvCxnSpPr>
          <p:cNvPr id="37" name="Connecteur droit avec flèche 36"/>
          <p:cNvCxnSpPr>
            <a:stCxn id="11" idx="4"/>
            <a:endCxn id="36" idx="0"/>
          </p:cNvCxnSpPr>
          <p:nvPr/>
        </p:nvCxnSpPr>
        <p:spPr>
          <a:xfrm>
            <a:off x="9610033" y="3478091"/>
            <a:ext cx="1188037" cy="525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en angle 40"/>
          <p:cNvCxnSpPr>
            <a:stCxn id="10" idx="1"/>
            <a:endCxn id="9" idx="0"/>
          </p:cNvCxnSpPr>
          <p:nvPr/>
        </p:nvCxnSpPr>
        <p:spPr>
          <a:xfrm rot="16200000" flipV="1">
            <a:off x="5096693" y="1641271"/>
            <a:ext cx="132505" cy="1996540"/>
          </a:xfrm>
          <a:prstGeom prst="bentConnector3">
            <a:avLst>
              <a:gd name="adj1" fmla="val 2725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11" idx="0"/>
            <a:endCxn id="10" idx="7"/>
          </p:cNvCxnSpPr>
          <p:nvPr/>
        </p:nvCxnSpPr>
        <p:spPr>
          <a:xfrm rot="16200000" flipH="1" flipV="1">
            <a:off x="8545510" y="1641270"/>
            <a:ext cx="132505" cy="1996540"/>
          </a:xfrm>
          <a:prstGeom prst="bentConnector3">
            <a:avLst>
              <a:gd name="adj1" fmla="val -1725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en angle 45"/>
          <p:cNvCxnSpPr>
            <a:stCxn id="14" idx="2"/>
            <a:endCxn id="36" idx="2"/>
          </p:cNvCxnSpPr>
          <p:nvPr/>
        </p:nvCxnSpPr>
        <p:spPr>
          <a:xfrm rot="5400000" flipH="1" flipV="1">
            <a:off x="9435454" y="3446565"/>
            <a:ext cx="30148" cy="2695084"/>
          </a:xfrm>
          <a:prstGeom prst="bentConnector3">
            <a:avLst>
              <a:gd name="adj1" fmla="val -75825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en angle 54"/>
          <p:cNvCxnSpPr>
            <a:stCxn id="13" idx="2"/>
          </p:cNvCxnSpPr>
          <p:nvPr/>
        </p:nvCxnSpPr>
        <p:spPr>
          <a:xfrm rot="5400000" flipH="1" flipV="1">
            <a:off x="8400154" y="1858293"/>
            <a:ext cx="49932" cy="5857361"/>
          </a:xfrm>
          <a:prstGeom prst="bentConnector4">
            <a:avLst>
              <a:gd name="adj1" fmla="val -1105822"/>
              <a:gd name="adj2" fmla="val 1000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471006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703" y="120280"/>
            <a:ext cx="10515600" cy="1325563"/>
          </a:xfrm>
        </p:spPr>
        <p:txBody>
          <a:bodyPr/>
          <a:lstStyle/>
          <a:p>
            <a:r>
              <a:rPr lang="fr-FR" dirty="0" smtClean="0"/>
              <a:t>La conception et l’implantation</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32</a:t>
            </a:fld>
            <a:endParaRPr lang="fr-FR" dirty="0"/>
          </a:p>
        </p:txBody>
      </p:sp>
      <p:sp>
        <p:nvSpPr>
          <p:cNvPr id="7" name="Oval 4"/>
          <p:cNvSpPr>
            <a:spLocks noChangeArrowheads="1"/>
          </p:cNvSpPr>
          <p:nvPr/>
        </p:nvSpPr>
        <p:spPr bwMode="auto">
          <a:xfrm>
            <a:off x="2075470" y="3070851"/>
            <a:ext cx="2008431"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Conception de</a:t>
            </a:r>
          </a:p>
          <a:p>
            <a:pPr algn="ctr" eaLnBrk="1" hangingPunct="1">
              <a:buFontTx/>
              <a:buNone/>
            </a:pPr>
            <a:r>
              <a:rPr lang="fr-FR" altLang="en-US" sz="1600" dirty="0" smtClean="0"/>
              <a:t>l’architecture</a:t>
            </a:r>
          </a:p>
        </p:txBody>
      </p:sp>
      <p:sp>
        <p:nvSpPr>
          <p:cNvPr id="8" name="Oval 4"/>
          <p:cNvSpPr>
            <a:spLocks noChangeArrowheads="1"/>
          </p:cNvSpPr>
          <p:nvPr/>
        </p:nvSpPr>
        <p:spPr bwMode="auto">
          <a:xfrm>
            <a:off x="4441025" y="3070852"/>
            <a:ext cx="2008431"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Conception</a:t>
            </a:r>
          </a:p>
          <a:p>
            <a:pPr algn="ctr" eaLnBrk="1" hangingPunct="1">
              <a:buFontTx/>
              <a:buNone/>
            </a:pPr>
            <a:r>
              <a:rPr lang="fr-FR" altLang="en-US" sz="1600" dirty="0" smtClean="0"/>
              <a:t>de l’interface</a:t>
            </a:r>
          </a:p>
        </p:txBody>
      </p:sp>
      <p:sp>
        <p:nvSpPr>
          <p:cNvPr id="9" name="Oval 4"/>
          <p:cNvSpPr>
            <a:spLocks noChangeArrowheads="1"/>
          </p:cNvSpPr>
          <p:nvPr/>
        </p:nvSpPr>
        <p:spPr bwMode="auto">
          <a:xfrm>
            <a:off x="6763220" y="3070850"/>
            <a:ext cx="2008431"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Conception</a:t>
            </a:r>
          </a:p>
          <a:p>
            <a:pPr algn="ctr" eaLnBrk="1" hangingPunct="1">
              <a:buFontTx/>
              <a:buNone/>
            </a:pPr>
            <a:r>
              <a:rPr lang="fr-FR" altLang="en-US" sz="1600" dirty="0" smtClean="0"/>
              <a:t>du contrôle</a:t>
            </a:r>
          </a:p>
        </p:txBody>
      </p:sp>
      <p:sp>
        <p:nvSpPr>
          <p:cNvPr id="10" name="Oval 4"/>
          <p:cNvSpPr>
            <a:spLocks noChangeArrowheads="1"/>
          </p:cNvSpPr>
          <p:nvPr/>
        </p:nvSpPr>
        <p:spPr bwMode="auto">
          <a:xfrm>
            <a:off x="4395626" y="4079090"/>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Conception</a:t>
            </a:r>
          </a:p>
          <a:p>
            <a:pPr algn="ctr" eaLnBrk="1" hangingPunct="1">
              <a:buFontTx/>
              <a:buNone/>
            </a:pPr>
            <a:r>
              <a:rPr lang="fr-FR" altLang="en-US" sz="1600" dirty="0" smtClean="0"/>
              <a:t>des données</a:t>
            </a:r>
          </a:p>
        </p:txBody>
      </p:sp>
      <p:sp>
        <p:nvSpPr>
          <p:cNvPr id="11" name="Rectangle 10"/>
          <p:cNvSpPr/>
          <p:nvPr/>
        </p:nvSpPr>
        <p:spPr>
          <a:xfrm>
            <a:off x="2255269" y="1798257"/>
            <a:ext cx="1626743"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Choix de plateforme</a:t>
            </a:r>
            <a:endParaRPr lang="fr-FR" dirty="0">
              <a:solidFill>
                <a:schemeClr val="tx1"/>
              </a:solidFill>
            </a:endParaRPr>
          </a:p>
        </p:txBody>
      </p:sp>
      <p:sp>
        <p:nvSpPr>
          <p:cNvPr id="12" name="Rectangle 11"/>
          <p:cNvSpPr/>
          <p:nvPr/>
        </p:nvSpPr>
        <p:spPr>
          <a:xfrm>
            <a:off x="6901066" y="1770121"/>
            <a:ext cx="1488591" cy="802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Description des données</a:t>
            </a:r>
            <a:endParaRPr lang="fr-FR" dirty="0">
              <a:solidFill>
                <a:schemeClr val="tx1"/>
              </a:solidFill>
            </a:endParaRPr>
          </a:p>
        </p:txBody>
      </p:sp>
      <p:sp>
        <p:nvSpPr>
          <p:cNvPr id="13" name="Rectangle 12"/>
          <p:cNvSpPr/>
          <p:nvPr/>
        </p:nvSpPr>
        <p:spPr>
          <a:xfrm>
            <a:off x="1927274" y="2976119"/>
            <a:ext cx="6977575" cy="2084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p:txBody>
      </p:sp>
      <p:cxnSp>
        <p:nvCxnSpPr>
          <p:cNvPr id="14" name="Connecteur droit avec flèche 13"/>
          <p:cNvCxnSpPr>
            <a:stCxn id="7" idx="6"/>
            <a:endCxn id="8" idx="2"/>
          </p:cNvCxnSpPr>
          <p:nvPr/>
        </p:nvCxnSpPr>
        <p:spPr>
          <a:xfrm>
            <a:off x="4083901" y="3523253"/>
            <a:ext cx="3571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6"/>
            <a:endCxn id="9" idx="2"/>
          </p:cNvCxnSpPr>
          <p:nvPr/>
        </p:nvCxnSpPr>
        <p:spPr>
          <a:xfrm flipV="1">
            <a:off x="6449456" y="3523252"/>
            <a:ext cx="313764"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4"/>
            <a:endCxn id="10" idx="7"/>
          </p:cNvCxnSpPr>
          <p:nvPr/>
        </p:nvCxnSpPr>
        <p:spPr>
          <a:xfrm flipH="1">
            <a:off x="6148680" y="3975653"/>
            <a:ext cx="1618756" cy="235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85" idx="0"/>
            <a:endCxn id="13" idx="0"/>
          </p:cNvCxnSpPr>
          <p:nvPr/>
        </p:nvCxnSpPr>
        <p:spPr>
          <a:xfrm flipH="1">
            <a:off x="5416062" y="2721173"/>
            <a:ext cx="10645" cy="2549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00" y="1786749"/>
            <a:ext cx="191320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a:t>
            </a:r>
            <a:r>
              <a:rPr lang="fr-FR" dirty="0" smtClean="0">
                <a:solidFill>
                  <a:schemeClr val="tx1"/>
                </a:solidFill>
              </a:rPr>
              <a:t>pécification des besoins </a:t>
            </a:r>
          </a:p>
        </p:txBody>
      </p:sp>
      <p:cxnSp>
        <p:nvCxnSpPr>
          <p:cNvPr id="63" name="Connecteur droit avec flèche 62"/>
          <p:cNvCxnSpPr>
            <a:stCxn id="7" idx="4"/>
            <a:endCxn id="10" idx="1"/>
          </p:cNvCxnSpPr>
          <p:nvPr/>
        </p:nvCxnSpPr>
        <p:spPr>
          <a:xfrm>
            <a:off x="3079686" y="3975654"/>
            <a:ext cx="1616716" cy="23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flipV="1">
            <a:off x="1937919" y="1621107"/>
            <a:ext cx="6977575" cy="11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p:txBody>
      </p:sp>
      <p:sp>
        <p:nvSpPr>
          <p:cNvPr id="87" name="Rectangle 86"/>
          <p:cNvSpPr/>
          <p:nvPr/>
        </p:nvSpPr>
        <p:spPr>
          <a:xfrm>
            <a:off x="2089537" y="5472575"/>
            <a:ext cx="1626743"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Architecture du système</a:t>
            </a:r>
            <a:endParaRPr lang="fr-FR" dirty="0">
              <a:solidFill>
                <a:schemeClr val="tx1"/>
              </a:solidFill>
            </a:endParaRPr>
          </a:p>
        </p:txBody>
      </p:sp>
      <p:sp>
        <p:nvSpPr>
          <p:cNvPr id="88" name="Rectangle 87"/>
          <p:cNvSpPr/>
          <p:nvPr/>
        </p:nvSpPr>
        <p:spPr>
          <a:xfrm>
            <a:off x="5502684" y="5445788"/>
            <a:ext cx="1488591" cy="802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Spécification du contrôle</a:t>
            </a:r>
            <a:endParaRPr lang="fr-FR" dirty="0">
              <a:solidFill>
                <a:schemeClr val="tx1"/>
              </a:solidFill>
            </a:endParaRPr>
          </a:p>
        </p:txBody>
      </p:sp>
      <p:sp>
        <p:nvSpPr>
          <p:cNvPr id="89" name="Rectangle 88"/>
          <p:cNvSpPr/>
          <p:nvPr/>
        </p:nvSpPr>
        <p:spPr>
          <a:xfrm>
            <a:off x="7118142" y="5472550"/>
            <a:ext cx="1653509"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Spécification des données </a:t>
            </a:r>
          </a:p>
        </p:txBody>
      </p:sp>
      <p:sp>
        <p:nvSpPr>
          <p:cNvPr id="90" name="Rectangle 89"/>
          <p:cNvSpPr/>
          <p:nvPr/>
        </p:nvSpPr>
        <p:spPr>
          <a:xfrm flipV="1">
            <a:off x="1927273" y="5353209"/>
            <a:ext cx="6977575" cy="1005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p:txBody>
      </p:sp>
      <p:sp>
        <p:nvSpPr>
          <p:cNvPr id="91" name="Rectangle 90"/>
          <p:cNvSpPr/>
          <p:nvPr/>
        </p:nvSpPr>
        <p:spPr>
          <a:xfrm>
            <a:off x="3860871" y="5445789"/>
            <a:ext cx="1488591" cy="802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Spécification de l’interface</a:t>
            </a:r>
            <a:endParaRPr lang="fr-FR" dirty="0">
              <a:solidFill>
                <a:schemeClr val="tx1"/>
              </a:solidFill>
            </a:endParaRPr>
          </a:p>
        </p:txBody>
      </p:sp>
      <p:cxnSp>
        <p:nvCxnSpPr>
          <p:cNvPr id="96" name="Connecteur droit avec flèche 95"/>
          <p:cNvCxnSpPr>
            <a:stCxn id="13" idx="2"/>
            <a:endCxn id="90" idx="2"/>
          </p:cNvCxnSpPr>
          <p:nvPr/>
        </p:nvCxnSpPr>
        <p:spPr>
          <a:xfrm flipH="1">
            <a:off x="5416061" y="5060667"/>
            <a:ext cx="1" cy="292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952635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402" y="-12197"/>
            <a:ext cx="10515600" cy="1325563"/>
          </a:xfrm>
        </p:spPr>
        <p:txBody>
          <a:bodyPr/>
          <a:lstStyle/>
          <a:p>
            <a:r>
              <a:rPr lang="fr-FR" dirty="0" smtClean="0"/>
              <a:t>La validation</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33</a:t>
            </a:fld>
            <a:endParaRPr lang="fr-FR"/>
          </a:p>
        </p:txBody>
      </p:sp>
      <p:grpSp>
        <p:nvGrpSpPr>
          <p:cNvPr id="8" name="Group 5"/>
          <p:cNvGrpSpPr>
            <a:grpSpLocks/>
          </p:cNvGrpSpPr>
          <p:nvPr/>
        </p:nvGrpSpPr>
        <p:grpSpPr bwMode="auto">
          <a:xfrm>
            <a:off x="1247024" y="1990103"/>
            <a:ext cx="1828800" cy="655638"/>
            <a:chOff x="528" y="1488"/>
            <a:chExt cx="1488" cy="649"/>
          </a:xfrm>
        </p:grpSpPr>
        <p:sp>
          <p:nvSpPr>
            <p:cNvPr id="45" name="Oval 6"/>
            <p:cNvSpPr>
              <a:spLocks noChangeArrowheads="1"/>
            </p:cNvSpPr>
            <p:nvPr/>
          </p:nvSpPr>
          <p:spPr bwMode="auto">
            <a:xfrm>
              <a:off x="528" y="1488"/>
              <a:ext cx="1488" cy="61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 name="Text Box 7"/>
            <p:cNvSpPr txBox="1">
              <a:spLocks noChangeArrowheads="1"/>
            </p:cNvSpPr>
            <p:nvPr/>
          </p:nvSpPr>
          <p:spPr bwMode="auto">
            <a:xfrm>
              <a:off x="672" y="1497"/>
              <a:ext cx="120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smtClean="0"/>
                <a:t>Spécification  des besoins</a:t>
              </a:r>
              <a:endParaRPr lang="fr-FR" altLang="fr-FR" dirty="0"/>
            </a:p>
          </p:txBody>
        </p:sp>
      </p:grpSp>
      <p:grpSp>
        <p:nvGrpSpPr>
          <p:cNvPr id="9" name="Group 8"/>
          <p:cNvGrpSpPr>
            <a:grpSpLocks/>
          </p:cNvGrpSpPr>
          <p:nvPr/>
        </p:nvGrpSpPr>
        <p:grpSpPr bwMode="auto">
          <a:xfrm>
            <a:off x="6833792" y="4155287"/>
            <a:ext cx="2590800" cy="685800"/>
            <a:chOff x="480" y="3216"/>
            <a:chExt cx="1632" cy="528"/>
          </a:xfrm>
        </p:grpSpPr>
        <p:sp>
          <p:nvSpPr>
            <p:cNvPr id="43" name="Oval 9"/>
            <p:cNvSpPr>
              <a:spLocks noChangeArrowheads="1"/>
            </p:cNvSpPr>
            <p:nvPr/>
          </p:nvSpPr>
          <p:spPr bwMode="auto">
            <a:xfrm>
              <a:off x="480" y="3216"/>
              <a:ext cx="1632" cy="528"/>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 name="Text Box 10"/>
            <p:cNvSpPr txBox="1">
              <a:spLocks noChangeArrowheads="1"/>
            </p:cNvSpPr>
            <p:nvPr/>
          </p:nvSpPr>
          <p:spPr bwMode="auto">
            <a:xfrm>
              <a:off x="720" y="3360"/>
              <a:ext cx="120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t>Tests unitaires  </a:t>
              </a:r>
            </a:p>
          </p:txBody>
        </p:sp>
      </p:grpSp>
      <p:grpSp>
        <p:nvGrpSpPr>
          <p:cNvPr id="10" name="Group 11"/>
          <p:cNvGrpSpPr>
            <a:grpSpLocks/>
          </p:cNvGrpSpPr>
          <p:nvPr/>
        </p:nvGrpSpPr>
        <p:grpSpPr bwMode="auto">
          <a:xfrm>
            <a:off x="1856624" y="3070315"/>
            <a:ext cx="1844675" cy="720725"/>
            <a:chOff x="1100" y="1754"/>
            <a:chExt cx="1162" cy="454"/>
          </a:xfrm>
        </p:grpSpPr>
        <p:sp>
          <p:nvSpPr>
            <p:cNvPr id="41" name="Oval 12"/>
            <p:cNvSpPr>
              <a:spLocks noChangeArrowheads="1"/>
            </p:cNvSpPr>
            <p:nvPr/>
          </p:nvSpPr>
          <p:spPr bwMode="auto">
            <a:xfrm>
              <a:off x="1104" y="1754"/>
              <a:ext cx="1104" cy="454"/>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Text Box 13"/>
            <p:cNvSpPr txBox="1">
              <a:spLocks noChangeArrowheads="1"/>
            </p:cNvSpPr>
            <p:nvPr/>
          </p:nvSpPr>
          <p:spPr bwMode="auto">
            <a:xfrm>
              <a:off x="1100" y="1776"/>
              <a:ext cx="116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Conception générale </a:t>
              </a:r>
            </a:p>
          </p:txBody>
        </p:sp>
      </p:grpSp>
      <p:grpSp>
        <p:nvGrpSpPr>
          <p:cNvPr id="11" name="Group 14"/>
          <p:cNvGrpSpPr>
            <a:grpSpLocks/>
          </p:cNvGrpSpPr>
          <p:nvPr/>
        </p:nvGrpSpPr>
        <p:grpSpPr bwMode="auto">
          <a:xfrm>
            <a:off x="4796278" y="5070012"/>
            <a:ext cx="2057400" cy="609600"/>
            <a:chOff x="3696" y="1296"/>
            <a:chExt cx="1440" cy="480"/>
          </a:xfrm>
        </p:grpSpPr>
        <p:sp>
          <p:nvSpPr>
            <p:cNvPr id="39" name="Oval 15"/>
            <p:cNvSpPr>
              <a:spLocks noChangeArrowheads="1"/>
            </p:cNvSpPr>
            <p:nvPr/>
          </p:nvSpPr>
          <p:spPr bwMode="auto">
            <a:xfrm>
              <a:off x="3696" y="1296"/>
              <a:ext cx="1440" cy="48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Text Box 16"/>
            <p:cNvSpPr txBox="1">
              <a:spLocks noChangeArrowheads="1"/>
            </p:cNvSpPr>
            <p:nvPr/>
          </p:nvSpPr>
          <p:spPr bwMode="auto">
            <a:xfrm>
              <a:off x="3696" y="1392"/>
              <a:ext cx="14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Programmation </a:t>
              </a:r>
            </a:p>
          </p:txBody>
        </p:sp>
      </p:grpSp>
      <p:grpSp>
        <p:nvGrpSpPr>
          <p:cNvPr id="12" name="Group 17"/>
          <p:cNvGrpSpPr>
            <a:grpSpLocks/>
          </p:cNvGrpSpPr>
          <p:nvPr/>
        </p:nvGrpSpPr>
        <p:grpSpPr bwMode="auto">
          <a:xfrm>
            <a:off x="9249875" y="2002078"/>
            <a:ext cx="2286000" cy="762000"/>
            <a:chOff x="3888" y="1152"/>
            <a:chExt cx="1440" cy="480"/>
          </a:xfrm>
        </p:grpSpPr>
        <p:sp>
          <p:nvSpPr>
            <p:cNvPr id="37" name="Oval 18"/>
            <p:cNvSpPr>
              <a:spLocks noChangeArrowheads="1"/>
            </p:cNvSpPr>
            <p:nvPr/>
          </p:nvSpPr>
          <p:spPr bwMode="auto">
            <a:xfrm>
              <a:off x="3888" y="1152"/>
              <a:ext cx="1440" cy="48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Text Box 19"/>
            <p:cNvSpPr txBox="1">
              <a:spLocks noChangeArrowheads="1"/>
            </p:cNvSpPr>
            <p:nvPr/>
          </p:nvSpPr>
          <p:spPr bwMode="auto">
            <a:xfrm>
              <a:off x="3888" y="1258"/>
              <a:ext cx="14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T</a:t>
              </a:r>
              <a:r>
                <a:rPr lang="fr-FR" altLang="fr-FR" dirty="0" smtClean="0"/>
                <a:t>ests d’</a:t>
              </a:r>
              <a:r>
                <a:rPr lang="fr-FR" altLang="fr-FR" dirty="0" err="1" smtClean="0"/>
                <a:t>acceptance</a:t>
              </a:r>
              <a:r>
                <a:rPr lang="fr-FR" altLang="fr-FR" dirty="0" smtClean="0"/>
                <a:t> </a:t>
              </a:r>
              <a:endParaRPr lang="fr-FR" altLang="fr-FR" dirty="0"/>
            </a:p>
          </p:txBody>
        </p:sp>
      </p:grpSp>
      <p:grpSp>
        <p:nvGrpSpPr>
          <p:cNvPr id="13" name="Group 20"/>
          <p:cNvGrpSpPr>
            <a:grpSpLocks/>
          </p:cNvGrpSpPr>
          <p:nvPr/>
        </p:nvGrpSpPr>
        <p:grpSpPr bwMode="auto">
          <a:xfrm>
            <a:off x="2466224" y="4060915"/>
            <a:ext cx="1844675" cy="720725"/>
            <a:chOff x="1100" y="1754"/>
            <a:chExt cx="1162" cy="454"/>
          </a:xfrm>
        </p:grpSpPr>
        <p:sp>
          <p:nvSpPr>
            <p:cNvPr id="35" name="Oval 21"/>
            <p:cNvSpPr>
              <a:spLocks noChangeArrowheads="1"/>
            </p:cNvSpPr>
            <p:nvPr/>
          </p:nvSpPr>
          <p:spPr bwMode="auto">
            <a:xfrm>
              <a:off x="1104" y="1754"/>
              <a:ext cx="1104" cy="454"/>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Text Box 22"/>
            <p:cNvSpPr txBox="1">
              <a:spLocks noChangeArrowheads="1"/>
            </p:cNvSpPr>
            <p:nvPr/>
          </p:nvSpPr>
          <p:spPr bwMode="auto">
            <a:xfrm>
              <a:off x="1100" y="1776"/>
              <a:ext cx="116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t>Conception détaillée </a:t>
              </a:r>
            </a:p>
          </p:txBody>
        </p:sp>
      </p:grpSp>
      <p:grpSp>
        <p:nvGrpSpPr>
          <p:cNvPr id="14" name="Group 23"/>
          <p:cNvGrpSpPr>
            <a:grpSpLocks/>
          </p:cNvGrpSpPr>
          <p:nvPr/>
        </p:nvGrpSpPr>
        <p:grpSpPr bwMode="auto">
          <a:xfrm>
            <a:off x="7395325" y="3150833"/>
            <a:ext cx="2514600" cy="685800"/>
            <a:chOff x="3504" y="1785"/>
            <a:chExt cx="1584" cy="432"/>
          </a:xfrm>
        </p:grpSpPr>
        <p:sp>
          <p:nvSpPr>
            <p:cNvPr id="33" name="Oval 24"/>
            <p:cNvSpPr>
              <a:spLocks noChangeArrowheads="1"/>
            </p:cNvSpPr>
            <p:nvPr/>
          </p:nvSpPr>
          <p:spPr bwMode="auto">
            <a:xfrm>
              <a:off x="3504" y="1785"/>
              <a:ext cx="1584" cy="43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Text Box 25"/>
            <p:cNvSpPr txBox="1">
              <a:spLocks noChangeArrowheads="1"/>
            </p:cNvSpPr>
            <p:nvPr/>
          </p:nvSpPr>
          <p:spPr bwMode="auto">
            <a:xfrm>
              <a:off x="3552" y="1894"/>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smtClean="0"/>
                <a:t>Tests d’intégration  </a:t>
              </a:r>
              <a:endParaRPr lang="fr-FR" altLang="fr-FR" dirty="0"/>
            </a:p>
          </p:txBody>
        </p:sp>
      </p:grpSp>
      <p:grpSp>
        <p:nvGrpSpPr>
          <p:cNvPr id="15" name="Group 26"/>
          <p:cNvGrpSpPr>
            <a:grpSpLocks/>
          </p:cNvGrpSpPr>
          <p:nvPr/>
        </p:nvGrpSpPr>
        <p:grpSpPr bwMode="auto">
          <a:xfrm>
            <a:off x="1628024" y="2540090"/>
            <a:ext cx="228600" cy="911225"/>
            <a:chOff x="768" y="1682"/>
            <a:chExt cx="144" cy="574"/>
          </a:xfrm>
        </p:grpSpPr>
        <p:sp>
          <p:nvSpPr>
            <p:cNvPr id="31" name="Line 27"/>
            <p:cNvSpPr>
              <a:spLocks noChangeShapeType="1"/>
            </p:cNvSpPr>
            <p:nvPr/>
          </p:nvSpPr>
          <p:spPr bwMode="auto">
            <a:xfrm>
              <a:off x="768" y="1682"/>
              <a:ext cx="0" cy="57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2" name="Line 28"/>
            <p:cNvSpPr>
              <a:spLocks noChangeShapeType="1"/>
            </p:cNvSpPr>
            <p:nvPr/>
          </p:nvSpPr>
          <p:spPr bwMode="auto">
            <a:xfrm>
              <a:off x="768" y="2256"/>
              <a:ext cx="14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6" name="Group 29"/>
          <p:cNvGrpSpPr>
            <a:grpSpLocks/>
          </p:cNvGrpSpPr>
          <p:nvPr/>
        </p:nvGrpSpPr>
        <p:grpSpPr bwMode="auto">
          <a:xfrm>
            <a:off x="2313824" y="3756115"/>
            <a:ext cx="152400" cy="685800"/>
            <a:chOff x="768" y="1776"/>
            <a:chExt cx="144" cy="480"/>
          </a:xfrm>
        </p:grpSpPr>
        <p:sp>
          <p:nvSpPr>
            <p:cNvPr id="29" name="Line 30"/>
            <p:cNvSpPr>
              <a:spLocks noChangeShapeType="1"/>
            </p:cNvSpPr>
            <p:nvPr/>
          </p:nvSpPr>
          <p:spPr bwMode="auto">
            <a:xfrm>
              <a:off x="768" y="1776"/>
              <a:ext cx="0" cy="48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0" name="Line 31"/>
            <p:cNvSpPr>
              <a:spLocks noChangeShapeType="1"/>
            </p:cNvSpPr>
            <p:nvPr/>
          </p:nvSpPr>
          <p:spPr bwMode="auto">
            <a:xfrm>
              <a:off x="768" y="2256"/>
              <a:ext cx="14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7" name="Group 32"/>
          <p:cNvGrpSpPr>
            <a:grpSpLocks/>
          </p:cNvGrpSpPr>
          <p:nvPr/>
        </p:nvGrpSpPr>
        <p:grpSpPr bwMode="auto">
          <a:xfrm>
            <a:off x="2999623" y="4822915"/>
            <a:ext cx="1796653" cy="609600"/>
            <a:chOff x="768" y="1776"/>
            <a:chExt cx="144" cy="480"/>
          </a:xfrm>
        </p:grpSpPr>
        <p:sp>
          <p:nvSpPr>
            <p:cNvPr id="27" name="Line 33"/>
            <p:cNvSpPr>
              <a:spLocks noChangeShapeType="1"/>
            </p:cNvSpPr>
            <p:nvPr/>
          </p:nvSpPr>
          <p:spPr bwMode="auto">
            <a:xfrm>
              <a:off x="768" y="1776"/>
              <a:ext cx="0" cy="48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8" name="Line 34"/>
            <p:cNvSpPr>
              <a:spLocks noChangeShapeType="1"/>
            </p:cNvSpPr>
            <p:nvPr/>
          </p:nvSpPr>
          <p:spPr bwMode="auto">
            <a:xfrm>
              <a:off x="768" y="2256"/>
              <a:ext cx="14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8" name="Group 35"/>
          <p:cNvGrpSpPr>
            <a:grpSpLocks/>
          </p:cNvGrpSpPr>
          <p:nvPr/>
        </p:nvGrpSpPr>
        <p:grpSpPr bwMode="auto">
          <a:xfrm>
            <a:off x="6853678" y="4863745"/>
            <a:ext cx="1303647" cy="609600"/>
            <a:chOff x="3504" y="3120"/>
            <a:chExt cx="480" cy="384"/>
          </a:xfrm>
        </p:grpSpPr>
        <p:sp>
          <p:nvSpPr>
            <p:cNvPr id="25" name="Line 36"/>
            <p:cNvSpPr>
              <a:spLocks noChangeShapeType="1"/>
            </p:cNvSpPr>
            <p:nvPr/>
          </p:nvSpPr>
          <p:spPr bwMode="auto">
            <a:xfrm>
              <a:off x="3504" y="350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6" name="Line 37"/>
            <p:cNvSpPr>
              <a:spLocks noChangeShapeType="1"/>
            </p:cNvSpPr>
            <p:nvPr/>
          </p:nvSpPr>
          <p:spPr bwMode="auto">
            <a:xfrm flipV="1">
              <a:off x="3984" y="312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9" name="Group 38"/>
          <p:cNvGrpSpPr>
            <a:grpSpLocks/>
          </p:cNvGrpSpPr>
          <p:nvPr/>
        </p:nvGrpSpPr>
        <p:grpSpPr bwMode="auto">
          <a:xfrm>
            <a:off x="9452725" y="3796945"/>
            <a:ext cx="76200" cy="685800"/>
            <a:chOff x="3504" y="3120"/>
            <a:chExt cx="480" cy="384"/>
          </a:xfrm>
        </p:grpSpPr>
        <p:sp>
          <p:nvSpPr>
            <p:cNvPr id="23" name="Line 39"/>
            <p:cNvSpPr>
              <a:spLocks noChangeShapeType="1"/>
            </p:cNvSpPr>
            <p:nvPr/>
          </p:nvSpPr>
          <p:spPr bwMode="auto">
            <a:xfrm>
              <a:off x="3504" y="350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4" name="Line 40"/>
            <p:cNvSpPr>
              <a:spLocks noChangeShapeType="1"/>
            </p:cNvSpPr>
            <p:nvPr/>
          </p:nvSpPr>
          <p:spPr bwMode="auto">
            <a:xfrm flipV="1">
              <a:off x="3984" y="312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20" name="Group 41"/>
          <p:cNvGrpSpPr>
            <a:grpSpLocks/>
          </p:cNvGrpSpPr>
          <p:nvPr/>
        </p:nvGrpSpPr>
        <p:grpSpPr bwMode="auto">
          <a:xfrm>
            <a:off x="9909925" y="2730145"/>
            <a:ext cx="76200" cy="762000"/>
            <a:chOff x="3504" y="3120"/>
            <a:chExt cx="480" cy="384"/>
          </a:xfrm>
        </p:grpSpPr>
        <p:sp>
          <p:nvSpPr>
            <p:cNvPr id="21" name="Line 42"/>
            <p:cNvSpPr>
              <a:spLocks noChangeShapeType="1"/>
            </p:cNvSpPr>
            <p:nvPr/>
          </p:nvSpPr>
          <p:spPr bwMode="auto">
            <a:xfrm>
              <a:off x="3504" y="350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2" name="Line 43"/>
            <p:cNvSpPr>
              <a:spLocks noChangeShapeType="1"/>
            </p:cNvSpPr>
            <p:nvPr/>
          </p:nvSpPr>
          <p:spPr bwMode="auto">
            <a:xfrm flipV="1">
              <a:off x="3984" y="312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47" name="Line 44"/>
          <p:cNvSpPr>
            <a:spLocks noChangeShapeType="1"/>
          </p:cNvSpPr>
          <p:nvPr/>
        </p:nvSpPr>
        <p:spPr bwMode="auto">
          <a:xfrm>
            <a:off x="3075824" y="2326950"/>
            <a:ext cx="1900405" cy="7762"/>
          </a:xfrm>
          <a:prstGeom prst="line">
            <a:avLst/>
          </a:prstGeom>
          <a:ln w="9525" cap="flat" cmpd="sng" algn="ctr">
            <a:solidFill>
              <a:schemeClr val="dk1"/>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txBody>
          <a:bodyPr wrap="none"/>
          <a:lstStyle/>
          <a:p>
            <a:endParaRPr lang="fr-FR"/>
          </a:p>
        </p:txBody>
      </p:sp>
      <p:sp>
        <p:nvSpPr>
          <p:cNvPr id="51" name="Rectangle 50"/>
          <p:cNvSpPr/>
          <p:nvPr/>
        </p:nvSpPr>
        <p:spPr>
          <a:xfrm>
            <a:off x="4995990" y="2044288"/>
            <a:ext cx="1404750" cy="620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Tests d’</a:t>
            </a:r>
            <a:r>
              <a:rPr lang="fr-FR" dirty="0" err="1" smtClean="0">
                <a:solidFill>
                  <a:schemeClr val="tx1"/>
                </a:solidFill>
              </a:rPr>
              <a:t>acceptance</a:t>
            </a:r>
            <a:endParaRPr lang="fr-FR" dirty="0">
              <a:solidFill>
                <a:schemeClr val="tx1"/>
              </a:solidFill>
            </a:endParaRPr>
          </a:p>
        </p:txBody>
      </p:sp>
      <p:sp>
        <p:nvSpPr>
          <p:cNvPr id="52" name="Line 44"/>
          <p:cNvSpPr>
            <a:spLocks noChangeShapeType="1"/>
          </p:cNvSpPr>
          <p:nvPr/>
        </p:nvSpPr>
        <p:spPr bwMode="auto">
          <a:xfrm flipV="1">
            <a:off x="6420501" y="2314368"/>
            <a:ext cx="2829373" cy="33755"/>
          </a:xfrm>
          <a:prstGeom prst="line">
            <a:avLst/>
          </a:prstGeom>
          <a:ln w="9525" cap="flat" cmpd="sng" algn="ctr">
            <a:solidFill>
              <a:schemeClr val="dk1"/>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txBody>
          <a:bodyPr wrap="none"/>
          <a:lstStyle/>
          <a:p>
            <a:endParaRPr lang="fr-FR"/>
          </a:p>
        </p:txBody>
      </p:sp>
      <p:sp>
        <p:nvSpPr>
          <p:cNvPr id="53" name="Line 44"/>
          <p:cNvSpPr>
            <a:spLocks noChangeShapeType="1"/>
          </p:cNvSpPr>
          <p:nvPr/>
        </p:nvSpPr>
        <p:spPr bwMode="auto">
          <a:xfrm flipV="1">
            <a:off x="3649570" y="3451315"/>
            <a:ext cx="1340916" cy="29701"/>
          </a:xfrm>
          <a:prstGeom prst="line">
            <a:avLst/>
          </a:prstGeom>
          <a:ln w="9525" cap="flat" cmpd="sng" algn="ctr">
            <a:solidFill>
              <a:schemeClr val="dk1"/>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txBody>
          <a:bodyPr wrap="none"/>
          <a:lstStyle/>
          <a:p>
            <a:endParaRPr lang="fr-FR"/>
          </a:p>
        </p:txBody>
      </p:sp>
      <p:sp>
        <p:nvSpPr>
          <p:cNvPr id="54" name="Rectangle 53"/>
          <p:cNvSpPr/>
          <p:nvPr/>
        </p:nvSpPr>
        <p:spPr>
          <a:xfrm>
            <a:off x="4976813" y="3137674"/>
            <a:ext cx="1404750" cy="620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Tests d’intégration</a:t>
            </a:r>
            <a:endParaRPr lang="fr-FR" dirty="0">
              <a:solidFill>
                <a:schemeClr val="tx1"/>
              </a:solidFill>
            </a:endParaRPr>
          </a:p>
        </p:txBody>
      </p:sp>
      <p:sp>
        <p:nvSpPr>
          <p:cNvPr id="55" name="Line 44"/>
          <p:cNvSpPr>
            <a:spLocks noChangeShapeType="1"/>
          </p:cNvSpPr>
          <p:nvPr/>
        </p:nvSpPr>
        <p:spPr bwMode="auto">
          <a:xfrm flipV="1">
            <a:off x="6400739" y="3434394"/>
            <a:ext cx="994585" cy="16921"/>
          </a:xfrm>
          <a:prstGeom prst="line">
            <a:avLst/>
          </a:prstGeom>
          <a:ln w="9525" cap="flat" cmpd="sng" algn="ctr">
            <a:solidFill>
              <a:schemeClr val="dk1"/>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txBody>
          <a:bodyPr wrap="none"/>
          <a:lstStyle/>
          <a:p>
            <a:endParaRPr lang="fr-FR"/>
          </a:p>
        </p:txBody>
      </p:sp>
      <p:sp>
        <p:nvSpPr>
          <p:cNvPr id="56" name="Rectangle 55"/>
          <p:cNvSpPr/>
          <p:nvPr/>
        </p:nvSpPr>
        <p:spPr>
          <a:xfrm>
            <a:off x="4976229" y="4159618"/>
            <a:ext cx="1404750" cy="620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Tests unitaires</a:t>
            </a:r>
            <a:endParaRPr lang="fr-FR" dirty="0">
              <a:solidFill>
                <a:schemeClr val="tx1"/>
              </a:solidFill>
            </a:endParaRPr>
          </a:p>
        </p:txBody>
      </p:sp>
      <p:sp>
        <p:nvSpPr>
          <p:cNvPr id="57" name="Line 44"/>
          <p:cNvSpPr>
            <a:spLocks noChangeShapeType="1"/>
          </p:cNvSpPr>
          <p:nvPr/>
        </p:nvSpPr>
        <p:spPr bwMode="auto">
          <a:xfrm flipV="1">
            <a:off x="6351141" y="4516766"/>
            <a:ext cx="494755" cy="15562"/>
          </a:xfrm>
          <a:prstGeom prst="line">
            <a:avLst/>
          </a:prstGeom>
          <a:ln w="9525" cap="flat" cmpd="sng" algn="ctr">
            <a:solidFill>
              <a:schemeClr val="dk1"/>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txBody>
          <a:bodyPr wrap="none"/>
          <a:lstStyle/>
          <a:p>
            <a:endParaRPr lang="fr-FR"/>
          </a:p>
        </p:txBody>
      </p:sp>
      <p:sp>
        <p:nvSpPr>
          <p:cNvPr id="58" name="Line 44"/>
          <p:cNvSpPr>
            <a:spLocks noChangeShapeType="1"/>
          </p:cNvSpPr>
          <p:nvPr/>
        </p:nvSpPr>
        <p:spPr bwMode="auto">
          <a:xfrm flipV="1">
            <a:off x="4225174" y="4413641"/>
            <a:ext cx="765312" cy="0"/>
          </a:xfrm>
          <a:prstGeom prst="line">
            <a:avLst/>
          </a:prstGeom>
          <a:ln w="9525" cap="flat" cmpd="sng" algn="ctr">
            <a:solidFill>
              <a:schemeClr val="dk1"/>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txBody>
          <a:bodyPr wrap="none"/>
          <a:lstStyle/>
          <a:p>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170903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L’évolution</a:t>
            </a:r>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34</a:t>
            </a:fld>
            <a:endParaRPr lang="fr-FR"/>
          </a:p>
        </p:txBody>
      </p:sp>
      <p:sp>
        <p:nvSpPr>
          <p:cNvPr id="6" name="Oval 4"/>
          <p:cNvSpPr>
            <a:spLocks noChangeArrowheads="1"/>
          </p:cNvSpPr>
          <p:nvPr/>
        </p:nvSpPr>
        <p:spPr bwMode="auto">
          <a:xfrm>
            <a:off x="929438" y="3087640"/>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Analyser </a:t>
            </a:r>
            <a:r>
              <a:rPr lang="fr-FR" altLang="en-US" sz="1600" dirty="0"/>
              <a:t>l</a:t>
            </a:r>
            <a:r>
              <a:rPr lang="fr-FR" altLang="en-US" sz="1600" dirty="0" smtClean="0"/>
              <a:t>es besoins</a:t>
            </a:r>
          </a:p>
        </p:txBody>
      </p:sp>
      <p:sp>
        <p:nvSpPr>
          <p:cNvPr id="7" name="Oval 4"/>
          <p:cNvSpPr>
            <a:spLocks noChangeArrowheads="1"/>
          </p:cNvSpPr>
          <p:nvPr/>
        </p:nvSpPr>
        <p:spPr bwMode="auto">
          <a:xfrm>
            <a:off x="3652116" y="3087640"/>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Evaluer le système</a:t>
            </a:r>
          </a:p>
          <a:p>
            <a:pPr algn="ctr" eaLnBrk="1" hangingPunct="1">
              <a:buFontTx/>
              <a:buNone/>
            </a:pPr>
            <a:r>
              <a:rPr lang="fr-FR" altLang="en-US" sz="1600" dirty="0" smtClean="0"/>
              <a:t>existant</a:t>
            </a:r>
          </a:p>
        </p:txBody>
      </p:sp>
      <p:sp>
        <p:nvSpPr>
          <p:cNvPr id="8" name="Oval 4"/>
          <p:cNvSpPr>
            <a:spLocks noChangeArrowheads="1"/>
          </p:cNvSpPr>
          <p:nvPr/>
        </p:nvSpPr>
        <p:spPr bwMode="auto">
          <a:xfrm>
            <a:off x="6374795" y="3087640"/>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Proposer</a:t>
            </a:r>
          </a:p>
          <a:p>
            <a:pPr algn="ctr" eaLnBrk="1" hangingPunct="1">
              <a:buFontTx/>
              <a:buNone/>
            </a:pPr>
            <a:r>
              <a:rPr lang="fr-FR" altLang="en-US" sz="1600" dirty="0" smtClean="0"/>
              <a:t>des changements</a:t>
            </a:r>
          </a:p>
        </p:txBody>
      </p:sp>
      <p:sp>
        <p:nvSpPr>
          <p:cNvPr id="9" name="Oval 4"/>
          <p:cNvSpPr>
            <a:spLocks noChangeArrowheads="1"/>
          </p:cNvSpPr>
          <p:nvPr/>
        </p:nvSpPr>
        <p:spPr bwMode="auto">
          <a:xfrm>
            <a:off x="9097474" y="3087640"/>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Modifier</a:t>
            </a:r>
          </a:p>
          <a:p>
            <a:pPr algn="ctr" eaLnBrk="1" hangingPunct="1">
              <a:buFontTx/>
              <a:buNone/>
            </a:pPr>
            <a:r>
              <a:rPr lang="fr-FR" altLang="en-US" sz="1600" dirty="0" smtClean="0"/>
              <a:t>Le système</a:t>
            </a:r>
          </a:p>
        </p:txBody>
      </p:sp>
      <p:sp>
        <p:nvSpPr>
          <p:cNvPr id="10" name="Rectangle 9"/>
          <p:cNvSpPr/>
          <p:nvPr/>
        </p:nvSpPr>
        <p:spPr>
          <a:xfrm>
            <a:off x="3304313" y="4727019"/>
            <a:ext cx="129208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Système existant</a:t>
            </a:r>
            <a:endParaRPr lang="fr-FR" dirty="0">
              <a:solidFill>
                <a:schemeClr val="tx1"/>
              </a:solidFill>
            </a:endParaRPr>
          </a:p>
        </p:txBody>
      </p:sp>
      <p:sp>
        <p:nvSpPr>
          <p:cNvPr id="12" name="Rectangle 11"/>
          <p:cNvSpPr/>
          <p:nvPr/>
        </p:nvSpPr>
        <p:spPr>
          <a:xfrm>
            <a:off x="9486906" y="4727019"/>
            <a:ext cx="1271588"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Nouveau</a:t>
            </a:r>
          </a:p>
          <a:p>
            <a:pPr algn="ctr"/>
            <a:r>
              <a:rPr lang="fr-FR" dirty="0" smtClean="0">
                <a:solidFill>
                  <a:schemeClr val="tx1"/>
                </a:solidFill>
              </a:rPr>
              <a:t>système</a:t>
            </a:r>
            <a:endParaRPr lang="fr-FR" dirty="0">
              <a:solidFill>
                <a:schemeClr val="tx1"/>
              </a:solidFill>
            </a:endParaRPr>
          </a:p>
        </p:txBody>
      </p:sp>
      <p:cxnSp>
        <p:nvCxnSpPr>
          <p:cNvPr id="13" name="Connecteur droit avec flèche 12"/>
          <p:cNvCxnSpPr>
            <a:stCxn id="6" idx="6"/>
            <a:endCxn id="7" idx="2"/>
          </p:cNvCxnSpPr>
          <p:nvPr/>
        </p:nvCxnSpPr>
        <p:spPr>
          <a:xfrm>
            <a:off x="2983268" y="3540042"/>
            <a:ext cx="668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7" idx="6"/>
            <a:endCxn id="8" idx="2"/>
          </p:cNvCxnSpPr>
          <p:nvPr/>
        </p:nvCxnSpPr>
        <p:spPr>
          <a:xfrm>
            <a:off x="5705946" y="3540042"/>
            <a:ext cx="6688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6"/>
            <a:endCxn id="9" idx="2"/>
          </p:cNvCxnSpPr>
          <p:nvPr/>
        </p:nvCxnSpPr>
        <p:spPr>
          <a:xfrm>
            <a:off x="8428625" y="3540042"/>
            <a:ext cx="6688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0" idx="0"/>
            <a:endCxn id="7" idx="3"/>
          </p:cNvCxnSpPr>
          <p:nvPr/>
        </p:nvCxnSpPr>
        <p:spPr>
          <a:xfrm flipV="1">
            <a:off x="3950357" y="3859938"/>
            <a:ext cx="2535" cy="867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9" idx="4"/>
            <a:endCxn id="12" idx="0"/>
          </p:cNvCxnSpPr>
          <p:nvPr/>
        </p:nvCxnSpPr>
        <p:spPr>
          <a:xfrm flipH="1">
            <a:off x="10122700" y="3992443"/>
            <a:ext cx="1689" cy="734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12" idx="1"/>
            <a:endCxn id="7" idx="5"/>
          </p:cNvCxnSpPr>
          <p:nvPr/>
        </p:nvCxnSpPr>
        <p:spPr>
          <a:xfrm rot="10800000">
            <a:off x="5405170" y="3859938"/>
            <a:ext cx="4081736" cy="125470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en angle 44"/>
          <p:cNvCxnSpPr>
            <a:stCxn id="9" idx="0"/>
            <a:endCxn id="6" idx="0"/>
          </p:cNvCxnSpPr>
          <p:nvPr/>
        </p:nvCxnSpPr>
        <p:spPr>
          <a:xfrm rot="16200000" flipV="1">
            <a:off x="6040371" y="-996378"/>
            <a:ext cx="12700" cy="8168036"/>
          </a:xfrm>
          <a:prstGeom prst="bentConnector3">
            <a:avLst>
              <a:gd name="adj1" fmla="val 6975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712277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a:t>
            </a:r>
            <a:r>
              <a:rPr lang="fr-FR" dirty="0" smtClean="0"/>
              <a:t>processus orientés planification</a:t>
            </a:r>
            <a:endParaRPr lang="fr-FR" dirty="0"/>
          </a:p>
        </p:txBody>
      </p:sp>
      <p:sp>
        <p:nvSpPr>
          <p:cNvPr id="5" name="Espace réservé du texte 4"/>
          <p:cNvSpPr>
            <a:spLocks noGrp="1"/>
          </p:cNvSpPr>
          <p:nvPr>
            <p:ph type="body" idx="1"/>
          </p:nvPr>
        </p:nvSpPr>
        <p:spPr/>
        <p:txBody>
          <a:bodyPr/>
          <a:lstStyle/>
          <a:p>
            <a:endParaRPr lang="fr-FR" dirty="0"/>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35</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100994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773" y="223595"/>
            <a:ext cx="10515600" cy="810109"/>
          </a:xfrm>
        </p:spPr>
        <p:txBody>
          <a:bodyPr/>
          <a:lstStyle/>
          <a:p>
            <a:r>
              <a:rPr lang="fr-FR" dirty="0" smtClean="0"/>
              <a:t>Modèle en cascade</a:t>
            </a:r>
            <a:endParaRPr lang="fr-FR" dirty="0"/>
          </a:p>
        </p:txBody>
      </p:sp>
      <p:sp>
        <p:nvSpPr>
          <p:cNvPr id="27" name="AutoShape 319"/>
          <p:cNvSpPr>
            <a:spLocks noChangeAspect="1" noChangeArrowheads="1" noTextEdit="1"/>
          </p:cNvSpPr>
          <p:nvPr/>
        </p:nvSpPr>
        <p:spPr bwMode="auto">
          <a:xfrm>
            <a:off x="1816369" y="1245463"/>
            <a:ext cx="817086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 name="Rectangle 321"/>
          <p:cNvSpPr>
            <a:spLocks noChangeArrowheads="1"/>
          </p:cNvSpPr>
          <p:nvPr/>
        </p:nvSpPr>
        <p:spPr bwMode="auto">
          <a:xfrm>
            <a:off x="1816369" y="1204188"/>
            <a:ext cx="8170863" cy="5086350"/>
          </a:xfrm>
          <a:prstGeom prst="rect">
            <a:avLst/>
          </a:prstGeom>
          <a:noFill/>
          <a:ln w="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dirty="0">
              <a:latin typeface="Courier New" panose="02070309020205020404" pitchFamily="49" charset="0"/>
            </a:endParaRPr>
          </a:p>
        </p:txBody>
      </p:sp>
      <p:sp>
        <p:nvSpPr>
          <p:cNvPr id="39" name="Freeform 332"/>
          <p:cNvSpPr>
            <a:spLocks/>
          </p:cNvSpPr>
          <p:nvPr/>
        </p:nvSpPr>
        <p:spPr bwMode="auto">
          <a:xfrm>
            <a:off x="2817288" y="1924911"/>
            <a:ext cx="4708644" cy="3910013"/>
          </a:xfrm>
          <a:custGeom>
            <a:avLst/>
            <a:gdLst>
              <a:gd name="T0" fmla="*/ 2147483646 w 3397"/>
              <a:gd name="T1" fmla="*/ 2147483646 h 2381"/>
              <a:gd name="T2" fmla="*/ 0 w 3397"/>
              <a:gd name="T3" fmla="*/ 2147483646 h 2381"/>
              <a:gd name="T4" fmla="*/ 0 w 3397"/>
              <a:gd name="T5" fmla="*/ 0 h 2381"/>
              <a:gd name="T6" fmla="*/ 0 60000 65536"/>
              <a:gd name="T7" fmla="*/ 0 60000 65536"/>
              <a:gd name="T8" fmla="*/ 0 60000 65536"/>
            </a:gdLst>
            <a:ahLst/>
            <a:cxnLst>
              <a:cxn ang="T6">
                <a:pos x="T0" y="T1"/>
              </a:cxn>
              <a:cxn ang="T7">
                <a:pos x="T2" y="T3"/>
              </a:cxn>
              <a:cxn ang="T8">
                <a:pos x="T4" y="T5"/>
              </a:cxn>
            </a:cxnLst>
            <a:rect l="0" t="0" r="r" b="b"/>
            <a:pathLst>
              <a:path w="3397" h="2381">
                <a:moveTo>
                  <a:pt x="3397" y="2381"/>
                </a:moveTo>
                <a:lnTo>
                  <a:pt x="0" y="2381"/>
                </a:lnTo>
                <a:lnTo>
                  <a:pt x="0" y="0"/>
                </a:lnTo>
              </a:path>
            </a:pathLst>
          </a:custGeom>
          <a:noFill/>
          <a:ln w="285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 name="Line 335"/>
          <p:cNvSpPr>
            <a:spLocks noChangeShapeType="1"/>
          </p:cNvSpPr>
          <p:nvPr/>
        </p:nvSpPr>
        <p:spPr bwMode="auto">
          <a:xfrm flipV="1">
            <a:off x="4345257" y="3121888"/>
            <a:ext cx="1587" cy="2724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3" name="Picture 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269" y="3066325"/>
            <a:ext cx="825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337"/>
          <p:cNvSpPr>
            <a:spLocks/>
          </p:cNvSpPr>
          <p:nvPr/>
        </p:nvSpPr>
        <p:spPr bwMode="auto">
          <a:xfrm>
            <a:off x="4318269" y="3039338"/>
            <a:ext cx="82550" cy="193675"/>
          </a:xfrm>
          <a:custGeom>
            <a:avLst/>
            <a:gdLst>
              <a:gd name="T0" fmla="*/ 2147483646 w 52"/>
              <a:gd name="T1" fmla="*/ 0 h 122"/>
              <a:gd name="T2" fmla="*/ 0 w 52"/>
              <a:gd name="T3" fmla="*/ 2147483646 h 122"/>
              <a:gd name="T4" fmla="*/ 2147483646 w 52"/>
              <a:gd name="T5" fmla="*/ 2147483646 h 122"/>
              <a:gd name="T6" fmla="*/ 2147483646 w 52"/>
              <a:gd name="T7" fmla="*/ 2147483646 h 122"/>
              <a:gd name="T8" fmla="*/ 2147483646 w 52"/>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22">
                <a:moveTo>
                  <a:pt x="17" y="0"/>
                </a:moveTo>
                <a:lnTo>
                  <a:pt x="0" y="122"/>
                </a:lnTo>
                <a:lnTo>
                  <a:pt x="17" y="87"/>
                </a:lnTo>
                <a:lnTo>
                  <a:pt x="52" y="122"/>
                </a:lnTo>
                <a:lnTo>
                  <a:pt x="17" y="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 name="Line 338"/>
          <p:cNvSpPr>
            <a:spLocks noChangeShapeType="1"/>
          </p:cNvSpPr>
          <p:nvPr/>
        </p:nvSpPr>
        <p:spPr bwMode="auto">
          <a:xfrm flipV="1">
            <a:off x="5874019" y="4150588"/>
            <a:ext cx="1588" cy="16954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6" name="Picture 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444" y="4095025"/>
            <a:ext cx="841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340"/>
          <p:cNvSpPr>
            <a:spLocks/>
          </p:cNvSpPr>
          <p:nvPr/>
        </p:nvSpPr>
        <p:spPr bwMode="auto">
          <a:xfrm>
            <a:off x="5818457" y="4066450"/>
            <a:ext cx="111125" cy="195263"/>
          </a:xfrm>
          <a:custGeom>
            <a:avLst/>
            <a:gdLst>
              <a:gd name="T0" fmla="*/ 2147483646 w 70"/>
              <a:gd name="T1" fmla="*/ 0 h 123"/>
              <a:gd name="T2" fmla="*/ 0 w 70"/>
              <a:gd name="T3" fmla="*/ 2147483646 h 123"/>
              <a:gd name="T4" fmla="*/ 2147483646 w 70"/>
              <a:gd name="T5" fmla="*/ 2147483646 h 123"/>
              <a:gd name="T6" fmla="*/ 2147483646 w 70"/>
              <a:gd name="T7" fmla="*/ 2147483646 h 123"/>
              <a:gd name="T8" fmla="*/ 2147483646 w 70"/>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23">
                <a:moveTo>
                  <a:pt x="35" y="0"/>
                </a:moveTo>
                <a:lnTo>
                  <a:pt x="0" y="123"/>
                </a:lnTo>
                <a:lnTo>
                  <a:pt x="35" y="88"/>
                </a:lnTo>
                <a:lnTo>
                  <a:pt x="70" y="123"/>
                </a:lnTo>
                <a:lnTo>
                  <a:pt x="35" y="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1" name="Freeform 344"/>
          <p:cNvSpPr>
            <a:spLocks/>
          </p:cNvSpPr>
          <p:nvPr/>
        </p:nvSpPr>
        <p:spPr bwMode="auto">
          <a:xfrm>
            <a:off x="3744010" y="1598708"/>
            <a:ext cx="555625" cy="582612"/>
          </a:xfrm>
          <a:custGeom>
            <a:avLst/>
            <a:gdLst>
              <a:gd name="T0" fmla="*/ 0 w 350"/>
              <a:gd name="T1" fmla="*/ 0 h 367"/>
              <a:gd name="T2" fmla="*/ 2147483646 w 350"/>
              <a:gd name="T3" fmla="*/ 0 h 367"/>
              <a:gd name="T4" fmla="*/ 2147483646 w 350"/>
              <a:gd name="T5" fmla="*/ 2147483646 h 367"/>
              <a:gd name="T6" fmla="*/ 0 60000 65536"/>
              <a:gd name="T7" fmla="*/ 0 60000 65536"/>
              <a:gd name="T8" fmla="*/ 0 60000 65536"/>
            </a:gdLst>
            <a:ahLst/>
            <a:cxnLst>
              <a:cxn ang="T6">
                <a:pos x="T0" y="T1"/>
              </a:cxn>
              <a:cxn ang="T7">
                <a:pos x="T2" y="T3"/>
              </a:cxn>
              <a:cxn ang="T8">
                <a:pos x="T4" y="T5"/>
              </a:cxn>
            </a:cxnLst>
            <a:rect l="0" t="0" r="r" b="b"/>
            <a:pathLst>
              <a:path w="350" h="367">
                <a:moveTo>
                  <a:pt x="0" y="0"/>
                </a:moveTo>
                <a:lnTo>
                  <a:pt x="350" y="0"/>
                </a:lnTo>
                <a:lnTo>
                  <a:pt x="350" y="36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52" name="Picture 3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269" y="2093188"/>
            <a:ext cx="82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346"/>
          <p:cNvSpPr>
            <a:spLocks/>
          </p:cNvSpPr>
          <p:nvPr/>
        </p:nvSpPr>
        <p:spPr bwMode="auto">
          <a:xfrm>
            <a:off x="4318269" y="2066200"/>
            <a:ext cx="82550" cy="166688"/>
          </a:xfrm>
          <a:custGeom>
            <a:avLst/>
            <a:gdLst>
              <a:gd name="T0" fmla="*/ 2147483646 w 52"/>
              <a:gd name="T1" fmla="*/ 2147483646 h 105"/>
              <a:gd name="T2" fmla="*/ 2147483646 w 52"/>
              <a:gd name="T3" fmla="*/ 0 h 105"/>
              <a:gd name="T4" fmla="*/ 2147483646 w 52"/>
              <a:gd name="T5" fmla="*/ 2147483646 h 105"/>
              <a:gd name="T6" fmla="*/ 0 w 52"/>
              <a:gd name="T7" fmla="*/ 0 h 105"/>
              <a:gd name="T8" fmla="*/ 2147483646 w 52"/>
              <a:gd name="T9" fmla="*/ 214748364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05">
                <a:moveTo>
                  <a:pt x="17" y="105"/>
                </a:moveTo>
                <a:lnTo>
                  <a:pt x="52" y="0"/>
                </a:lnTo>
                <a:lnTo>
                  <a:pt x="17" y="17"/>
                </a:lnTo>
                <a:lnTo>
                  <a:pt x="0" y="0"/>
                </a:lnTo>
                <a:lnTo>
                  <a:pt x="17" y="105"/>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4" name="Freeform 347"/>
          <p:cNvSpPr>
            <a:spLocks/>
          </p:cNvSpPr>
          <p:nvPr/>
        </p:nvSpPr>
        <p:spPr bwMode="auto">
          <a:xfrm>
            <a:off x="5318394" y="2648813"/>
            <a:ext cx="555625" cy="557212"/>
          </a:xfrm>
          <a:custGeom>
            <a:avLst/>
            <a:gdLst>
              <a:gd name="T0" fmla="*/ 0 w 350"/>
              <a:gd name="T1" fmla="*/ 0 h 351"/>
              <a:gd name="T2" fmla="*/ 2147483646 w 350"/>
              <a:gd name="T3" fmla="*/ 0 h 351"/>
              <a:gd name="T4" fmla="*/ 2147483646 w 350"/>
              <a:gd name="T5" fmla="*/ 2147483646 h 351"/>
              <a:gd name="T6" fmla="*/ 0 60000 65536"/>
              <a:gd name="T7" fmla="*/ 0 60000 65536"/>
              <a:gd name="T8" fmla="*/ 0 60000 65536"/>
            </a:gdLst>
            <a:ahLst/>
            <a:cxnLst>
              <a:cxn ang="T6">
                <a:pos x="T0" y="T1"/>
              </a:cxn>
              <a:cxn ang="T7">
                <a:pos x="T2" y="T3"/>
              </a:cxn>
              <a:cxn ang="T8">
                <a:pos x="T4" y="T5"/>
              </a:cxn>
            </a:cxnLst>
            <a:rect l="0" t="0" r="r" b="b"/>
            <a:pathLst>
              <a:path w="350" h="351">
                <a:moveTo>
                  <a:pt x="0" y="0"/>
                </a:moveTo>
                <a:lnTo>
                  <a:pt x="350" y="0"/>
                </a:lnTo>
                <a:lnTo>
                  <a:pt x="350" y="35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55" name="Picture 3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444" y="3150463"/>
            <a:ext cx="841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349"/>
          <p:cNvSpPr>
            <a:spLocks/>
          </p:cNvSpPr>
          <p:nvPr/>
        </p:nvSpPr>
        <p:spPr bwMode="auto">
          <a:xfrm>
            <a:off x="5818457" y="3121888"/>
            <a:ext cx="111125" cy="166687"/>
          </a:xfrm>
          <a:custGeom>
            <a:avLst/>
            <a:gdLst>
              <a:gd name="T0" fmla="*/ 2147483646 w 70"/>
              <a:gd name="T1" fmla="*/ 2147483646 h 105"/>
              <a:gd name="T2" fmla="*/ 2147483646 w 70"/>
              <a:gd name="T3" fmla="*/ 0 h 105"/>
              <a:gd name="T4" fmla="*/ 2147483646 w 70"/>
              <a:gd name="T5" fmla="*/ 2147483646 h 105"/>
              <a:gd name="T6" fmla="*/ 0 w 70"/>
              <a:gd name="T7" fmla="*/ 0 h 105"/>
              <a:gd name="T8" fmla="*/ 2147483646 w 70"/>
              <a:gd name="T9" fmla="*/ 214748364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5">
                <a:moveTo>
                  <a:pt x="35" y="105"/>
                </a:moveTo>
                <a:lnTo>
                  <a:pt x="70" y="0"/>
                </a:lnTo>
                <a:lnTo>
                  <a:pt x="35" y="18"/>
                </a:lnTo>
                <a:lnTo>
                  <a:pt x="0" y="0"/>
                </a:lnTo>
                <a:lnTo>
                  <a:pt x="35" y="105"/>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7" name="Freeform 350"/>
          <p:cNvSpPr>
            <a:spLocks/>
          </p:cNvSpPr>
          <p:nvPr/>
        </p:nvSpPr>
        <p:spPr bwMode="auto">
          <a:xfrm>
            <a:off x="6847157" y="3706087"/>
            <a:ext cx="666750" cy="611187"/>
          </a:xfrm>
          <a:custGeom>
            <a:avLst/>
            <a:gdLst>
              <a:gd name="T0" fmla="*/ 0 w 350"/>
              <a:gd name="T1" fmla="*/ 0 h 367"/>
              <a:gd name="T2" fmla="*/ 2147483646 w 350"/>
              <a:gd name="T3" fmla="*/ 0 h 367"/>
              <a:gd name="T4" fmla="*/ 2147483646 w 350"/>
              <a:gd name="T5" fmla="*/ 2147483646 h 367"/>
              <a:gd name="T6" fmla="*/ 0 60000 65536"/>
              <a:gd name="T7" fmla="*/ 0 60000 65536"/>
              <a:gd name="T8" fmla="*/ 0 60000 65536"/>
            </a:gdLst>
            <a:ahLst/>
            <a:cxnLst>
              <a:cxn ang="T6">
                <a:pos x="T0" y="T1"/>
              </a:cxn>
              <a:cxn ang="T7">
                <a:pos x="T2" y="T3"/>
              </a:cxn>
              <a:cxn ang="T8">
                <a:pos x="T4" y="T5"/>
              </a:cxn>
            </a:cxnLst>
            <a:rect l="0" t="0" r="r" b="b"/>
            <a:pathLst>
              <a:path w="350" h="367">
                <a:moveTo>
                  <a:pt x="0" y="0"/>
                </a:moveTo>
                <a:lnTo>
                  <a:pt x="350" y="0"/>
                </a:lnTo>
                <a:lnTo>
                  <a:pt x="350" y="367"/>
                </a:lnTo>
              </a:path>
            </a:pathLst>
          </a:custGeom>
          <a:noFill/>
          <a:ln w="285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0" name="Freeform 353"/>
          <p:cNvSpPr>
            <a:spLocks/>
          </p:cNvSpPr>
          <p:nvPr/>
        </p:nvSpPr>
        <p:spPr bwMode="auto">
          <a:xfrm>
            <a:off x="8456882" y="4665055"/>
            <a:ext cx="527050" cy="514234"/>
          </a:xfrm>
          <a:custGeom>
            <a:avLst/>
            <a:gdLst>
              <a:gd name="T0" fmla="*/ 0 w 332"/>
              <a:gd name="T1" fmla="*/ 0 h 368"/>
              <a:gd name="T2" fmla="*/ 2147483646 w 332"/>
              <a:gd name="T3" fmla="*/ 0 h 368"/>
              <a:gd name="T4" fmla="*/ 2147483646 w 332"/>
              <a:gd name="T5" fmla="*/ 2147483646 h 368"/>
              <a:gd name="T6" fmla="*/ 0 60000 65536"/>
              <a:gd name="T7" fmla="*/ 0 60000 65536"/>
              <a:gd name="T8" fmla="*/ 0 60000 65536"/>
            </a:gdLst>
            <a:ahLst/>
            <a:cxnLst>
              <a:cxn ang="T6">
                <a:pos x="T0" y="T1"/>
              </a:cxn>
              <a:cxn ang="T7">
                <a:pos x="T2" y="T3"/>
              </a:cxn>
              <a:cxn ang="T8">
                <a:pos x="T4" y="T5"/>
              </a:cxn>
            </a:cxnLst>
            <a:rect l="0" t="0" r="r" b="b"/>
            <a:pathLst>
              <a:path w="332" h="368">
                <a:moveTo>
                  <a:pt x="0" y="0"/>
                </a:moveTo>
                <a:lnTo>
                  <a:pt x="332" y="0"/>
                </a:lnTo>
                <a:lnTo>
                  <a:pt x="332" y="368"/>
                </a:lnTo>
              </a:path>
            </a:pathLst>
          </a:custGeom>
          <a:noFill/>
          <a:ln w="28575">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3" name="Oval 382"/>
          <p:cNvSpPr>
            <a:spLocks noChangeArrowheads="1"/>
          </p:cNvSpPr>
          <p:nvPr/>
        </p:nvSpPr>
        <p:spPr bwMode="auto">
          <a:xfrm>
            <a:off x="3427682" y="2399575"/>
            <a:ext cx="1862137" cy="452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2000">
              <a:latin typeface="Courier New" panose="02070309020205020404" pitchFamily="49" charset="0"/>
            </a:endParaRPr>
          </a:p>
        </p:txBody>
      </p:sp>
      <p:sp>
        <p:nvSpPr>
          <p:cNvPr id="74" name="Oval 383"/>
          <p:cNvSpPr>
            <a:spLocks noChangeArrowheads="1"/>
          </p:cNvSpPr>
          <p:nvPr/>
        </p:nvSpPr>
        <p:spPr bwMode="auto">
          <a:xfrm>
            <a:off x="3483244" y="2388463"/>
            <a:ext cx="1751013" cy="4460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2000">
              <a:latin typeface="Courier New" panose="02070309020205020404" pitchFamily="49" charset="0"/>
            </a:endParaRPr>
          </a:p>
        </p:txBody>
      </p:sp>
      <p:sp>
        <p:nvSpPr>
          <p:cNvPr id="75" name="Oval 384"/>
          <p:cNvSpPr>
            <a:spLocks noChangeArrowheads="1"/>
          </p:cNvSpPr>
          <p:nvPr/>
        </p:nvSpPr>
        <p:spPr bwMode="auto">
          <a:xfrm>
            <a:off x="3538807" y="1815375"/>
            <a:ext cx="1639887" cy="1639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76" name="Oval 385"/>
          <p:cNvSpPr>
            <a:spLocks noChangeArrowheads="1"/>
          </p:cNvSpPr>
          <p:nvPr/>
        </p:nvSpPr>
        <p:spPr bwMode="auto">
          <a:xfrm>
            <a:off x="3594369" y="1870938"/>
            <a:ext cx="1528763" cy="15382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2000">
              <a:latin typeface="Courier New" panose="02070309020205020404" pitchFamily="49" charset="0"/>
            </a:endParaRPr>
          </a:p>
        </p:txBody>
      </p:sp>
      <p:sp>
        <p:nvSpPr>
          <p:cNvPr id="77" name="Oval 386"/>
          <p:cNvSpPr>
            <a:spLocks noChangeArrowheads="1"/>
          </p:cNvSpPr>
          <p:nvPr/>
        </p:nvSpPr>
        <p:spPr bwMode="auto">
          <a:xfrm>
            <a:off x="3649932" y="1926500"/>
            <a:ext cx="1417637" cy="1417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78" name="Oval 387"/>
          <p:cNvSpPr>
            <a:spLocks noChangeArrowheads="1"/>
          </p:cNvSpPr>
          <p:nvPr/>
        </p:nvSpPr>
        <p:spPr bwMode="auto">
          <a:xfrm>
            <a:off x="3705494" y="1982063"/>
            <a:ext cx="1306513" cy="1306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79" name="Oval 389"/>
          <p:cNvSpPr>
            <a:spLocks noChangeArrowheads="1"/>
          </p:cNvSpPr>
          <p:nvPr/>
        </p:nvSpPr>
        <p:spPr bwMode="auto">
          <a:xfrm>
            <a:off x="3816619" y="2093188"/>
            <a:ext cx="1084263" cy="10842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0" name="Oval 391"/>
          <p:cNvSpPr>
            <a:spLocks noChangeArrowheads="1"/>
          </p:cNvSpPr>
          <p:nvPr/>
        </p:nvSpPr>
        <p:spPr bwMode="auto">
          <a:xfrm>
            <a:off x="3929332" y="2204313"/>
            <a:ext cx="860425" cy="709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1" name="Oval 392"/>
          <p:cNvSpPr>
            <a:spLocks noChangeArrowheads="1"/>
          </p:cNvSpPr>
          <p:nvPr/>
        </p:nvSpPr>
        <p:spPr bwMode="auto">
          <a:xfrm>
            <a:off x="3470544" y="2259875"/>
            <a:ext cx="1787525" cy="750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800"/>
          </a:p>
        </p:txBody>
      </p:sp>
      <p:sp>
        <p:nvSpPr>
          <p:cNvPr id="82" name="Oval 393"/>
          <p:cNvSpPr>
            <a:spLocks noChangeArrowheads="1"/>
          </p:cNvSpPr>
          <p:nvPr/>
        </p:nvSpPr>
        <p:spPr bwMode="auto">
          <a:xfrm>
            <a:off x="4040457" y="2315438"/>
            <a:ext cx="638175" cy="6683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3" name="Oval 394"/>
          <p:cNvSpPr>
            <a:spLocks noChangeArrowheads="1"/>
          </p:cNvSpPr>
          <p:nvPr/>
        </p:nvSpPr>
        <p:spPr bwMode="auto">
          <a:xfrm>
            <a:off x="4096019" y="2371000"/>
            <a:ext cx="527050" cy="557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4" name="Oval 395"/>
          <p:cNvSpPr>
            <a:spLocks noChangeArrowheads="1"/>
          </p:cNvSpPr>
          <p:nvPr/>
        </p:nvSpPr>
        <p:spPr bwMode="auto">
          <a:xfrm>
            <a:off x="4123007" y="2426563"/>
            <a:ext cx="444500" cy="444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5" name="Oval 396"/>
          <p:cNvSpPr>
            <a:spLocks noChangeArrowheads="1"/>
          </p:cNvSpPr>
          <p:nvPr/>
        </p:nvSpPr>
        <p:spPr bwMode="auto">
          <a:xfrm>
            <a:off x="4178569" y="2482125"/>
            <a:ext cx="333375" cy="333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6" name="Oval 397"/>
          <p:cNvSpPr>
            <a:spLocks noChangeArrowheads="1"/>
          </p:cNvSpPr>
          <p:nvPr/>
        </p:nvSpPr>
        <p:spPr bwMode="auto">
          <a:xfrm>
            <a:off x="4234132" y="2537688"/>
            <a:ext cx="222250" cy="222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87" name="Oval 398"/>
          <p:cNvSpPr>
            <a:spLocks noChangeArrowheads="1"/>
          </p:cNvSpPr>
          <p:nvPr/>
        </p:nvSpPr>
        <p:spPr bwMode="auto">
          <a:xfrm>
            <a:off x="4289694" y="2593250"/>
            <a:ext cx="111125"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2" name="Oval 406"/>
          <p:cNvSpPr>
            <a:spLocks noChangeArrowheads="1"/>
          </p:cNvSpPr>
          <p:nvPr/>
        </p:nvSpPr>
        <p:spPr bwMode="auto">
          <a:xfrm>
            <a:off x="5012007" y="3453675"/>
            <a:ext cx="1751012" cy="407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1600"/>
          </a:p>
        </p:txBody>
      </p:sp>
      <p:sp>
        <p:nvSpPr>
          <p:cNvPr id="93" name="Oval 407"/>
          <p:cNvSpPr>
            <a:spLocks noChangeArrowheads="1"/>
          </p:cNvSpPr>
          <p:nvPr/>
        </p:nvSpPr>
        <p:spPr bwMode="auto">
          <a:xfrm>
            <a:off x="5040581" y="2899638"/>
            <a:ext cx="1666876" cy="16113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4" name="Oval 408"/>
          <p:cNvSpPr>
            <a:spLocks noChangeArrowheads="1"/>
          </p:cNvSpPr>
          <p:nvPr/>
        </p:nvSpPr>
        <p:spPr bwMode="auto">
          <a:xfrm>
            <a:off x="5123132" y="2955200"/>
            <a:ext cx="1528762" cy="1528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5" name="Oval 409"/>
          <p:cNvSpPr>
            <a:spLocks noChangeArrowheads="1"/>
          </p:cNvSpPr>
          <p:nvPr/>
        </p:nvSpPr>
        <p:spPr bwMode="auto">
          <a:xfrm>
            <a:off x="5178694" y="2983775"/>
            <a:ext cx="1417638" cy="1444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6" name="Oval 410"/>
          <p:cNvSpPr>
            <a:spLocks noChangeArrowheads="1"/>
          </p:cNvSpPr>
          <p:nvPr/>
        </p:nvSpPr>
        <p:spPr bwMode="auto">
          <a:xfrm>
            <a:off x="5234257" y="3039338"/>
            <a:ext cx="1306512" cy="1333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7" name="Oval 411"/>
          <p:cNvSpPr>
            <a:spLocks noChangeArrowheads="1"/>
          </p:cNvSpPr>
          <p:nvPr/>
        </p:nvSpPr>
        <p:spPr bwMode="auto">
          <a:xfrm>
            <a:off x="5289819" y="3094900"/>
            <a:ext cx="1195388" cy="1222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8" name="Oval 412"/>
          <p:cNvSpPr>
            <a:spLocks noChangeArrowheads="1"/>
          </p:cNvSpPr>
          <p:nvPr/>
        </p:nvSpPr>
        <p:spPr bwMode="auto">
          <a:xfrm>
            <a:off x="5345382" y="3150463"/>
            <a:ext cx="1084262" cy="1111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99" name="Oval 413"/>
          <p:cNvSpPr>
            <a:spLocks noChangeArrowheads="1"/>
          </p:cNvSpPr>
          <p:nvPr/>
        </p:nvSpPr>
        <p:spPr bwMode="auto">
          <a:xfrm>
            <a:off x="5400944" y="3206025"/>
            <a:ext cx="973138" cy="1000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0" name="Oval 414"/>
          <p:cNvSpPr>
            <a:spLocks noChangeArrowheads="1"/>
          </p:cNvSpPr>
          <p:nvPr/>
        </p:nvSpPr>
        <p:spPr bwMode="auto">
          <a:xfrm>
            <a:off x="5456507" y="3261588"/>
            <a:ext cx="862012" cy="88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1" name="Oval 415"/>
          <p:cNvSpPr>
            <a:spLocks noChangeArrowheads="1"/>
          </p:cNvSpPr>
          <p:nvPr/>
        </p:nvSpPr>
        <p:spPr bwMode="auto">
          <a:xfrm>
            <a:off x="5512069" y="3317150"/>
            <a:ext cx="750888" cy="777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2" name="Oval 416"/>
          <p:cNvSpPr>
            <a:spLocks noChangeArrowheads="1"/>
          </p:cNvSpPr>
          <p:nvPr/>
        </p:nvSpPr>
        <p:spPr bwMode="auto">
          <a:xfrm>
            <a:off x="5540644" y="3372713"/>
            <a:ext cx="666750"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3" name="Oval 417"/>
          <p:cNvSpPr>
            <a:spLocks noChangeArrowheads="1"/>
          </p:cNvSpPr>
          <p:nvPr/>
        </p:nvSpPr>
        <p:spPr bwMode="auto">
          <a:xfrm>
            <a:off x="5596207" y="3428275"/>
            <a:ext cx="555625" cy="555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4" name="Oval 418"/>
          <p:cNvSpPr>
            <a:spLocks noChangeArrowheads="1"/>
          </p:cNvSpPr>
          <p:nvPr/>
        </p:nvSpPr>
        <p:spPr bwMode="auto">
          <a:xfrm>
            <a:off x="5651769" y="3483838"/>
            <a:ext cx="444500" cy="444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5" name="Oval 419"/>
          <p:cNvSpPr>
            <a:spLocks noChangeArrowheads="1"/>
          </p:cNvSpPr>
          <p:nvPr/>
        </p:nvSpPr>
        <p:spPr bwMode="auto">
          <a:xfrm>
            <a:off x="5707332" y="3539400"/>
            <a:ext cx="333375" cy="333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6" name="Oval 420"/>
          <p:cNvSpPr>
            <a:spLocks noChangeArrowheads="1"/>
          </p:cNvSpPr>
          <p:nvPr/>
        </p:nvSpPr>
        <p:spPr bwMode="auto">
          <a:xfrm>
            <a:off x="5762894" y="3594963"/>
            <a:ext cx="222250" cy="222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07" name="Oval 421"/>
          <p:cNvSpPr>
            <a:spLocks noChangeArrowheads="1"/>
          </p:cNvSpPr>
          <p:nvPr/>
        </p:nvSpPr>
        <p:spPr bwMode="auto">
          <a:xfrm>
            <a:off x="5818457" y="3650525"/>
            <a:ext cx="111125"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19" name="Oval 436"/>
          <p:cNvSpPr>
            <a:spLocks noChangeArrowheads="1"/>
          </p:cNvSpPr>
          <p:nvPr/>
        </p:nvSpPr>
        <p:spPr bwMode="auto">
          <a:xfrm>
            <a:off x="6929707" y="4288700"/>
            <a:ext cx="973137" cy="9731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0" name="Oval 437"/>
          <p:cNvSpPr>
            <a:spLocks noChangeArrowheads="1"/>
          </p:cNvSpPr>
          <p:nvPr/>
        </p:nvSpPr>
        <p:spPr bwMode="auto">
          <a:xfrm>
            <a:off x="6958282" y="4344263"/>
            <a:ext cx="889000" cy="8620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1" name="Oval 438"/>
          <p:cNvSpPr>
            <a:spLocks noChangeArrowheads="1"/>
          </p:cNvSpPr>
          <p:nvPr/>
        </p:nvSpPr>
        <p:spPr bwMode="auto">
          <a:xfrm>
            <a:off x="7013844" y="4399825"/>
            <a:ext cx="777875" cy="750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2" name="Oval 439"/>
          <p:cNvSpPr>
            <a:spLocks noChangeArrowheads="1"/>
          </p:cNvSpPr>
          <p:nvPr/>
        </p:nvSpPr>
        <p:spPr bwMode="auto">
          <a:xfrm>
            <a:off x="7069407" y="4428400"/>
            <a:ext cx="666750"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3" name="Oval 440"/>
          <p:cNvSpPr>
            <a:spLocks noChangeArrowheads="1"/>
          </p:cNvSpPr>
          <p:nvPr/>
        </p:nvSpPr>
        <p:spPr bwMode="auto">
          <a:xfrm>
            <a:off x="7124969" y="4483963"/>
            <a:ext cx="555625" cy="555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4" name="Oval 441"/>
          <p:cNvSpPr>
            <a:spLocks noChangeArrowheads="1"/>
          </p:cNvSpPr>
          <p:nvPr/>
        </p:nvSpPr>
        <p:spPr bwMode="auto">
          <a:xfrm>
            <a:off x="7180532" y="4539525"/>
            <a:ext cx="444500" cy="444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5" name="Oval 442"/>
          <p:cNvSpPr>
            <a:spLocks noChangeArrowheads="1"/>
          </p:cNvSpPr>
          <p:nvPr/>
        </p:nvSpPr>
        <p:spPr bwMode="auto">
          <a:xfrm>
            <a:off x="7236094" y="4595088"/>
            <a:ext cx="333375" cy="333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6" name="Oval 443"/>
          <p:cNvSpPr>
            <a:spLocks noChangeArrowheads="1"/>
          </p:cNvSpPr>
          <p:nvPr/>
        </p:nvSpPr>
        <p:spPr bwMode="auto">
          <a:xfrm>
            <a:off x="7291657" y="4650650"/>
            <a:ext cx="222250" cy="222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7" name="Oval 444"/>
          <p:cNvSpPr>
            <a:spLocks noChangeArrowheads="1"/>
          </p:cNvSpPr>
          <p:nvPr/>
        </p:nvSpPr>
        <p:spPr bwMode="auto">
          <a:xfrm>
            <a:off x="7347219" y="4706213"/>
            <a:ext cx="111125"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29" name="Rectangle 446"/>
          <p:cNvSpPr>
            <a:spLocks noChangeArrowheads="1"/>
          </p:cNvSpPr>
          <p:nvPr/>
        </p:nvSpPr>
        <p:spPr bwMode="auto">
          <a:xfrm>
            <a:off x="6466157" y="4456975"/>
            <a:ext cx="19272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1600">
                <a:solidFill>
                  <a:srgbClr val="000000"/>
                </a:solidFill>
                <a:latin typeface="Formata Regular" charset="0"/>
              </a:rPr>
              <a:t>Intégration et test du système</a:t>
            </a:r>
            <a:endParaRPr lang="en-US" altLang="en-US" sz="1600">
              <a:latin typeface="Courier New" panose="02070309020205020404" pitchFamily="49" charset="0"/>
            </a:endParaRPr>
          </a:p>
        </p:txBody>
      </p:sp>
      <p:sp>
        <p:nvSpPr>
          <p:cNvPr id="133" name="Oval 463"/>
          <p:cNvSpPr>
            <a:spLocks noChangeArrowheads="1"/>
          </p:cNvSpPr>
          <p:nvPr/>
        </p:nvSpPr>
        <p:spPr bwMode="auto">
          <a:xfrm>
            <a:off x="8514032" y="5457100"/>
            <a:ext cx="750887" cy="749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34" name="Oval 464"/>
          <p:cNvSpPr>
            <a:spLocks noChangeArrowheads="1"/>
          </p:cNvSpPr>
          <p:nvPr/>
        </p:nvSpPr>
        <p:spPr bwMode="auto">
          <a:xfrm>
            <a:off x="8569594" y="5512663"/>
            <a:ext cx="639763" cy="638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35" name="Oval 465"/>
          <p:cNvSpPr>
            <a:spLocks noChangeArrowheads="1"/>
          </p:cNvSpPr>
          <p:nvPr/>
        </p:nvSpPr>
        <p:spPr bwMode="auto">
          <a:xfrm>
            <a:off x="8625157" y="5568225"/>
            <a:ext cx="5556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36" name="Oval 466"/>
          <p:cNvSpPr>
            <a:spLocks noChangeArrowheads="1"/>
          </p:cNvSpPr>
          <p:nvPr/>
        </p:nvSpPr>
        <p:spPr bwMode="auto">
          <a:xfrm>
            <a:off x="8680719" y="5623788"/>
            <a:ext cx="444500" cy="415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37" name="Oval 467"/>
          <p:cNvSpPr>
            <a:spLocks noChangeArrowheads="1"/>
          </p:cNvSpPr>
          <p:nvPr/>
        </p:nvSpPr>
        <p:spPr bwMode="auto">
          <a:xfrm>
            <a:off x="8736282" y="5679350"/>
            <a:ext cx="333375" cy="304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38" name="Oval 468"/>
          <p:cNvSpPr>
            <a:spLocks noChangeArrowheads="1"/>
          </p:cNvSpPr>
          <p:nvPr/>
        </p:nvSpPr>
        <p:spPr bwMode="auto">
          <a:xfrm>
            <a:off x="8791844" y="5734913"/>
            <a:ext cx="222250" cy="193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39" name="Oval 469"/>
          <p:cNvSpPr>
            <a:spLocks noChangeArrowheads="1"/>
          </p:cNvSpPr>
          <p:nvPr/>
        </p:nvSpPr>
        <p:spPr bwMode="auto">
          <a:xfrm>
            <a:off x="8847407" y="5790475"/>
            <a:ext cx="111125"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000">
              <a:latin typeface="Courier New" panose="02070309020205020404" pitchFamily="49" charset="0"/>
            </a:endParaRPr>
          </a:p>
        </p:txBody>
      </p:sp>
      <p:sp>
        <p:nvSpPr>
          <p:cNvPr id="141" name="Rectangle 471"/>
          <p:cNvSpPr>
            <a:spLocks noChangeArrowheads="1"/>
          </p:cNvSpPr>
          <p:nvPr/>
        </p:nvSpPr>
        <p:spPr bwMode="auto">
          <a:xfrm>
            <a:off x="7986982" y="5375001"/>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a:solidFill>
                  <a:srgbClr val="000000"/>
                </a:solidFill>
                <a:latin typeface="Formata Regular" charset="0"/>
              </a:rPr>
              <a:t>Exploitation et maintenance</a:t>
            </a:r>
            <a:endParaRPr lang="en-US" altLang="en-US" sz="1600" dirty="0">
              <a:latin typeface="Courier New" panose="02070309020205020404" pitchFamily="49" charset="0"/>
            </a:endParaRPr>
          </a:p>
        </p:txBody>
      </p:sp>
      <p:sp>
        <p:nvSpPr>
          <p:cNvPr id="142" name="Text Box 475"/>
          <p:cNvSpPr txBox="1">
            <a:spLocks noChangeArrowheads="1"/>
          </p:cNvSpPr>
          <p:nvPr/>
        </p:nvSpPr>
        <p:spPr bwMode="auto">
          <a:xfrm>
            <a:off x="1814902" y="1276420"/>
            <a:ext cx="1781761"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en-US" sz="1600" dirty="0"/>
              <a:t>Définition des besoins</a:t>
            </a:r>
            <a:endParaRPr lang="en-US" altLang="en-US" sz="1600" dirty="0"/>
          </a:p>
        </p:txBody>
      </p:sp>
      <p:sp>
        <p:nvSpPr>
          <p:cNvPr id="143" name="Text Box 480"/>
          <p:cNvSpPr txBox="1">
            <a:spLocks noChangeArrowheads="1"/>
          </p:cNvSpPr>
          <p:nvPr/>
        </p:nvSpPr>
        <p:spPr bwMode="auto">
          <a:xfrm>
            <a:off x="3697557" y="2459900"/>
            <a:ext cx="1209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Conception</a:t>
            </a:r>
            <a:endParaRPr lang="en-US" altLang="en-US" sz="1600"/>
          </a:p>
        </p:txBody>
      </p:sp>
      <p:sp>
        <p:nvSpPr>
          <p:cNvPr id="144" name="Text Box 483"/>
          <p:cNvSpPr txBox="1">
            <a:spLocks noChangeArrowheads="1"/>
          </p:cNvSpPr>
          <p:nvPr/>
        </p:nvSpPr>
        <p:spPr bwMode="auto">
          <a:xfrm>
            <a:off x="5055313" y="3284269"/>
            <a:ext cx="1620394"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Implémentation </a:t>
            </a:r>
            <a:r>
              <a:rPr lang="fr-FR" altLang="en-US" sz="1600" dirty="0"/>
              <a:t>et test </a:t>
            </a:r>
            <a:r>
              <a:rPr lang="fr-FR" altLang="en-US" sz="1600" dirty="0" smtClean="0"/>
              <a:t>des modules</a:t>
            </a:r>
            <a:endParaRPr lang="en-US" altLang="en-US" sz="1600" dirty="0"/>
          </a:p>
        </p:txBody>
      </p:sp>
      <p:sp>
        <p:nvSpPr>
          <p:cNvPr id="146" name="Line 485"/>
          <p:cNvSpPr>
            <a:spLocks noChangeShapeType="1"/>
          </p:cNvSpPr>
          <p:nvPr/>
        </p:nvSpPr>
        <p:spPr bwMode="auto">
          <a:xfrm flipV="1">
            <a:off x="4337319" y="2996475"/>
            <a:ext cx="9525" cy="9429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7" name="Line 486"/>
          <p:cNvSpPr>
            <a:spLocks noChangeShapeType="1"/>
          </p:cNvSpPr>
          <p:nvPr/>
        </p:nvSpPr>
        <p:spPr bwMode="auto">
          <a:xfrm flipV="1">
            <a:off x="5870844" y="4101375"/>
            <a:ext cx="9525" cy="9429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8" name="Line 487"/>
          <p:cNvSpPr>
            <a:spLocks noChangeShapeType="1"/>
          </p:cNvSpPr>
          <p:nvPr/>
        </p:nvSpPr>
        <p:spPr bwMode="auto">
          <a:xfrm flipV="1">
            <a:off x="7525931" y="5058637"/>
            <a:ext cx="3175" cy="776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9" name="Line 488"/>
          <p:cNvSpPr>
            <a:spLocks noChangeShapeType="1"/>
          </p:cNvSpPr>
          <p:nvPr/>
        </p:nvSpPr>
        <p:spPr bwMode="auto">
          <a:xfrm flipH="1">
            <a:off x="4299219" y="1620112"/>
            <a:ext cx="7936" cy="6619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0" name="Line 489"/>
          <p:cNvSpPr>
            <a:spLocks noChangeShapeType="1"/>
          </p:cNvSpPr>
          <p:nvPr/>
        </p:nvSpPr>
        <p:spPr bwMode="auto">
          <a:xfrm flipH="1">
            <a:off x="5845444" y="2650400"/>
            <a:ext cx="31750" cy="565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 name="ZoneTexte 152"/>
          <p:cNvSpPr txBox="1"/>
          <p:nvPr/>
        </p:nvSpPr>
        <p:spPr>
          <a:xfrm>
            <a:off x="2712263" y="5938669"/>
            <a:ext cx="2663678" cy="369332"/>
          </a:xfrm>
          <a:prstGeom prst="rect">
            <a:avLst/>
          </a:prstGeom>
          <a:noFill/>
        </p:spPr>
        <p:txBody>
          <a:bodyPr wrap="none" rtlCol="0">
            <a:spAutoFit/>
          </a:bodyPr>
          <a:lstStyle/>
          <a:p>
            <a:r>
              <a:rPr lang="fr-FR" dirty="0" smtClean="0"/>
              <a:t>Demande de changement</a:t>
            </a:r>
            <a:endParaRPr lang="fr-FR" dirty="0"/>
          </a:p>
        </p:txBody>
      </p:sp>
      <p:sp>
        <p:nvSpPr>
          <p:cNvPr id="3" name="Ellipse 2"/>
          <p:cNvSpPr/>
          <p:nvPr/>
        </p:nvSpPr>
        <p:spPr>
          <a:xfrm>
            <a:off x="1963212" y="1173404"/>
            <a:ext cx="1742282" cy="763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3555475" y="2267026"/>
            <a:ext cx="1742282" cy="763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p:cNvSpPr/>
          <p:nvPr/>
        </p:nvSpPr>
        <p:spPr>
          <a:xfrm>
            <a:off x="5080094" y="3228707"/>
            <a:ext cx="1742282" cy="8552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6429644" y="4301390"/>
            <a:ext cx="2030412" cy="763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7956820" y="5186079"/>
            <a:ext cx="2030412" cy="839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36</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998823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r-FR" altLang="fr-FR" dirty="0"/>
              <a:t>Le modèle en V</a:t>
            </a:r>
          </a:p>
        </p:txBody>
      </p:sp>
      <p:grpSp>
        <p:nvGrpSpPr>
          <p:cNvPr id="107524" name="Group 4"/>
          <p:cNvGrpSpPr>
            <a:grpSpLocks/>
          </p:cNvGrpSpPr>
          <p:nvPr/>
        </p:nvGrpSpPr>
        <p:grpSpPr bwMode="auto">
          <a:xfrm>
            <a:off x="2057400" y="1690688"/>
            <a:ext cx="7696200" cy="3733800"/>
            <a:chOff x="528" y="1440"/>
            <a:chExt cx="4848" cy="2352"/>
          </a:xfrm>
        </p:grpSpPr>
        <p:grpSp>
          <p:nvGrpSpPr>
            <p:cNvPr id="107525" name="Group 5"/>
            <p:cNvGrpSpPr>
              <a:grpSpLocks/>
            </p:cNvGrpSpPr>
            <p:nvPr/>
          </p:nvGrpSpPr>
          <p:grpSpPr bwMode="auto">
            <a:xfrm>
              <a:off x="528" y="1512"/>
              <a:ext cx="1152" cy="413"/>
              <a:chOff x="528" y="1488"/>
              <a:chExt cx="1488" cy="649"/>
            </a:xfrm>
          </p:grpSpPr>
          <p:sp>
            <p:nvSpPr>
              <p:cNvPr id="107526" name="Oval 6"/>
              <p:cNvSpPr>
                <a:spLocks noChangeArrowheads="1"/>
              </p:cNvSpPr>
              <p:nvPr/>
            </p:nvSpPr>
            <p:spPr bwMode="auto">
              <a:xfrm>
                <a:off x="528" y="1488"/>
                <a:ext cx="1488" cy="61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27" name="Text Box 7"/>
              <p:cNvSpPr txBox="1">
                <a:spLocks noChangeArrowheads="1"/>
              </p:cNvSpPr>
              <p:nvPr/>
            </p:nvSpPr>
            <p:spPr bwMode="auto">
              <a:xfrm>
                <a:off x="672" y="1497"/>
                <a:ext cx="120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smtClean="0"/>
                  <a:t>Définition des besoins</a:t>
                </a:r>
                <a:endParaRPr lang="fr-FR" altLang="fr-FR" dirty="0"/>
              </a:p>
            </p:txBody>
          </p:sp>
        </p:grpSp>
        <p:grpSp>
          <p:nvGrpSpPr>
            <p:cNvPr id="107528" name="Group 8"/>
            <p:cNvGrpSpPr>
              <a:grpSpLocks/>
            </p:cNvGrpSpPr>
            <p:nvPr/>
          </p:nvGrpSpPr>
          <p:grpSpPr bwMode="auto">
            <a:xfrm>
              <a:off x="3168" y="2752"/>
              <a:ext cx="1632" cy="432"/>
              <a:chOff x="480" y="3216"/>
              <a:chExt cx="1632" cy="528"/>
            </a:xfrm>
          </p:grpSpPr>
          <p:sp>
            <p:nvSpPr>
              <p:cNvPr id="107529" name="Oval 9"/>
              <p:cNvSpPr>
                <a:spLocks noChangeArrowheads="1"/>
              </p:cNvSpPr>
              <p:nvPr/>
            </p:nvSpPr>
            <p:spPr bwMode="auto">
              <a:xfrm>
                <a:off x="480" y="3216"/>
                <a:ext cx="1632" cy="528"/>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30" name="Text Box 10"/>
              <p:cNvSpPr txBox="1">
                <a:spLocks noChangeArrowheads="1"/>
              </p:cNvSpPr>
              <p:nvPr/>
            </p:nvSpPr>
            <p:spPr bwMode="auto">
              <a:xfrm>
                <a:off x="720" y="3360"/>
                <a:ext cx="120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t>Tests unitaires  </a:t>
                </a:r>
              </a:p>
            </p:txBody>
          </p:sp>
        </p:grpSp>
        <p:grpSp>
          <p:nvGrpSpPr>
            <p:cNvPr id="107531" name="Group 11"/>
            <p:cNvGrpSpPr>
              <a:grpSpLocks/>
            </p:cNvGrpSpPr>
            <p:nvPr/>
          </p:nvGrpSpPr>
          <p:grpSpPr bwMode="auto">
            <a:xfrm>
              <a:off x="912" y="2112"/>
              <a:ext cx="1162" cy="454"/>
              <a:chOff x="1100" y="1754"/>
              <a:chExt cx="1162" cy="454"/>
            </a:xfrm>
          </p:grpSpPr>
          <p:sp>
            <p:nvSpPr>
              <p:cNvPr id="107532" name="Oval 12"/>
              <p:cNvSpPr>
                <a:spLocks noChangeArrowheads="1"/>
              </p:cNvSpPr>
              <p:nvPr/>
            </p:nvSpPr>
            <p:spPr bwMode="auto">
              <a:xfrm>
                <a:off x="1104" y="1754"/>
                <a:ext cx="1104" cy="454"/>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33" name="Text Box 13"/>
              <p:cNvSpPr txBox="1">
                <a:spLocks noChangeArrowheads="1"/>
              </p:cNvSpPr>
              <p:nvPr/>
            </p:nvSpPr>
            <p:spPr bwMode="auto">
              <a:xfrm>
                <a:off x="1100" y="1776"/>
                <a:ext cx="116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Conception générale </a:t>
                </a:r>
              </a:p>
            </p:txBody>
          </p:sp>
        </p:grpSp>
        <p:grpSp>
          <p:nvGrpSpPr>
            <p:cNvPr id="107534" name="Group 14"/>
            <p:cNvGrpSpPr>
              <a:grpSpLocks/>
            </p:cNvGrpSpPr>
            <p:nvPr/>
          </p:nvGrpSpPr>
          <p:grpSpPr bwMode="auto">
            <a:xfrm>
              <a:off x="2208" y="3408"/>
              <a:ext cx="1296" cy="384"/>
              <a:chOff x="3696" y="1296"/>
              <a:chExt cx="1440" cy="480"/>
            </a:xfrm>
          </p:grpSpPr>
          <p:sp>
            <p:nvSpPr>
              <p:cNvPr id="107535" name="Oval 15"/>
              <p:cNvSpPr>
                <a:spLocks noChangeArrowheads="1"/>
              </p:cNvSpPr>
              <p:nvPr/>
            </p:nvSpPr>
            <p:spPr bwMode="auto">
              <a:xfrm>
                <a:off x="3696" y="1296"/>
                <a:ext cx="1440" cy="48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36" name="Text Box 16"/>
              <p:cNvSpPr txBox="1">
                <a:spLocks noChangeArrowheads="1"/>
              </p:cNvSpPr>
              <p:nvPr/>
            </p:nvSpPr>
            <p:spPr bwMode="auto">
              <a:xfrm>
                <a:off x="3696" y="1392"/>
                <a:ext cx="14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Programmation </a:t>
                </a:r>
              </a:p>
            </p:txBody>
          </p:sp>
        </p:grpSp>
        <p:grpSp>
          <p:nvGrpSpPr>
            <p:cNvPr id="107537" name="Group 17"/>
            <p:cNvGrpSpPr>
              <a:grpSpLocks/>
            </p:cNvGrpSpPr>
            <p:nvPr/>
          </p:nvGrpSpPr>
          <p:grpSpPr bwMode="auto">
            <a:xfrm>
              <a:off x="3888" y="1440"/>
              <a:ext cx="1488" cy="480"/>
              <a:chOff x="3888" y="1152"/>
              <a:chExt cx="1488" cy="480"/>
            </a:xfrm>
          </p:grpSpPr>
          <p:sp>
            <p:nvSpPr>
              <p:cNvPr id="107538" name="Oval 18"/>
              <p:cNvSpPr>
                <a:spLocks noChangeArrowheads="1"/>
              </p:cNvSpPr>
              <p:nvPr/>
            </p:nvSpPr>
            <p:spPr bwMode="auto">
              <a:xfrm>
                <a:off x="3888" y="1152"/>
                <a:ext cx="1440" cy="48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39" name="Text Box 19"/>
              <p:cNvSpPr txBox="1">
                <a:spLocks noChangeArrowheads="1"/>
              </p:cNvSpPr>
              <p:nvPr/>
            </p:nvSpPr>
            <p:spPr bwMode="auto">
              <a:xfrm>
                <a:off x="3936" y="1152"/>
                <a:ext cx="144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Installation et tests de réception </a:t>
                </a:r>
              </a:p>
            </p:txBody>
          </p:sp>
        </p:grpSp>
        <p:grpSp>
          <p:nvGrpSpPr>
            <p:cNvPr id="107540" name="Group 20"/>
            <p:cNvGrpSpPr>
              <a:grpSpLocks/>
            </p:cNvGrpSpPr>
            <p:nvPr/>
          </p:nvGrpSpPr>
          <p:grpSpPr bwMode="auto">
            <a:xfrm>
              <a:off x="1296" y="2736"/>
              <a:ext cx="1162" cy="454"/>
              <a:chOff x="1100" y="1754"/>
              <a:chExt cx="1162" cy="454"/>
            </a:xfrm>
          </p:grpSpPr>
          <p:sp>
            <p:nvSpPr>
              <p:cNvPr id="107541" name="Oval 21"/>
              <p:cNvSpPr>
                <a:spLocks noChangeArrowheads="1"/>
              </p:cNvSpPr>
              <p:nvPr/>
            </p:nvSpPr>
            <p:spPr bwMode="auto">
              <a:xfrm>
                <a:off x="1104" y="1754"/>
                <a:ext cx="1104" cy="454"/>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42" name="Text Box 22"/>
              <p:cNvSpPr txBox="1">
                <a:spLocks noChangeArrowheads="1"/>
              </p:cNvSpPr>
              <p:nvPr/>
            </p:nvSpPr>
            <p:spPr bwMode="auto">
              <a:xfrm>
                <a:off x="1100" y="1776"/>
                <a:ext cx="116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t>Conception détaillée </a:t>
                </a:r>
              </a:p>
            </p:txBody>
          </p:sp>
        </p:grpSp>
        <p:grpSp>
          <p:nvGrpSpPr>
            <p:cNvPr id="107543" name="Group 23"/>
            <p:cNvGrpSpPr>
              <a:grpSpLocks/>
            </p:cNvGrpSpPr>
            <p:nvPr/>
          </p:nvGrpSpPr>
          <p:grpSpPr bwMode="auto">
            <a:xfrm>
              <a:off x="3504" y="2128"/>
              <a:ext cx="1584" cy="432"/>
              <a:chOff x="3504" y="1776"/>
              <a:chExt cx="1584" cy="432"/>
            </a:xfrm>
          </p:grpSpPr>
          <p:sp>
            <p:nvSpPr>
              <p:cNvPr id="107544" name="Oval 24"/>
              <p:cNvSpPr>
                <a:spLocks noChangeArrowheads="1"/>
              </p:cNvSpPr>
              <p:nvPr/>
            </p:nvSpPr>
            <p:spPr bwMode="auto">
              <a:xfrm>
                <a:off x="3504" y="1776"/>
                <a:ext cx="1584" cy="43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545" name="Text Box 25"/>
              <p:cNvSpPr txBox="1">
                <a:spLocks noChangeArrowheads="1"/>
              </p:cNvSpPr>
              <p:nvPr/>
            </p:nvSpPr>
            <p:spPr bwMode="auto">
              <a:xfrm>
                <a:off x="3552" y="1894"/>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t>Intégration et tests  </a:t>
                </a:r>
              </a:p>
            </p:txBody>
          </p:sp>
        </p:grpSp>
        <p:grpSp>
          <p:nvGrpSpPr>
            <p:cNvPr id="107546" name="Group 26"/>
            <p:cNvGrpSpPr>
              <a:grpSpLocks/>
            </p:cNvGrpSpPr>
            <p:nvPr/>
          </p:nvGrpSpPr>
          <p:grpSpPr bwMode="auto">
            <a:xfrm>
              <a:off x="768" y="1872"/>
              <a:ext cx="144" cy="480"/>
              <a:chOff x="768" y="1776"/>
              <a:chExt cx="144" cy="480"/>
            </a:xfrm>
          </p:grpSpPr>
          <p:sp>
            <p:nvSpPr>
              <p:cNvPr id="107547" name="Line 27"/>
              <p:cNvSpPr>
                <a:spLocks noChangeShapeType="1"/>
              </p:cNvSpPr>
              <p:nvPr/>
            </p:nvSpPr>
            <p:spPr bwMode="auto">
              <a:xfrm>
                <a:off x="768" y="1776"/>
                <a:ext cx="0" cy="48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48" name="Line 28"/>
              <p:cNvSpPr>
                <a:spLocks noChangeShapeType="1"/>
              </p:cNvSpPr>
              <p:nvPr/>
            </p:nvSpPr>
            <p:spPr bwMode="auto">
              <a:xfrm>
                <a:off x="768" y="2256"/>
                <a:ext cx="14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07549" name="Group 29"/>
            <p:cNvGrpSpPr>
              <a:grpSpLocks/>
            </p:cNvGrpSpPr>
            <p:nvPr/>
          </p:nvGrpSpPr>
          <p:grpSpPr bwMode="auto">
            <a:xfrm>
              <a:off x="1200" y="2544"/>
              <a:ext cx="96" cy="432"/>
              <a:chOff x="768" y="1776"/>
              <a:chExt cx="144" cy="480"/>
            </a:xfrm>
          </p:grpSpPr>
          <p:sp>
            <p:nvSpPr>
              <p:cNvPr id="107550" name="Line 30"/>
              <p:cNvSpPr>
                <a:spLocks noChangeShapeType="1"/>
              </p:cNvSpPr>
              <p:nvPr/>
            </p:nvSpPr>
            <p:spPr bwMode="auto">
              <a:xfrm>
                <a:off x="768" y="1776"/>
                <a:ext cx="0" cy="48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51" name="Line 31"/>
              <p:cNvSpPr>
                <a:spLocks noChangeShapeType="1"/>
              </p:cNvSpPr>
              <p:nvPr/>
            </p:nvSpPr>
            <p:spPr bwMode="auto">
              <a:xfrm>
                <a:off x="768" y="2256"/>
                <a:ext cx="14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07552" name="Group 32"/>
            <p:cNvGrpSpPr>
              <a:grpSpLocks/>
            </p:cNvGrpSpPr>
            <p:nvPr/>
          </p:nvGrpSpPr>
          <p:grpSpPr bwMode="auto">
            <a:xfrm>
              <a:off x="1632" y="3216"/>
              <a:ext cx="528" cy="384"/>
              <a:chOff x="768" y="1776"/>
              <a:chExt cx="144" cy="480"/>
            </a:xfrm>
          </p:grpSpPr>
          <p:sp>
            <p:nvSpPr>
              <p:cNvPr id="107553" name="Line 33"/>
              <p:cNvSpPr>
                <a:spLocks noChangeShapeType="1"/>
              </p:cNvSpPr>
              <p:nvPr/>
            </p:nvSpPr>
            <p:spPr bwMode="auto">
              <a:xfrm>
                <a:off x="768" y="1776"/>
                <a:ext cx="0" cy="48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54" name="Line 34"/>
              <p:cNvSpPr>
                <a:spLocks noChangeShapeType="1"/>
              </p:cNvSpPr>
              <p:nvPr/>
            </p:nvSpPr>
            <p:spPr bwMode="auto">
              <a:xfrm>
                <a:off x="768" y="2256"/>
                <a:ext cx="14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07555" name="Group 35"/>
            <p:cNvGrpSpPr>
              <a:grpSpLocks/>
            </p:cNvGrpSpPr>
            <p:nvPr/>
          </p:nvGrpSpPr>
          <p:grpSpPr bwMode="auto">
            <a:xfrm>
              <a:off x="3504" y="3216"/>
              <a:ext cx="480" cy="384"/>
              <a:chOff x="3504" y="3120"/>
              <a:chExt cx="480" cy="384"/>
            </a:xfrm>
          </p:grpSpPr>
          <p:sp>
            <p:nvSpPr>
              <p:cNvPr id="107556" name="Line 36"/>
              <p:cNvSpPr>
                <a:spLocks noChangeShapeType="1"/>
              </p:cNvSpPr>
              <p:nvPr/>
            </p:nvSpPr>
            <p:spPr bwMode="auto">
              <a:xfrm>
                <a:off x="3504" y="350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57" name="Line 37"/>
              <p:cNvSpPr>
                <a:spLocks noChangeShapeType="1"/>
              </p:cNvSpPr>
              <p:nvPr/>
            </p:nvSpPr>
            <p:spPr bwMode="auto">
              <a:xfrm flipV="1">
                <a:off x="3984" y="312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07558" name="Group 38"/>
            <p:cNvGrpSpPr>
              <a:grpSpLocks/>
            </p:cNvGrpSpPr>
            <p:nvPr/>
          </p:nvGrpSpPr>
          <p:grpSpPr bwMode="auto">
            <a:xfrm>
              <a:off x="4800" y="2544"/>
              <a:ext cx="48" cy="432"/>
              <a:chOff x="3504" y="3120"/>
              <a:chExt cx="480" cy="384"/>
            </a:xfrm>
          </p:grpSpPr>
          <p:sp>
            <p:nvSpPr>
              <p:cNvPr id="107559" name="Line 39"/>
              <p:cNvSpPr>
                <a:spLocks noChangeShapeType="1"/>
              </p:cNvSpPr>
              <p:nvPr/>
            </p:nvSpPr>
            <p:spPr bwMode="auto">
              <a:xfrm>
                <a:off x="3504" y="350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60" name="Line 40"/>
              <p:cNvSpPr>
                <a:spLocks noChangeShapeType="1"/>
              </p:cNvSpPr>
              <p:nvPr/>
            </p:nvSpPr>
            <p:spPr bwMode="auto">
              <a:xfrm flipV="1">
                <a:off x="3984" y="312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107561" name="Group 41"/>
            <p:cNvGrpSpPr>
              <a:grpSpLocks/>
            </p:cNvGrpSpPr>
            <p:nvPr/>
          </p:nvGrpSpPr>
          <p:grpSpPr bwMode="auto">
            <a:xfrm>
              <a:off x="5088" y="1872"/>
              <a:ext cx="48" cy="480"/>
              <a:chOff x="3504" y="3120"/>
              <a:chExt cx="480" cy="384"/>
            </a:xfrm>
          </p:grpSpPr>
          <p:sp>
            <p:nvSpPr>
              <p:cNvPr id="107562" name="Line 42"/>
              <p:cNvSpPr>
                <a:spLocks noChangeShapeType="1"/>
              </p:cNvSpPr>
              <p:nvPr/>
            </p:nvSpPr>
            <p:spPr bwMode="auto">
              <a:xfrm>
                <a:off x="3504" y="350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63" name="Line 43"/>
              <p:cNvSpPr>
                <a:spLocks noChangeShapeType="1"/>
              </p:cNvSpPr>
              <p:nvPr/>
            </p:nvSpPr>
            <p:spPr bwMode="auto">
              <a:xfrm flipV="1">
                <a:off x="3984" y="3120"/>
                <a:ext cx="0"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sp>
        <p:nvSpPr>
          <p:cNvPr id="107564" name="Line 44"/>
          <p:cNvSpPr>
            <a:spLocks noChangeShapeType="1"/>
          </p:cNvSpPr>
          <p:nvPr/>
        </p:nvSpPr>
        <p:spPr bwMode="auto">
          <a:xfrm>
            <a:off x="3942522" y="2071688"/>
            <a:ext cx="3429000" cy="0"/>
          </a:xfrm>
          <a:prstGeom prst="line">
            <a:avLst/>
          </a:prstGeom>
          <a:noFill/>
          <a:ln w="38100">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65" name="Line 45"/>
          <p:cNvSpPr>
            <a:spLocks noChangeShapeType="1"/>
          </p:cNvSpPr>
          <p:nvPr/>
        </p:nvSpPr>
        <p:spPr bwMode="auto">
          <a:xfrm>
            <a:off x="4499112" y="3138488"/>
            <a:ext cx="2286000" cy="0"/>
          </a:xfrm>
          <a:prstGeom prst="line">
            <a:avLst/>
          </a:prstGeom>
          <a:noFill/>
          <a:ln w="38100">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66" name="Line 46"/>
          <p:cNvSpPr>
            <a:spLocks noChangeShapeType="1"/>
          </p:cNvSpPr>
          <p:nvPr/>
        </p:nvSpPr>
        <p:spPr bwMode="auto">
          <a:xfrm>
            <a:off x="5108712" y="4129088"/>
            <a:ext cx="1143000" cy="0"/>
          </a:xfrm>
          <a:prstGeom prst="line">
            <a:avLst/>
          </a:prstGeom>
          <a:noFill/>
          <a:ln w="38100">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7567" name="Text Box 47"/>
          <p:cNvSpPr txBox="1">
            <a:spLocks noChangeArrowheads="1"/>
          </p:cNvSpPr>
          <p:nvPr/>
        </p:nvSpPr>
        <p:spPr bwMode="auto">
          <a:xfrm>
            <a:off x="2462940" y="5863528"/>
            <a:ext cx="1926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Liens de validation</a:t>
            </a:r>
          </a:p>
        </p:txBody>
      </p:sp>
      <p:sp>
        <p:nvSpPr>
          <p:cNvPr id="107568" name="Line 48"/>
          <p:cNvSpPr>
            <a:spLocks noChangeShapeType="1"/>
          </p:cNvSpPr>
          <p:nvPr/>
        </p:nvSpPr>
        <p:spPr bwMode="auto">
          <a:xfrm>
            <a:off x="1579916" y="6047305"/>
            <a:ext cx="838200" cy="0"/>
          </a:xfrm>
          <a:prstGeom prst="line">
            <a:avLst/>
          </a:prstGeom>
          <a:noFill/>
          <a:ln w="38100">
            <a:solidFill>
              <a:schemeClr val="tx1"/>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37</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517675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Modèle incrémental</a:t>
            </a:r>
            <a:endParaRPr lang="fr-FR" dirty="0"/>
          </a:p>
        </p:txBody>
      </p:sp>
      <p:grpSp>
        <p:nvGrpSpPr>
          <p:cNvPr id="5" name="Group 19"/>
          <p:cNvGrpSpPr>
            <a:grpSpLocks/>
          </p:cNvGrpSpPr>
          <p:nvPr/>
        </p:nvGrpSpPr>
        <p:grpSpPr bwMode="auto">
          <a:xfrm>
            <a:off x="1441342" y="2200759"/>
            <a:ext cx="9717438" cy="3440624"/>
            <a:chOff x="280" y="887"/>
            <a:chExt cx="5160" cy="1402"/>
          </a:xfrm>
        </p:grpSpPr>
        <p:sp>
          <p:nvSpPr>
            <p:cNvPr id="6" name="Oval 5"/>
            <p:cNvSpPr>
              <a:spLocks noChangeArrowheads="1"/>
            </p:cNvSpPr>
            <p:nvPr/>
          </p:nvSpPr>
          <p:spPr bwMode="auto">
            <a:xfrm>
              <a:off x="360" y="887"/>
              <a:ext cx="1122"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Définir l’aperçu </a:t>
              </a:r>
            </a:p>
            <a:p>
              <a:pPr algn="ctr" eaLnBrk="1" hangingPunct="1">
                <a:buFontTx/>
                <a:buNone/>
              </a:pPr>
              <a:r>
                <a:rPr lang="fr-FR" altLang="en-US" sz="1600"/>
                <a:t>des besoins</a:t>
              </a:r>
              <a:endParaRPr lang="en-US" altLang="en-US" sz="1600"/>
            </a:p>
          </p:txBody>
        </p:sp>
        <p:sp>
          <p:nvSpPr>
            <p:cNvPr id="7" name="Oval 6"/>
            <p:cNvSpPr>
              <a:spLocks noChangeArrowheads="1"/>
            </p:cNvSpPr>
            <p:nvPr/>
          </p:nvSpPr>
          <p:spPr bwMode="auto">
            <a:xfrm>
              <a:off x="1618" y="887"/>
              <a:ext cx="1380"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Affecter les besoins </a:t>
              </a:r>
            </a:p>
            <a:p>
              <a:pPr algn="ctr" eaLnBrk="1" hangingPunct="1">
                <a:buFontTx/>
                <a:buNone/>
              </a:pPr>
              <a:r>
                <a:rPr lang="fr-FR" altLang="en-US" sz="1600"/>
                <a:t>aux incréments</a:t>
              </a:r>
              <a:endParaRPr lang="en-US" altLang="en-US" sz="1600"/>
            </a:p>
          </p:txBody>
        </p:sp>
        <p:sp>
          <p:nvSpPr>
            <p:cNvPr id="8" name="Oval 7"/>
            <p:cNvSpPr>
              <a:spLocks noChangeArrowheads="1"/>
            </p:cNvSpPr>
            <p:nvPr/>
          </p:nvSpPr>
          <p:spPr bwMode="auto">
            <a:xfrm>
              <a:off x="3112" y="887"/>
              <a:ext cx="1122"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a:t>Conception de </a:t>
              </a:r>
            </a:p>
            <a:p>
              <a:pPr algn="ctr" eaLnBrk="1" hangingPunct="1">
                <a:buFontTx/>
                <a:buNone/>
              </a:pPr>
              <a:r>
                <a:rPr lang="fr-FR" altLang="en-US" sz="1600" dirty="0"/>
                <a:t>l</a:t>
              </a:r>
              <a:r>
                <a:rPr lang="fr-FR" altLang="en-US" sz="1600" dirty="0" smtClean="0"/>
                <a:t>’architecture</a:t>
              </a:r>
              <a:endParaRPr lang="en-US" altLang="en-US" sz="1600" dirty="0"/>
            </a:p>
          </p:txBody>
        </p:sp>
        <p:sp>
          <p:nvSpPr>
            <p:cNvPr id="9" name="Oval 8"/>
            <p:cNvSpPr>
              <a:spLocks noChangeArrowheads="1"/>
            </p:cNvSpPr>
            <p:nvPr/>
          </p:nvSpPr>
          <p:spPr bwMode="auto">
            <a:xfrm>
              <a:off x="1528" y="1870"/>
              <a:ext cx="1122"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Valider </a:t>
              </a:r>
            </a:p>
            <a:p>
              <a:pPr algn="ctr" eaLnBrk="1" hangingPunct="1">
                <a:buFontTx/>
                <a:buNone/>
              </a:pPr>
              <a:r>
                <a:rPr lang="fr-FR" altLang="en-US" sz="1600"/>
                <a:t>l’incrément</a:t>
              </a:r>
              <a:endParaRPr lang="en-US" altLang="en-US" sz="1600"/>
            </a:p>
          </p:txBody>
        </p:sp>
        <p:sp>
          <p:nvSpPr>
            <p:cNvPr id="10" name="Oval 9"/>
            <p:cNvSpPr>
              <a:spLocks noChangeArrowheads="1"/>
            </p:cNvSpPr>
            <p:nvPr/>
          </p:nvSpPr>
          <p:spPr bwMode="auto">
            <a:xfrm>
              <a:off x="2914" y="1870"/>
              <a:ext cx="1122"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Intégrer</a:t>
              </a:r>
            </a:p>
            <a:p>
              <a:pPr algn="ctr" eaLnBrk="1" hangingPunct="1">
                <a:buFontTx/>
                <a:buNone/>
              </a:pPr>
              <a:r>
                <a:rPr lang="fr-FR" altLang="en-US" sz="1600"/>
                <a:t>l’incrément</a:t>
              </a:r>
              <a:endParaRPr lang="en-US" altLang="en-US" sz="1600"/>
            </a:p>
          </p:txBody>
        </p:sp>
        <p:sp>
          <p:nvSpPr>
            <p:cNvPr id="11" name="Oval 10"/>
            <p:cNvSpPr>
              <a:spLocks noChangeArrowheads="1"/>
            </p:cNvSpPr>
            <p:nvPr/>
          </p:nvSpPr>
          <p:spPr bwMode="auto">
            <a:xfrm>
              <a:off x="4318" y="1870"/>
              <a:ext cx="1122"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Valider </a:t>
              </a:r>
            </a:p>
            <a:p>
              <a:pPr algn="ctr" eaLnBrk="1" hangingPunct="1">
                <a:buFontTx/>
                <a:buNone/>
              </a:pPr>
              <a:r>
                <a:rPr lang="fr-FR" altLang="en-US" sz="1600"/>
                <a:t>le système</a:t>
              </a:r>
              <a:endParaRPr lang="en-US" altLang="en-US" sz="1600"/>
            </a:p>
          </p:txBody>
        </p:sp>
        <p:cxnSp>
          <p:nvCxnSpPr>
            <p:cNvPr id="12" name="AutoShape 11"/>
            <p:cNvCxnSpPr>
              <a:cxnSpLocks noChangeShapeType="1"/>
              <a:stCxn id="6" idx="6"/>
              <a:endCxn id="7" idx="2"/>
            </p:cNvCxnSpPr>
            <p:nvPr/>
          </p:nvCxnSpPr>
          <p:spPr bwMode="auto">
            <a:xfrm>
              <a:off x="1482" y="1094"/>
              <a:ext cx="13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2"/>
            <p:cNvCxnSpPr>
              <a:cxnSpLocks noChangeShapeType="1"/>
              <a:stCxn id="7" idx="6"/>
              <a:endCxn id="8" idx="2"/>
            </p:cNvCxnSpPr>
            <p:nvPr/>
          </p:nvCxnSpPr>
          <p:spPr bwMode="auto">
            <a:xfrm>
              <a:off x="2998" y="1094"/>
              <a:ext cx="11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3"/>
            <p:cNvCxnSpPr>
              <a:cxnSpLocks noChangeShapeType="1"/>
              <a:stCxn id="8" idx="6"/>
              <a:endCxn id="17" idx="2"/>
            </p:cNvCxnSpPr>
            <p:nvPr/>
          </p:nvCxnSpPr>
          <p:spPr bwMode="auto">
            <a:xfrm flipH="1">
              <a:off x="280" y="1094"/>
              <a:ext cx="3954" cy="988"/>
            </a:xfrm>
            <a:prstGeom prst="bentConnector5">
              <a:avLst>
                <a:gd name="adj1" fmla="val -3644"/>
                <a:gd name="adj2" fmla="val 50000"/>
                <a:gd name="adj3" fmla="val 10364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9" idx="6"/>
              <a:endCxn id="10" idx="2"/>
            </p:cNvCxnSpPr>
            <p:nvPr/>
          </p:nvCxnSpPr>
          <p:spPr bwMode="auto">
            <a:xfrm>
              <a:off x="2650" y="2077"/>
              <a:ext cx="26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5"/>
            <p:cNvCxnSpPr>
              <a:cxnSpLocks noChangeShapeType="1"/>
              <a:stCxn id="10" idx="6"/>
              <a:endCxn id="11" idx="2"/>
            </p:cNvCxnSpPr>
            <p:nvPr/>
          </p:nvCxnSpPr>
          <p:spPr bwMode="auto">
            <a:xfrm>
              <a:off x="4036" y="2077"/>
              <a:ext cx="28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a:spLocks noChangeArrowheads="1"/>
            </p:cNvSpPr>
            <p:nvPr/>
          </p:nvSpPr>
          <p:spPr bwMode="auto">
            <a:xfrm>
              <a:off x="280" y="1875"/>
              <a:ext cx="1122" cy="41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Développer un</a:t>
              </a:r>
            </a:p>
            <a:p>
              <a:pPr algn="ctr" eaLnBrk="1" hangingPunct="1">
                <a:buFontTx/>
                <a:buNone/>
              </a:pPr>
              <a:r>
                <a:rPr lang="fr-FR" altLang="en-US" sz="1600"/>
                <a:t>incrément</a:t>
              </a:r>
              <a:endParaRPr lang="en-US" altLang="en-US" sz="1600"/>
            </a:p>
          </p:txBody>
        </p:sp>
        <p:cxnSp>
          <p:nvCxnSpPr>
            <p:cNvPr id="18" name="AutoShape 17"/>
            <p:cNvCxnSpPr>
              <a:cxnSpLocks noChangeShapeType="1"/>
              <a:stCxn id="17" idx="6"/>
              <a:endCxn id="9" idx="2"/>
            </p:cNvCxnSpPr>
            <p:nvPr/>
          </p:nvCxnSpPr>
          <p:spPr bwMode="auto">
            <a:xfrm flipV="1">
              <a:off x="1402" y="2077"/>
              <a:ext cx="126" cy="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8"/>
            <p:cNvCxnSpPr>
              <a:cxnSpLocks noChangeShapeType="1"/>
              <a:stCxn id="11" idx="4"/>
              <a:endCxn id="17" idx="4"/>
            </p:cNvCxnSpPr>
            <p:nvPr/>
          </p:nvCxnSpPr>
          <p:spPr bwMode="auto">
            <a:xfrm rot="5400000">
              <a:off x="2857" y="268"/>
              <a:ext cx="5" cy="4038"/>
            </a:xfrm>
            <a:prstGeom prst="bentConnector3">
              <a:avLst>
                <a:gd name="adj1" fmla="val 298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Espace réservé du numéro de diapositive 3"/>
          <p:cNvSpPr>
            <a:spLocks noGrp="1"/>
          </p:cNvSpPr>
          <p:nvPr>
            <p:ph type="sldNum" sz="quarter" idx="12"/>
          </p:nvPr>
        </p:nvSpPr>
        <p:spPr/>
        <p:txBody>
          <a:bodyPr/>
          <a:lstStyle/>
          <a:p>
            <a:fld id="{B5A3F2EA-94BB-4332-8D68-E793410C9454}" type="slidenum">
              <a:rPr lang="fr-FR" smtClean="0"/>
              <a:t>38</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903304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Incrémental : à chaque incrément on ajoute un nouveau besoin</a:t>
            </a:r>
          </a:p>
          <a:p>
            <a:r>
              <a:rPr lang="fr-FR" dirty="0" smtClean="0"/>
              <a:t>Itératif : à chaque itération on modifie l’ensemble du logiciel</a:t>
            </a:r>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39</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10298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Processus logiciel</a:t>
            </a:r>
            <a:endParaRPr lang="fr-FR" dirty="0"/>
          </a:p>
        </p:txBody>
      </p:sp>
      <p:sp>
        <p:nvSpPr>
          <p:cNvPr id="3" name="Sous-titre 2"/>
          <p:cNvSpPr>
            <a:spLocks noGrp="1"/>
          </p:cNvSpPr>
          <p:nvPr>
            <p:ph type="subTitle"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4</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15389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241" y="1434509"/>
            <a:ext cx="2385447" cy="688760"/>
          </a:xfrm>
        </p:spPr>
        <p:txBody>
          <a:bodyPr>
            <a:normAutofit fontScale="90000"/>
          </a:bodyPr>
          <a:lstStyle/>
          <a:p>
            <a:r>
              <a:rPr lang="fr-FR" dirty="0" smtClean="0"/>
              <a:t>Le modèle</a:t>
            </a:r>
            <a:br>
              <a:rPr lang="fr-FR" dirty="0" smtClean="0"/>
            </a:br>
            <a:r>
              <a:rPr lang="fr-FR" dirty="0" smtClean="0"/>
              <a:t>en spirale</a:t>
            </a:r>
            <a:endParaRPr lang="fr-FR" dirty="0"/>
          </a:p>
        </p:txBody>
      </p:sp>
      <p:pic>
        <p:nvPicPr>
          <p:cNvPr id="4" name="Picture 7"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51688" y="365126"/>
            <a:ext cx="7721074" cy="63069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Espace réservé du numéro de diapositive 4"/>
          <p:cNvSpPr>
            <a:spLocks noGrp="1"/>
          </p:cNvSpPr>
          <p:nvPr>
            <p:ph type="sldNum" sz="quarter" idx="12"/>
          </p:nvPr>
        </p:nvSpPr>
        <p:spPr/>
        <p:txBody>
          <a:bodyPr/>
          <a:lstStyle/>
          <a:p>
            <a:fld id="{B5A3F2EA-94BB-4332-8D68-E793410C9454}" type="slidenum">
              <a:rPr lang="fr-FR" smtClean="0"/>
              <a:t>40</a:t>
            </a:fld>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42771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risques</a:t>
            </a:r>
            <a:endParaRPr lang="fr-FR" dirty="0"/>
          </a:p>
        </p:txBody>
      </p:sp>
      <p:sp>
        <p:nvSpPr>
          <p:cNvPr id="3" name="Espace réservé du contenu 2"/>
          <p:cNvSpPr>
            <a:spLocks noGrp="1"/>
          </p:cNvSpPr>
          <p:nvPr>
            <p:ph idx="1"/>
          </p:nvPr>
        </p:nvSpPr>
        <p:spPr/>
        <p:txBody>
          <a:bodyPr/>
          <a:lstStyle/>
          <a:p>
            <a:r>
              <a:rPr lang="fr-FR" dirty="0" smtClean="0"/>
              <a:t>Risques par rapport aux besoins (</a:t>
            </a:r>
            <a:r>
              <a:rPr lang="fr-FR" dirty="0" smtClean="0">
                <a:hlinkClick r:id="rId2" action="ppaction://hlinksldjump"/>
              </a:rPr>
              <a:t>voir</a:t>
            </a:r>
            <a:r>
              <a:rPr lang="fr-FR" dirty="0" smtClean="0"/>
              <a:t>)</a:t>
            </a:r>
          </a:p>
          <a:p>
            <a:r>
              <a:rPr lang="fr-FR" dirty="0" smtClean="0"/>
              <a:t>Risques technologiques</a:t>
            </a:r>
          </a:p>
          <a:p>
            <a:pPr lvl="1"/>
            <a:r>
              <a:rPr lang="fr-FR" dirty="0" smtClean="0"/>
              <a:t>Technologie expérimentée ou pas</a:t>
            </a:r>
          </a:p>
          <a:p>
            <a:pPr lvl="1"/>
            <a:r>
              <a:rPr lang="fr-FR" dirty="0" smtClean="0"/>
              <a:t>Technologies compatibles</a:t>
            </a:r>
          </a:p>
          <a:p>
            <a:r>
              <a:rPr lang="fr-FR" dirty="0" smtClean="0"/>
              <a:t>Risques de compétences</a:t>
            </a:r>
          </a:p>
          <a:p>
            <a:pPr lvl="1"/>
            <a:r>
              <a:rPr lang="fr-FR" dirty="0" smtClean="0"/>
              <a:t>Les compétences nécessaires sont(elles présentes ? Suffisamment expérimentées ?</a:t>
            </a:r>
          </a:p>
          <a:p>
            <a:r>
              <a:rPr lang="fr-FR" dirty="0" smtClean="0"/>
              <a:t>Risques politiques</a:t>
            </a:r>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41</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409255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par réutilisation</a:t>
            </a:r>
            <a:endParaRPr lang="fr-FR" dirty="0"/>
          </a:p>
        </p:txBody>
      </p:sp>
      <p:sp>
        <p:nvSpPr>
          <p:cNvPr id="5" name="Oval 4"/>
          <p:cNvSpPr>
            <a:spLocks noChangeArrowheads="1"/>
          </p:cNvSpPr>
          <p:nvPr/>
        </p:nvSpPr>
        <p:spPr bwMode="auto">
          <a:xfrm>
            <a:off x="1782305" y="2138766"/>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Spécification </a:t>
            </a:r>
          </a:p>
          <a:p>
            <a:pPr algn="ctr" eaLnBrk="1" hangingPunct="1">
              <a:buFontTx/>
              <a:buNone/>
            </a:pPr>
            <a:r>
              <a:rPr lang="fr-FR" altLang="en-US" sz="1600"/>
              <a:t>des besoins</a:t>
            </a:r>
            <a:endParaRPr lang="en-US" altLang="en-US" sz="1600"/>
          </a:p>
        </p:txBody>
      </p:sp>
      <p:sp>
        <p:nvSpPr>
          <p:cNvPr id="6" name="Oval 5"/>
          <p:cNvSpPr>
            <a:spLocks noChangeArrowheads="1"/>
          </p:cNvSpPr>
          <p:nvPr/>
        </p:nvSpPr>
        <p:spPr bwMode="auto">
          <a:xfrm>
            <a:off x="4216881" y="2169363"/>
            <a:ext cx="2106915" cy="87420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a:t>Analyse des </a:t>
            </a:r>
          </a:p>
          <a:p>
            <a:pPr algn="ctr" eaLnBrk="1" hangingPunct="1">
              <a:buFontTx/>
              <a:buNone/>
            </a:pPr>
            <a:r>
              <a:rPr lang="fr-FR" altLang="en-US" sz="1600" dirty="0" smtClean="0"/>
              <a:t>Composants</a:t>
            </a:r>
          </a:p>
          <a:p>
            <a:pPr algn="ctr" eaLnBrk="1" hangingPunct="1">
              <a:buFontTx/>
              <a:buNone/>
            </a:pPr>
            <a:r>
              <a:rPr lang="fr-FR" altLang="en-US" sz="1600" dirty="0" smtClean="0"/>
              <a:t>réutilisables</a:t>
            </a:r>
            <a:endParaRPr lang="en-US" altLang="en-US" sz="1600" dirty="0"/>
          </a:p>
        </p:txBody>
      </p:sp>
      <p:sp>
        <p:nvSpPr>
          <p:cNvPr id="7" name="Oval 6"/>
          <p:cNvSpPr>
            <a:spLocks noChangeArrowheads="1"/>
          </p:cNvSpPr>
          <p:nvPr/>
        </p:nvSpPr>
        <p:spPr bwMode="auto">
          <a:xfrm>
            <a:off x="6819864" y="2138766"/>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Modification </a:t>
            </a:r>
          </a:p>
          <a:p>
            <a:pPr algn="ctr" eaLnBrk="1" hangingPunct="1">
              <a:buFontTx/>
              <a:buNone/>
            </a:pPr>
            <a:r>
              <a:rPr lang="fr-FR" altLang="en-US" sz="1600"/>
              <a:t>des besoins</a:t>
            </a:r>
            <a:endParaRPr lang="en-US" altLang="en-US" sz="1600"/>
          </a:p>
        </p:txBody>
      </p:sp>
      <p:sp>
        <p:nvSpPr>
          <p:cNvPr id="8" name="Oval 7"/>
          <p:cNvSpPr>
            <a:spLocks noChangeArrowheads="1"/>
          </p:cNvSpPr>
          <p:nvPr/>
        </p:nvSpPr>
        <p:spPr bwMode="auto">
          <a:xfrm>
            <a:off x="3920339" y="428712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Conception avec </a:t>
            </a:r>
          </a:p>
          <a:p>
            <a:pPr algn="ctr" eaLnBrk="1" hangingPunct="1">
              <a:buFontTx/>
              <a:buNone/>
            </a:pPr>
            <a:r>
              <a:rPr lang="fr-FR" altLang="en-US" sz="1600"/>
              <a:t>réutilisation</a:t>
            </a:r>
            <a:endParaRPr lang="en-US" altLang="en-US" sz="1600"/>
          </a:p>
        </p:txBody>
      </p:sp>
      <p:sp>
        <p:nvSpPr>
          <p:cNvPr id="9" name="Oval 8"/>
          <p:cNvSpPr>
            <a:spLocks noChangeArrowheads="1"/>
          </p:cNvSpPr>
          <p:nvPr/>
        </p:nvSpPr>
        <p:spPr bwMode="auto">
          <a:xfrm>
            <a:off x="6457424" y="428712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Développement </a:t>
            </a:r>
          </a:p>
          <a:p>
            <a:pPr algn="ctr" eaLnBrk="1" hangingPunct="1">
              <a:buFontTx/>
              <a:buNone/>
            </a:pPr>
            <a:r>
              <a:rPr lang="fr-FR" altLang="en-US" sz="1600"/>
              <a:t>et intégration</a:t>
            </a:r>
            <a:endParaRPr lang="en-US" altLang="en-US" sz="1600"/>
          </a:p>
        </p:txBody>
      </p:sp>
      <p:sp>
        <p:nvSpPr>
          <p:cNvPr id="10" name="Oval 9"/>
          <p:cNvSpPr>
            <a:spLocks noChangeArrowheads="1"/>
          </p:cNvSpPr>
          <p:nvPr/>
        </p:nvSpPr>
        <p:spPr bwMode="auto">
          <a:xfrm>
            <a:off x="9027458" y="428712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a:t>Validation</a:t>
            </a:r>
            <a:endParaRPr lang="en-US" altLang="en-US" sz="1600"/>
          </a:p>
        </p:txBody>
      </p:sp>
      <p:cxnSp>
        <p:nvCxnSpPr>
          <p:cNvPr id="11" name="AutoShape 10"/>
          <p:cNvCxnSpPr>
            <a:cxnSpLocks noChangeShapeType="1"/>
            <a:stCxn id="5" idx="6"/>
            <a:endCxn id="6" idx="2"/>
          </p:cNvCxnSpPr>
          <p:nvPr/>
        </p:nvCxnSpPr>
        <p:spPr bwMode="auto">
          <a:xfrm>
            <a:off x="3836135" y="2591168"/>
            <a:ext cx="380746" cy="152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1"/>
          <p:cNvCxnSpPr>
            <a:cxnSpLocks noChangeShapeType="1"/>
            <a:stCxn id="6" idx="6"/>
            <a:endCxn id="7" idx="2"/>
          </p:cNvCxnSpPr>
          <p:nvPr/>
        </p:nvCxnSpPr>
        <p:spPr bwMode="auto">
          <a:xfrm flipV="1">
            <a:off x="6323797" y="2591168"/>
            <a:ext cx="496068" cy="152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2"/>
          <p:cNvCxnSpPr>
            <a:cxnSpLocks noChangeShapeType="1"/>
            <a:stCxn id="7" idx="6"/>
            <a:endCxn id="8" idx="2"/>
          </p:cNvCxnSpPr>
          <p:nvPr/>
        </p:nvCxnSpPr>
        <p:spPr bwMode="auto">
          <a:xfrm flipH="1">
            <a:off x="3920339" y="2591168"/>
            <a:ext cx="4953356" cy="2148362"/>
          </a:xfrm>
          <a:prstGeom prst="bentConnector5">
            <a:avLst>
              <a:gd name="adj1" fmla="val -5319"/>
              <a:gd name="adj2" fmla="val 49949"/>
              <a:gd name="adj3" fmla="val 10531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3"/>
          <p:cNvCxnSpPr>
            <a:cxnSpLocks noChangeShapeType="1"/>
            <a:stCxn id="8" idx="6"/>
            <a:endCxn id="9" idx="2"/>
          </p:cNvCxnSpPr>
          <p:nvPr/>
        </p:nvCxnSpPr>
        <p:spPr bwMode="auto">
          <a:xfrm>
            <a:off x="5974169" y="4739529"/>
            <a:ext cx="48325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9" idx="6"/>
            <a:endCxn id="10" idx="2"/>
          </p:cNvCxnSpPr>
          <p:nvPr/>
        </p:nvCxnSpPr>
        <p:spPr bwMode="auto">
          <a:xfrm>
            <a:off x="8511254" y="4739529"/>
            <a:ext cx="51620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space réservé du numéro de diapositive 3"/>
          <p:cNvSpPr>
            <a:spLocks noGrp="1"/>
          </p:cNvSpPr>
          <p:nvPr>
            <p:ph type="sldNum" sz="quarter" idx="12"/>
          </p:nvPr>
        </p:nvSpPr>
        <p:spPr/>
        <p:txBody>
          <a:bodyPr/>
          <a:lstStyle/>
          <a:p>
            <a:fld id="{B5A3F2EA-94BB-4332-8D68-E793410C9454}" type="slidenum">
              <a:rPr lang="fr-FR" smtClean="0"/>
              <a:t>42</a:t>
            </a:fld>
            <a:endParaRPr lang="fr-FR"/>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4116086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processus dits agiles</a:t>
            </a:r>
            <a:endParaRPr lang="fr-FR" dirty="0"/>
          </a:p>
        </p:txBody>
      </p:sp>
      <p:sp>
        <p:nvSpPr>
          <p:cNvPr id="5" name="Espace réservé du texte 4"/>
          <p:cNvSpPr>
            <a:spLocks noGrp="1"/>
          </p:cNvSpPr>
          <p:nvPr>
            <p:ph type="body" idx="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43</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651481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 manifeste agile -Valeurs</a:t>
            </a:r>
            <a:endParaRPr lang="fr-FR" dirty="0"/>
          </a:p>
        </p:txBody>
      </p:sp>
      <p:sp>
        <p:nvSpPr>
          <p:cNvPr id="6" name="Espace réservé du contenu 5"/>
          <p:cNvSpPr>
            <a:spLocks noGrp="1"/>
          </p:cNvSpPr>
          <p:nvPr>
            <p:ph idx="1"/>
          </p:nvPr>
        </p:nvSpPr>
        <p:spPr/>
        <p:txBody>
          <a:bodyPr>
            <a:normAutofit/>
          </a:bodyPr>
          <a:lstStyle/>
          <a:p>
            <a:r>
              <a:rPr lang="fr-FR" sz="3200" dirty="0"/>
              <a:t>Les individus et leurs interactions plus que les processus et les </a:t>
            </a:r>
            <a:r>
              <a:rPr lang="fr-FR" sz="3200" dirty="0" smtClean="0"/>
              <a:t>outils</a:t>
            </a:r>
          </a:p>
          <a:p>
            <a:r>
              <a:rPr lang="fr-FR" sz="3200" dirty="0" smtClean="0"/>
              <a:t>Des </a:t>
            </a:r>
            <a:r>
              <a:rPr lang="fr-FR" sz="3200" dirty="0"/>
              <a:t>logiciels opérationnels plus qu’une documentation </a:t>
            </a:r>
            <a:r>
              <a:rPr lang="fr-FR" sz="3200" dirty="0" smtClean="0"/>
              <a:t>exhaustive</a:t>
            </a:r>
          </a:p>
          <a:p>
            <a:r>
              <a:rPr lang="fr-FR" sz="3200" dirty="0" smtClean="0"/>
              <a:t>La </a:t>
            </a:r>
            <a:r>
              <a:rPr lang="fr-FR" sz="3200" dirty="0"/>
              <a:t>collaboration avec les clients plus que la négociation </a:t>
            </a:r>
            <a:r>
              <a:rPr lang="fr-FR" sz="3200" dirty="0" smtClean="0"/>
              <a:t>contractuelle</a:t>
            </a:r>
          </a:p>
          <a:p>
            <a:r>
              <a:rPr lang="fr-FR" sz="3200" dirty="0" smtClean="0"/>
              <a:t>L’adaptation </a:t>
            </a:r>
            <a:r>
              <a:rPr lang="fr-FR" sz="3200" dirty="0"/>
              <a:t>au changement plus que le suivi d’un plan</a:t>
            </a:r>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44</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741757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manifeste agile </a:t>
            </a:r>
            <a:r>
              <a:rPr lang="fr-FR" dirty="0" smtClean="0"/>
              <a:t>-Principes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Satisfaction des clients</a:t>
            </a:r>
          </a:p>
          <a:p>
            <a:r>
              <a:rPr lang="fr-FR" dirty="0"/>
              <a:t>Accepter le changement du besoin</a:t>
            </a:r>
          </a:p>
          <a:p>
            <a:r>
              <a:rPr lang="fr-FR" dirty="0"/>
              <a:t>Livraison fréquentes</a:t>
            </a:r>
          </a:p>
          <a:p>
            <a:r>
              <a:rPr lang="fr-FR" dirty="0" smtClean="0"/>
              <a:t>Implication du client</a:t>
            </a:r>
          </a:p>
          <a:p>
            <a:r>
              <a:rPr lang="fr-FR" dirty="0"/>
              <a:t>Motivation des équipes</a:t>
            </a:r>
          </a:p>
          <a:p>
            <a:r>
              <a:rPr lang="fr-FR" dirty="0"/>
              <a:t>Le dialogue face à face</a:t>
            </a:r>
          </a:p>
          <a:p>
            <a:r>
              <a:rPr lang="fr-FR" dirty="0"/>
              <a:t>Opérationnel sinon rien</a:t>
            </a:r>
          </a:p>
          <a:p>
            <a:r>
              <a:rPr lang="fr-FR" dirty="0"/>
              <a:t>Rythme soutenable</a:t>
            </a:r>
          </a:p>
          <a:p>
            <a:r>
              <a:rPr lang="fr-FR" dirty="0"/>
              <a:t>E</a:t>
            </a:r>
            <a:r>
              <a:rPr lang="fr-FR" dirty="0" smtClean="0"/>
              <a:t>xcellence technique</a:t>
            </a:r>
          </a:p>
          <a:p>
            <a:r>
              <a:rPr lang="fr-FR" dirty="0"/>
              <a:t>La </a:t>
            </a:r>
            <a:r>
              <a:rPr lang="fr-FR" dirty="0" smtClean="0"/>
              <a:t>simplicité</a:t>
            </a:r>
          </a:p>
          <a:p>
            <a:r>
              <a:rPr lang="fr-FR" dirty="0"/>
              <a:t>Equipes auto-organisées</a:t>
            </a:r>
          </a:p>
          <a:p>
            <a:r>
              <a:rPr lang="fr-FR" dirty="0"/>
              <a:t>Amélioration continue</a:t>
            </a:r>
          </a:p>
          <a:p>
            <a:pPr marL="0" indent="0">
              <a:buNone/>
            </a:pPr>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45</a:t>
            </a:fld>
            <a:endParaRPr lang="fr-FR"/>
          </a:p>
        </p:txBody>
      </p:sp>
      <p:sp>
        <p:nvSpPr>
          <p:cNvPr id="5" name="Espace réservé du pied de page 4"/>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685758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Principes</a:t>
            </a:r>
            <a:endParaRPr lang="fr-FR" dirty="0"/>
          </a:p>
        </p:txBody>
      </p:sp>
      <p:sp>
        <p:nvSpPr>
          <p:cNvPr id="5" name="Espace réservé du contenu 4"/>
          <p:cNvSpPr>
            <a:spLocks noGrp="1"/>
          </p:cNvSpPr>
          <p:nvPr>
            <p:ph idx="1"/>
          </p:nvPr>
        </p:nvSpPr>
        <p:spPr/>
        <p:txBody>
          <a:bodyPr/>
          <a:lstStyle/>
          <a:p>
            <a:r>
              <a:rPr lang="fr-FR" dirty="0" smtClean="0"/>
              <a:t>Ce sont des méthodes incrémentales</a:t>
            </a:r>
          </a:p>
          <a:p>
            <a:r>
              <a:rPr lang="fr-FR" dirty="0" smtClean="0"/>
              <a:t>Les activités de spécification, de conception et d’implantation sont entrelacées; on travaille avec des incréments de petite taille</a:t>
            </a:r>
          </a:p>
          <a:p>
            <a:r>
              <a:rPr lang="fr-FR" dirty="0" smtClean="0"/>
              <a:t> Le système est développé comme une succession de versions qui correspondent à l’ajout des incréments</a:t>
            </a:r>
          </a:p>
          <a:p>
            <a:r>
              <a:rPr lang="fr-FR" dirty="0" smtClean="0"/>
              <a:t>On prototype rapidement les interfaces du système pour avoir un retour rapide des utilisateurs</a:t>
            </a:r>
          </a:p>
          <a:p>
            <a:endParaRPr lang="fr-FR" dirty="0"/>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46</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562969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err="1" smtClean="0"/>
              <a:t>Extreme</a:t>
            </a:r>
            <a:r>
              <a:rPr lang="fr-FR" dirty="0" smtClean="0"/>
              <a:t> </a:t>
            </a:r>
            <a:r>
              <a:rPr lang="fr-FR" dirty="0" err="1" smtClean="0"/>
              <a:t>programming</a:t>
            </a:r>
            <a:r>
              <a:rPr lang="fr-FR" dirty="0" smtClean="0"/>
              <a:t> »</a:t>
            </a:r>
            <a:endParaRPr lang="fr-FR" dirty="0"/>
          </a:p>
        </p:txBody>
      </p:sp>
      <p:sp>
        <p:nvSpPr>
          <p:cNvPr id="4" name="Oval 4"/>
          <p:cNvSpPr>
            <a:spLocks noChangeArrowheads="1"/>
          </p:cNvSpPr>
          <p:nvPr/>
        </p:nvSpPr>
        <p:spPr bwMode="auto">
          <a:xfrm>
            <a:off x="1782305" y="2138766"/>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Sélection d’un</a:t>
            </a:r>
          </a:p>
          <a:p>
            <a:pPr algn="ctr" eaLnBrk="1" hangingPunct="1">
              <a:buFontTx/>
              <a:buNone/>
            </a:pPr>
            <a:r>
              <a:rPr lang="fr-FR" altLang="en-US" sz="1600" dirty="0"/>
              <a:t>s</a:t>
            </a:r>
            <a:r>
              <a:rPr lang="fr-FR" altLang="en-US" sz="1600" dirty="0" smtClean="0"/>
              <a:t>cénario à mettre</a:t>
            </a:r>
          </a:p>
          <a:p>
            <a:pPr algn="ctr" eaLnBrk="1" hangingPunct="1">
              <a:buFontTx/>
              <a:buNone/>
            </a:pPr>
            <a:r>
              <a:rPr lang="fr-FR" altLang="en-US" sz="1600" dirty="0" smtClean="0"/>
              <a:t>en œuvre</a:t>
            </a:r>
            <a:endParaRPr lang="fr-FR" altLang="en-US" sz="1600" dirty="0"/>
          </a:p>
        </p:txBody>
      </p:sp>
      <p:sp>
        <p:nvSpPr>
          <p:cNvPr id="5" name="Oval 5"/>
          <p:cNvSpPr>
            <a:spLocks noChangeArrowheads="1"/>
          </p:cNvSpPr>
          <p:nvPr/>
        </p:nvSpPr>
        <p:spPr bwMode="auto">
          <a:xfrm>
            <a:off x="4216881" y="2169363"/>
            <a:ext cx="2106915" cy="87420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Décomposition</a:t>
            </a:r>
          </a:p>
          <a:p>
            <a:pPr algn="ctr" eaLnBrk="1" hangingPunct="1">
              <a:buFontTx/>
              <a:buNone/>
            </a:pPr>
            <a:r>
              <a:rPr lang="fr-FR" altLang="en-US" sz="1600" dirty="0" smtClean="0"/>
              <a:t>du scénario</a:t>
            </a:r>
          </a:p>
          <a:p>
            <a:pPr algn="ctr" eaLnBrk="1" hangingPunct="1">
              <a:buFontTx/>
              <a:buNone/>
            </a:pPr>
            <a:r>
              <a:rPr lang="fr-FR" altLang="en-US" sz="1600" dirty="0"/>
              <a:t>e</a:t>
            </a:r>
            <a:r>
              <a:rPr lang="fr-FR" altLang="en-US" sz="1600" dirty="0" smtClean="0"/>
              <a:t>n tâches </a:t>
            </a:r>
            <a:endParaRPr lang="fr-FR" altLang="en-US" sz="1600" dirty="0"/>
          </a:p>
        </p:txBody>
      </p:sp>
      <p:sp>
        <p:nvSpPr>
          <p:cNvPr id="6" name="Oval 6"/>
          <p:cNvSpPr>
            <a:spLocks noChangeArrowheads="1"/>
          </p:cNvSpPr>
          <p:nvPr/>
        </p:nvSpPr>
        <p:spPr bwMode="auto">
          <a:xfrm>
            <a:off x="6819864" y="2138766"/>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Planification</a:t>
            </a:r>
          </a:p>
          <a:p>
            <a:pPr algn="ctr" eaLnBrk="1" hangingPunct="1">
              <a:buFontTx/>
              <a:buNone/>
            </a:pPr>
            <a:r>
              <a:rPr lang="fr-FR" altLang="en-US" sz="1600" dirty="0" smtClean="0"/>
              <a:t>de la version</a:t>
            </a:r>
            <a:endParaRPr lang="fr-FR" altLang="en-US" sz="1600" dirty="0"/>
          </a:p>
        </p:txBody>
      </p:sp>
      <p:sp>
        <p:nvSpPr>
          <p:cNvPr id="7" name="Oval 7"/>
          <p:cNvSpPr>
            <a:spLocks noChangeArrowheads="1"/>
          </p:cNvSpPr>
          <p:nvPr/>
        </p:nvSpPr>
        <p:spPr bwMode="auto">
          <a:xfrm>
            <a:off x="1797071" y="428712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Evaluation</a:t>
            </a:r>
          </a:p>
          <a:p>
            <a:pPr algn="ctr" eaLnBrk="1" hangingPunct="1">
              <a:buFontTx/>
              <a:buNone/>
            </a:pPr>
            <a:r>
              <a:rPr lang="fr-FR" altLang="en-US" sz="1600" dirty="0" smtClean="0"/>
              <a:t>du système</a:t>
            </a:r>
            <a:endParaRPr lang="fr-FR" altLang="en-US" sz="1600" dirty="0"/>
          </a:p>
        </p:txBody>
      </p:sp>
      <p:sp>
        <p:nvSpPr>
          <p:cNvPr id="8" name="Oval 8"/>
          <p:cNvSpPr>
            <a:spLocks noChangeArrowheads="1"/>
          </p:cNvSpPr>
          <p:nvPr/>
        </p:nvSpPr>
        <p:spPr bwMode="auto">
          <a:xfrm>
            <a:off x="4349654" y="428712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Livraison</a:t>
            </a:r>
          </a:p>
          <a:p>
            <a:pPr algn="ctr" eaLnBrk="1" hangingPunct="1">
              <a:buFontTx/>
              <a:buNone/>
            </a:pPr>
            <a:r>
              <a:rPr lang="fr-FR" altLang="en-US" sz="1600" dirty="0" smtClean="0"/>
              <a:t>de la version</a:t>
            </a:r>
            <a:endParaRPr lang="fr-FR" altLang="en-US" sz="1600" dirty="0"/>
          </a:p>
        </p:txBody>
      </p:sp>
      <p:sp>
        <p:nvSpPr>
          <p:cNvPr id="9" name="Oval 9"/>
          <p:cNvSpPr>
            <a:spLocks noChangeArrowheads="1"/>
          </p:cNvSpPr>
          <p:nvPr/>
        </p:nvSpPr>
        <p:spPr bwMode="auto">
          <a:xfrm>
            <a:off x="6950684" y="4287128"/>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Développement,</a:t>
            </a:r>
          </a:p>
          <a:p>
            <a:pPr algn="ctr" eaLnBrk="1" hangingPunct="1">
              <a:buFontTx/>
              <a:buNone/>
            </a:pPr>
            <a:r>
              <a:rPr lang="fr-FR" altLang="en-US" sz="1600" dirty="0" smtClean="0"/>
              <a:t>Livraison,</a:t>
            </a:r>
          </a:p>
          <a:p>
            <a:pPr algn="ctr" eaLnBrk="1" hangingPunct="1">
              <a:buFontTx/>
              <a:buNone/>
            </a:pPr>
            <a:r>
              <a:rPr lang="fr-FR" altLang="en-US" sz="1600" dirty="0" smtClean="0"/>
              <a:t>tests</a:t>
            </a:r>
            <a:endParaRPr lang="en-US" altLang="en-US" sz="1600" dirty="0"/>
          </a:p>
        </p:txBody>
      </p:sp>
      <p:cxnSp>
        <p:nvCxnSpPr>
          <p:cNvPr id="10" name="AutoShape 10"/>
          <p:cNvCxnSpPr>
            <a:cxnSpLocks noChangeShapeType="1"/>
            <a:stCxn id="4" idx="6"/>
            <a:endCxn id="5" idx="2"/>
          </p:cNvCxnSpPr>
          <p:nvPr/>
        </p:nvCxnSpPr>
        <p:spPr bwMode="auto">
          <a:xfrm>
            <a:off x="3836135" y="2591168"/>
            <a:ext cx="380746" cy="1529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1"/>
          <p:cNvCxnSpPr>
            <a:cxnSpLocks noChangeShapeType="1"/>
            <a:stCxn id="5" idx="6"/>
            <a:endCxn id="6" idx="2"/>
          </p:cNvCxnSpPr>
          <p:nvPr/>
        </p:nvCxnSpPr>
        <p:spPr bwMode="auto">
          <a:xfrm flipV="1">
            <a:off x="6323797" y="2591168"/>
            <a:ext cx="496068" cy="152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2"/>
          <p:cNvCxnSpPr>
            <a:cxnSpLocks noChangeShapeType="1"/>
            <a:stCxn id="6" idx="6"/>
            <a:endCxn id="9" idx="0"/>
          </p:cNvCxnSpPr>
          <p:nvPr/>
        </p:nvCxnSpPr>
        <p:spPr bwMode="auto">
          <a:xfrm flipH="1">
            <a:off x="7977599" y="2591168"/>
            <a:ext cx="896095" cy="1695960"/>
          </a:xfrm>
          <a:prstGeom prst="bentConnector4">
            <a:avLst>
              <a:gd name="adj1" fmla="val -25511"/>
              <a:gd name="adj2" fmla="val 633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3"/>
          <p:cNvCxnSpPr>
            <a:cxnSpLocks noChangeShapeType="1"/>
            <a:stCxn id="7" idx="6"/>
            <a:endCxn id="8" idx="2"/>
          </p:cNvCxnSpPr>
          <p:nvPr/>
        </p:nvCxnSpPr>
        <p:spPr bwMode="auto">
          <a:xfrm>
            <a:off x="3850901" y="4739530"/>
            <a:ext cx="498753" cy="0"/>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4"/>
          <p:cNvCxnSpPr>
            <a:cxnSpLocks noChangeShapeType="1"/>
            <a:stCxn id="8" idx="6"/>
            <a:endCxn id="9" idx="2"/>
          </p:cNvCxnSpPr>
          <p:nvPr/>
        </p:nvCxnSpPr>
        <p:spPr bwMode="auto">
          <a:xfrm>
            <a:off x="6403484" y="4739530"/>
            <a:ext cx="547200" cy="0"/>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p:nvPr/>
        </p:nvCxnSpPr>
        <p:spPr>
          <a:xfrm flipH="1" flipV="1">
            <a:off x="2840216" y="3043569"/>
            <a:ext cx="30264" cy="1243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14"/>
          <p:cNvSpPr>
            <a:spLocks noGrp="1"/>
          </p:cNvSpPr>
          <p:nvPr>
            <p:ph type="sldNum" sz="quarter" idx="12"/>
          </p:nvPr>
        </p:nvSpPr>
        <p:spPr/>
        <p:txBody>
          <a:bodyPr/>
          <a:lstStyle/>
          <a:p>
            <a:fld id="{B5A3F2EA-94BB-4332-8D68-E793410C9454}" type="slidenum">
              <a:rPr lang="fr-FR" smtClean="0"/>
              <a:t>47</a:t>
            </a:fld>
            <a:endParaRPr lang="fr-FR"/>
          </a:p>
        </p:txBody>
      </p:sp>
      <p:sp>
        <p:nvSpPr>
          <p:cNvPr id="17" name="ZoneTexte 16"/>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709033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XP – </a:t>
            </a:r>
            <a:r>
              <a:rPr lang="fr-FR" dirty="0" err="1" smtClean="0"/>
              <a:t>Terminology</a:t>
            </a:r>
            <a:r>
              <a:rPr lang="fr-FR" dirty="0" smtClean="0"/>
              <a:t> (a)</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5950" y="1543050"/>
            <a:ext cx="7800975" cy="4813300"/>
          </a:xfrm>
        </p:spPr>
      </p:pic>
      <p:sp>
        <p:nvSpPr>
          <p:cNvPr id="4" name="Espace réservé du numéro de diapositive 3"/>
          <p:cNvSpPr>
            <a:spLocks noGrp="1"/>
          </p:cNvSpPr>
          <p:nvPr>
            <p:ph type="sldNum" sz="quarter" idx="12"/>
          </p:nvPr>
        </p:nvSpPr>
        <p:spPr/>
        <p:txBody>
          <a:bodyPr/>
          <a:lstStyle/>
          <a:p>
            <a:fld id="{B5A3F2EA-94BB-4332-8D68-E793410C9454}" type="slidenum">
              <a:rPr lang="fr-FR" smtClean="0"/>
              <a:t>48</a:t>
            </a:fld>
            <a:endParaRPr lang="fr-FR"/>
          </a:p>
        </p:txBody>
      </p:sp>
      <p:sp>
        <p:nvSpPr>
          <p:cNvPr id="6" name="ZoneTexte 5"/>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818284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XP – </a:t>
            </a:r>
            <a:r>
              <a:rPr lang="fr-FR" dirty="0" err="1" smtClean="0"/>
              <a:t>Terminology</a:t>
            </a:r>
            <a:r>
              <a:rPr lang="fr-FR" dirty="0" smtClean="0"/>
              <a:t> (b)</a:t>
            </a:r>
            <a:endParaRPr lang="fr-FR" dirty="0"/>
          </a:p>
        </p:txBody>
      </p:sp>
      <p:sp>
        <p:nvSpPr>
          <p:cNvPr id="4" name="Espace réservé du numéro de diapositive 3"/>
          <p:cNvSpPr>
            <a:spLocks noGrp="1"/>
          </p:cNvSpPr>
          <p:nvPr>
            <p:ph type="sldNum" sz="quarter" idx="12"/>
          </p:nvPr>
        </p:nvSpPr>
        <p:spPr/>
        <p:txBody>
          <a:bodyPr/>
          <a:lstStyle/>
          <a:p>
            <a:fld id="{B5A3F2EA-94BB-4332-8D68-E793410C9454}" type="slidenum">
              <a:rPr lang="fr-FR" smtClean="0"/>
              <a:t>49</a:t>
            </a:fld>
            <a:endParaRPr lang="fr-F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7388" y="1500188"/>
            <a:ext cx="8172449" cy="4672012"/>
          </a:xfrm>
        </p:spPr>
      </p:pic>
      <p:sp>
        <p:nvSpPr>
          <p:cNvPr id="7" name="ZoneTexte 6"/>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60426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Définitions préliminaires</a:t>
            </a:r>
            <a:endParaRPr lang="fr-FR" dirty="0"/>
          </a:p>
        </p:txBody>
      </p:sp>
      <p:sp>
        <p:nvSpPr>
          <p:cNvPr id="3" name="Espace réservé du contenu 2"/>
          <p:cNvSpPr>
            <a:spLocks noGrp="1"/>
          </p:cNvSpPr>
          <p:nvPr>
            <p:ph type="body" idx="1"/>
          </p:nvPr>
        </p:nvSpPr>
        <p:spPr/>
        <p:txBody>
          <a:bodyPr/>
          <a:lstStyle/>
          <a:p>
            <a:endParaRPr lang="fr-FR" dirty="0"/>
          </a:p>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5</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319905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a:t>
            </a:r>
            <a:endParaRPr lang="en-US" dirty="0"/>
          </a:p>
        </p:txBody>
      </p:sp>
      <p:sp>
        <p:nvSpPr>
          <p:cNvPr id="3" name="Content Placeholder 2"/>
          <p:cNvSpPr>
            <a:spLocks noGrp="1"/>
          </p:cNvSpPr>
          <p:nvPr>
            <p:ph idx="1"/>
          </p:nvPr>
        </p:nvSpPr>
        <p:spPr/>
        <p:txBody>
          <a:bodyPr>
            <a:normAutofit lnSpcReduction="10000"/>
          </a:bodyPr>
          <a:lstStyle/>
          <a:p>
            <a:r>
              <a:rPr lang="en-GB" dirty="0" smtClean="0"/>
              <a:t>Scrum </a:t>
            </a:r>
            <a:r>
              <a:rPr lang="en-GB" dirty="0" err="1" smtClean="0"/>
              <a:t>est</a:t>
            </a:r>
            <a:r>
              <a:rPr lang="en-GB" dirty="0" smtClean="0"/>
              <a:t> </a:t>
            </a:r>
            <a:r>
              <a:rPr lang="en-GB" dirty="0" err="1" smtClean="0"/>
              <a:t>une</a:t>
            </a:r>
            <a:r>
              <a:rPr lang="en-GB" dirty="0" smtClean="0"/>
              <a:t> </a:t>
            </a:r>
            <a:r>
              <a:rPr lang="en-GB" dirty="0" err="1" smtClean="0"/>
              <a:t>méthode</a:t>
            </a:r>
            <a:r>
              <a:rPr lang="en-GB" dirty="0" smtClean="0"/>
              <a:t> agile qui se concentre sur le </a:t>
            </a:r>
            <a:r>
              <a:rPr lang="en-GB" dirty="0" err="1" smtClean="0"/>
              <a:t>gestion</a:t>
            </a:r>
            <a:r>
              <a:rPr lang="en-GB" dirty="0" smtClean="0"/>
              <a:t> </a:t>
            </a:r>
            <a:r>
              <a:rPr lang="en-GB" dirty="0" err="1" smtClean="0"/>
              <a:t>itérative</a:t>
            </a:r>
            <a:r>
              <a:rPr lang="en-GB" dirty="0" smtClean="0"/>
              <a:t> de </a:t>
            </a:r>
            <a:r>
              <a:rPr lang="en-GB" dirty="0" err="1" smtClean="0"/>
              <a:t>projet</a:t>
            </a:r>
            <a:r>
              <a:rPr lang="en-GB" dirty="0" smtClean="0"/>
              <a:t>  </a:t>
            </a:r>
            <a:r>
              <a:rPr lang="en-GB" dirty="0" err="1" smtClean="0"/>
              <a:t>en</a:t>
            </a:r>
            <a:r>
              <a:rPr lang="en-GB" dirty="0"/>
              <a:t> </a:t>
            </a:r>
            <a:r>
              <a:rPr lang="en-GB" dirty="0" err="1" smtClean="0"/>
              <a:t>exploitant</a:t>
            </a:r>
            <a:r>
              <a:rPr lang="en-GB" dirty="0" smtClean="0"/>
              <a:t> les </a:t>
            </a:r>
            <a:r>
              <a:rPr lang="en-GB" dirty="0" err="1" smtClean="0"/>
              <a:t>propriétés</a:t>
            </a:r>
            <a:r>
              <a:rPr lang="en-GB" dirty="0" smtClean="0"/>
              <a:t> creatives des </a:t>
            </a:r>
            <a:r>
              <a:rPr lang="en-GB" dirty="0" err="1" smtClean="0"/>
              <a:t>membres</a:t>
            </a:r>
            <a:r>
              <a:rPr lang="en-GB" dirty="0" smtClean="0"/>
              <a:t> de </a:t>
            </a:r>
            <a:r>
              <a:rPr lang="en-GB" dirty="0" err="1" smtClean="0"/>
              <a:t>l’équipe</a:t>
            </a:r>
            <a:r>
              <a:rPr lang="en-GB" dirty="0" smtClean="0"/>
              <a:t> de </a:t>
            </a:r>
            <a:r>
              <a:rPr lang="en-GB" dirty="0" err="1" smtClean="0"/>
              <a:t>développement</a:t>
            </a:r>
            <a:r>
              <a:rPr lang="en-GB" dirty="0" smtClean="0"/>
              <a:t>.</a:t>
            </a:r>
          </a:p>
          <a:p>
            <a:endParaRPr lang="en-GB" dirty="0" smtClean="0"/>
          </a:p>
          <a:p>
            <a:r>
              <a:rPr lang="en-GB" dirty="0" smtClean="0"/>
              <a:t>On </a:t>
            </a:r>
            <a:r>
              <a:rPr lang="en-GB" dirty="0" err="1" smtClean="0"/>
              <a:t>peut</a:t>
            </a:r>
            <a:r>
              <a:rPr lang="en-GB" dirty="0" smtClean="0"/>
              <a:t> </a:t>
            </a:r>
            <a:r>
              <a:rPr lang="en-GB" dirty="0" err="1" smtClean="0"/>
              <a:t>distinguer</a:t>
            </a:r>
            <a:r>
              <a:rPr lang="en-GB" dirty="0" smtClean="0"/>
              <a:t> </a:t>
            </a:r>
            <a:r>
              <a:rPr lang="en-GB" dirty="0" err="1" smtClean="0"/>
              <a:t>trois</a:t>
            </a:r>
            <a:r>
              <a:rPr lang="en-GB" dirty="0" smtClean="0"/>
              <a:t> phases :</a:t>
            </a:r>
          </a:p>
          <a:p>
            <a:pPr lvl="1"/>
            <a:r>
              <a:rPr lang="en-GB" dirty="0" smtClean="0"/>
              <a:t>La phase </a:t>
            </a:r>
            <a:r>
              <a:rPr lang="en-GB" dirty="0" err="1" smtClean="0"/>
              <a:t>initale</a:t>
            </a:r>
            <a:r>
              <a:rPr lang="en-GB" dirty="0" smtClean="0"/>
              <a:t> au </a:t>
            </a:r>
            <a:r>
              <a:rPr lang="en-GB" dirty="0" err="1" smtClean="0"/>
              <a:t>cours</a:t>
            </a:r>
            <a:r>
              <a:rPr lang="en-GB" dirty="0" smtClean="0"/>
              <a:t> de </a:t>
            </a:r>
            <a:r>
              <a:rPr lang="en-GB" dirty="0" err="1" smtClean="0"/>
              <a:t>laquelle</a:t>
            </a:r>
            <a:r>
              <a:rPr lang="en-GB" dirty="0" smtClean="0"/>
              <a:t> les </a:t>
            </a:r>
            <a:r>
              <a:rPr lang="en-GB" dirty="0" err="1" smtClean="0"/>
              <a:t>fonctionalités</a:t>
            </a:r>
            <a:r>
              <a:rPr lang="en-GB" dirty="0" smtClean="0"/>
              <a:t> du </a:t>
            </a:r>
            <a:r>
              <a:rPr lang="en-GB" dirty="0" err="1" smtClean="0"/>
              <a:t>système</a:t>
            </a:r>
            <a:r>
              <a:rPr lang="en-GB" dirty="0" smtClean="0"/>
              <a:t> </a:t>
            </a:r>
            <a:r>
              <a:rPr lang="en-GB" dirty="0" err="1" smtClean="0"/>
              <a:t>sont</a:t>
            </a:r>
            <a:r>
              <a:rPr lang="en-GB" dirty="0" smtClean="0"/>
              <a:t> </a:t>
            </a:r>
            <a:r>
              <a:rPr lang="en-GB" dirty="0" err="1" smtClean="0"/>
              <a:t>listés</a:t>
            </a:r>
            <a:r>
              <a:rPr lang="en-GB" dirty="0" smtClean="0"/>
              <a:t> et </a:t>
            </a:r>
            <a:r>
              <a:rPr lang="en-GB" dirty="0" err="1" smtClean="0"/>
              <a:t>une</a:t>
            </a:r>
            <a:r>
              <a:rPr lang="en-GB" dirty="0" smtClean="0"/>
              <a:t> architecture </a:t>
            </a:r>
            <a:r>
              <a:rPr lang="en-GB" dirty="0" err="1" smtClean="0"/>
              <a:t>logicielle</a:t>
            </a:r>
            <a:r>
              <a:rPr lang="en-GB" dirty="0" smtClean="0"/>
              <a:t> </a:t>
            </a:r>
            <a:r>
              <a:rPr lang="en-GB" dirty="0" err="1" smtClean="0"/>
              <a:t>générale</a:t>
            </a:r>
            <a:r>
              <a:rPr lang="en-GB" dirty="0" smtClean="0"/>
              <a:t> </a:t>
            </a:r>
            <a:r>
              <a:rPr lang="en-GB" dirty="0" err="1" smtClean="0"/>
              <a:t>est</a:t>
            </a:r>
            <a:r>
              <a:rPr lang="en-GB" dirty="0" smtClean="0"/>
              <a:t> </a:t>
            </a:r>
            <a:r>
              <a:rPr lang="en-GB" dirty="0" err="1" smtClean="0"/>
              <a:t>définie</a:t>
            </a:r>
            <a:endParaRPr lang="en-GB" dirty="0"/>
          </a:p>
          <a:p>
            <a:pPr lvl="1"/>
            <a:r>
              <a:rPr lang="en-GB" dirty="0" smtClean="0"/>
              <a:t>Suit </a:t>
            </a:r>
            <a:r>
              <a:rPr lang="en-GB" dirty="0" err="1" smtClean="0"/>
              <a:t>une</a:t>
            </a:r>
            <a:r>
              <a:rPr lang="en-GB" dirty="0" smtClean="0"/>
              <a:t> </a:t>
            </a:r>
            <a:r>
              <a:rPr lang="en-GB" dirty="0" err="1" smtClean="0"/>
              <a:t>série</a:t>
            </a:r>
            <a:r>
              <a:rPr lang="en-GB" dirty="0" smtClean="0"/>
              <a:t> de “sprints”, </a:t>
            </a:r>
            <a:r>
              <a:rPr lang="en-GB" dirty="0" err="1" smtClean="0"/>
              <a:t>chaque</a:t>
            </a:r>
            <a:r>
              <a:rPr lang="en-GB" dirty="0" smtClean="0"/>
              <a:t> sprint </a:t>
            </a:r>
            <a:r>
              <a:rPr lang="en-GB" dirty="0" err="1" smtClean="0"/>
              <a:t>correspondant</a:t>
            </a:r>
            <a:r>
              <a:rPr lang="en-GB" dirty="0" smtClean="0"/>
              <a:t> à un </a:t>
            </a:r>
            <a:r>
              <a:rPr lang="en-GB" dirty="0" err="1" smtClean="0"/>
              <a:t>incrémement</a:t>
            </a:r>
            <a:r>
              <a:rPr lang="en-GB" dirty="0" smtClean="0"/>
              <a:t>  du </a:t>
            </a:r>
            <a:r>
              <a:rPr lang="en-GB" dirty="0" err="1" smtClean="0"/>
              <a:t>système</a:t>
            </a:r>
            <a:endParaRPr lang="en-GB" dirty="0" smtClean="0"/>
          </a:p>
          <a:p>
            <a:pPr lvl="1"/>
            <a:r>
              <a:rPr lang="en-GB" dirty="0" smtClean="0"/>
              <a:t>La phase de </a:t>
            </a:r>
            <a:r>
              <a:rPr lang="en-GB" dirty="0" err="1" smtClean="0"/>
              <a:t>terminaison</a:t>
            </a:r>
            <a:r>
              <a:rPr lang="en-GB" dirty="0" smtClean="0"/>
              <a:t> du </a:t>
            </a:r>
            <a:r>
              <a:rPr lang="en-GB" dirty="0" err="1" smtClean="0"/>
              <a:t>projet</a:t>
            </a:r>
            <a:r>
              <a:rPr lang="en-GB" dirty="0" smtClean="0"/>
              <a:t> </a:t>
            </a:r>
            <a:r>
              <a:rPr lang="en-GB" dirty="0" err="1" smtClean="0"/>
              <a:t>développe</a:t>
            </a:r>
            <a:r>
              <a:rPr lang="en-GB" dirty="0" smtClean="0"/>
              <a:t> les </a:t>
            </a:r>
            <a:r>
              <a:rPr lang="en-GB" dirty="0" err="1" smtClean="0"/>
              <a:t>derniers</a:t>
            </a:r>
            <a:r>
              <a:rPr lang="en-GB" dirty="0" smtClean="0"/>
              <a:t> artefacts (</a:t>
            </a:r>
            <a:r>
              <a:rPr lang="en-GB" dirty="0" err="1" smtClean="0"/>
              <a:t>maunel</a:t>
            </a:r>
            <a:r>
              <a:rPr lang="en-GB" dirty="0" smtClean="0"/>
              <a:t> </a:t>
            </a:r>
            <a:r>
              <a:rPr lang="en-GB" dirty="0" err="1" smtClean="0"/>
              <a:t>d’utilisation</a:t>
            </a:r>
            <a:r>
              <a:rPr lang="en-GB" dirty="0" smtClean="0"/>
              <a:t> …) et tire les </a:t>
            </a:r>
            <a:r>
              <a:rPr lang="en-GB" dirty="0" err="1" smtClean="0"/>
              <a:t>leçons</a:t>
            </a:r>
            <a:r>
              <a:rPr lang="en-GB" dirty="0" smtClean="0"/>
              <a:t> apprises </a:t>
            </a:r>
            <a:r>
              <a:rPr lang="en-GB" dirty="0" err="1" smtClean="0"/>
              <a:t>durant</a:t>
            </a:r>
            <a:r>
              <a:rPr lang="en-GB" dirty="0" smtClean="0"/>
              <a:t> le </a:t>
            </a:r>
            <a:r>
              <a:rPr lang="en-GB" dirty="0" err="1" smtClean="0"/>
              <a:t>développemnt</a:t>
            </a:r>
            <a:r>
              <a:rPr lang="en-GB" dirty="0" smtClean="0"/>
              <a:t>. </a:t>
            </a:r>
          </a:p>
          <a:p>
            <a:endParaRPr lang="en-GB" dirty="0" smtClean="0"/>
          </a:p>
          <a:p>
            <a:endParaRPr lang="en-US"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50</a:t>
            </a:fld>
            <a:endParaRPr lang="en-US"/>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76141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735"/>
            <a:ext cx="10515600" cy="1325563"/>
          </a:xfrm>
        </p:spPr>
        <p:txBody>
          <a:bodyPr/>
          <a:lstStyle/>
          <a:p>
            <a:r>
              <a:rPr lang="en-US" dirty="0" smtClean="0"/>
              <a:t>Cycle de vie </a:t>
            </a:r>
            <a:r>
              <a:rPr lang="en-US" smtClean="0"/>
              <a:t>d’un </a:t>
            </a:r>
            <a:r>
              <a:rPr lang="en-US"/>
              <a:t> </a:t>
            </a:r>
            <a:r>
              <a:rPr lang="en-US" smtClean="0"/>
              <a:t>      sprint </a:t>
            </a:r>
            <a:r>
              <a:rPr lang="en-US" dirty="0" smtClean="0"/>
              <a:t>SCRUM</a:t>
            </a:r>
            <a:endParaRPr lang="en-US" dirty="0"/>
          </a:p>
        </p:txBody>
      </p:sp>
      <p:sp>
        <p:nvSpPr>
          <p:cNvPr id="5" name="Slide Number Placeholder 4"/>
          <p:cNvSpPr>
            <a:spLocks noGrp="1"/>
          </p:cNvSpPr>
          <p:nvPr>
            <p:ph type="sldNum" sz="quarter" idx="12"/>
          </p:nvPr>
        </p:nvSpPr>
        <p:spPr>
          <a:xfrm>
            <a:off x="8610600" y="8403056"/>
            <a:ext cx="2743200" cy="365125"/>
          </a:xfrm>
        </p:spPr>
        <p:txBody>
          <a:bodyPr/>
          <a:lstStyle/>
          <a:p>
            <a:pPr>
              <a:defRPr/>
            </a:pPr>
            <a:fld id="{EAB5BBF0-B782-3644-AFE1-10103AC25370}" type="slidenum">
              <a:rPr lang="en-US" smtClean="0"/>
              <a:pPr>
                <a:defRPr/>
              </a:pPr>
              <a:t>51</a:t>
            </a:fld>
            <a:endParaRPr lang="en-US"/>
          </a:p>
        </p:txBody>
      </p:sp>
      <p:sp>
        <p:nvSpPr>
          <p:cNvPr id="8" name="Oval 4"/>
          <p:cNvSpPr>
            <a:spLocks noChangeArrowheads="1"/>
          </p:cNvSpPr>
          <p:nvPr/>
        </p:nvSpPr>
        <p:spPr bwMode="auto">
          <a:xfrm>
            <a:off x="795535" y="3018949"/>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Revue -</a:t>
            </a:r>
          </a:p>
          <a:p>
            <a:pPr algn="ctr" eaLnBrk="1" hangingPunct="1">
              <a:buFontTx/>
              <a:buNone/>
            </a:pPr>
            <a:r>
              <a:rPr lang="fr-FR" altLang="en-US" sz="1600" dirty="0" smtClean="0"/>
              <a:t>Travail à faire</a:t>
            </a:r>
          </a:p>
        </p:txBody>
      </p:sp>
      <p:sp>
        <p:nvSpPr>
          <p:cNvPr id="9" name="Oval 4"/>
          <p:cNvSpPr>
            <a:spLocks noChangeArrowheads="1"/>
          </p:cNvSpPr>
          <p:nvPr/>
        </p:nvSpPr>
        <p:spPr bwMode="auto">
          <a:xfrm>
            <a:off x="3518213" y="3018949"/>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Choix des tâches-</a:t>
            </a:r>
          </a:p>
          <a:p>
            <a:pPr algn="ctr" eaLnBrk="1" hangingPunct="1">
              <a:buFontTx/>
              <a:buNone/>
            </a:pPr>
            <a:r>
              <a:rPr lang="fr-FR" altLang="en-US" sz="1600" dirty="0" smtClean="0"/>
              <a:t>Planification du sprint</a:t>
            </a:r>
          </a:p>
        </p:txBody>
      </p:sp>
      <p:sp>
        <p:nvSpPr>
          <p:cNvPr id="10" name="Oval 4"/>
          <p:cNvSpPr>
            <a:spLocks noChangeArrowheads="1"/>
          </p:cNvSpPr>
          <p:nvPr/>
        </p:nvSpPr>
        <p:spPr bwMode="auto">
          <a:xfrm>
            <a:off x="6240892" y="3018949"/>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Sprint</a:t>
            </a:r>
          </a:p>
        </p:txBody>
      </p:sp>
      <p:sp>
        <p:nvSpPr>
          <p:cNvPr id="11" name="Oval 4"/>
          <p:cNvSpPr>
            <a:spLocks noChangeArrowheads="1"/>
          </p:cNvSpPr>
          <p:nvPr/>
        </p:nvSpPr>
        <p:spPr bwMode="auto">
          <a:xfrm>
            <a:off x="8963571" y="3018949"/>
            <a:ext cx="2053830" cy="90480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fr-FR" altLang="en-US" sz="1600" dirty="0" smtClean="0"/>
              <a:t>Revue du sprint</a:t>
            </a:r>
          </a:p>
        </p:txBody>
      </p:sp>
      <p:sp>
        <p:nvSpPr>
          <p:cNvPr id="6" name="Rectangle 5"/>
          <p:cNvSpPr/>
          <p:nvPr/>
        </p:nvSpPr>
        <p:spPr>
          <a:xfrm>
            <a:off x="2432294" y="4480069"/>
            <a:ext cx="129208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r>
              <a:rPr lang="fr-FR" dirty="0" err="1" smtClean="0">
                <a:solidFill>
                  <a:schemeClr val="tx1"/>
                </a:solidFill>
              </a:rPr>
              <a:t>Backlog</a:t>
            </a:r>
            <a:r>
              <a:rPr lang="fr-FR" dirty="0" smtClean="0">
                <a:solidFill>
                  <a:schemeClr val="tx1"/>
                </a:solidFill>
              </a:rPr>
              <a:t> » du produit</a:t>
            </a:r>
            <a:endParaRPr lang="fr-FR" dirty="0">
              <a:solidFill>
                <a:schemeClr val="tx1"/>
              </a:solidFill>
            </a:endParaRPr>
          </a:p>
        </p:txBody>
      </p:sp>
      <p:sp>
        <p:nvSpPr>
          <p:cNvPr id="12" name="Rectangle 11"/>
          <p:cNvSpPr/>
          <p:nvPr/>
        </p:nvSpPr>
        <p:spPr>
          <a:xfrm>
            <a:off x="5176773" y="4480068"/>
            <a:ext cx="129208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r>
              <a:rPr lang="fr-FR" dirty="0" err="1" smtClean="0">
                <a:solidFill>
                  <a:schemeClr val="tx1"/>
                </a:solidFill>
              </a:rPr>
              <a:t>Backlog</a:t>
            </a:r>
            <a:r>
              <a:rPr lang="fr-FR" dirty="0" smtClean="0">
                <a:solidFill>
                  <a:schemeClr val="tx1"/>
                </a:solidFill>
              </a:rPr>
              <a:t> » du sprint</a:t>
            </a:r>
            <a:endParaRPr lang="fr-FR" dirty="0">
              <a:solidFill>
                <a:schemeClr val="tx1"/>
              </a:solidFill>
            </a:endParaRPr>
          </a:p>
        </p:txBody>
      </p:sp>
      <p:sp>
        <p:nvSpPr>
          <p:cNvPr id="13" name="Rectangle 12"/>
          <p:cNvSpPr/>
          <p:nvPr/>
        </p:nvSpPr>
        <p:spPr>
          <a:xfrm>
            <a:off x="7964556" y="4479589"/>
            <a:ext cx="1292087" cy="77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Logiciel livrable</a:t>
            </a:r>
            <a:endParaRPr lang="fr-FR" dirty="0">
              <a:solidFill>
                <a:schemeClr val="tx1"/>
              </a:solidFill>
            </a:endParaRPr>
          </a:p>
        </p:txBody>
      </p:sp>
      <p:cxnSp>
        <p:nvCxnSpPr>
          <p:cNvPr id="15" name="Connecteur droit avec flèche 14"/>
          <p:cNvCxnSpPr>
            <a:stCxn id="8" idx="6"/>
            <a:endCxn id="9" idx="2"/>
          </p:cNvCxnSpPr>
          <p:nvPr/>
        </p:nvCxnSpPr>
        <p:spPr>
          <a:xfrm>
            <a:off x="2849365" y="3471351"/>
            <a:ext cx="668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9" idx="6"/>
            <a:endCxn id="10" idx="2"/>
          </p:cNvCxnSpPr>
          <p:nvPr/>
        </p:nvCxnSpPr>
        <p:spPr>
          <a:xfrm>
            <a:off x="5572043" y="3471351"/>
            <a:ext cx="6688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0" idx="6"/>
            <a:endCxn id="11" idx="2"/>
          </p:cNvCxnSpPr>
          <p:nvPr/>
        </p:nvCxnSpPr>
        <p:spPr>
          <a:xfrm>
            <a:off x="8294722" y="3471351"/>
            <a:ext cx="6688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8" idx="4"/>
            <a:endCxn id="6" idx="0"/>
          </p:cNvCxnSpPr>
          <p:nvPr/>
        </p:nvCxnSpPr>
        <p:spPr>
          <a:xfrm>
            <a:off x="1822450" y="3923752"/>
            <a:ext cx="1255888" cy="556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6" idx="0"/>
            <a:endCxn id="9" idx="3"/>
          </p:cNvCxnSpPr>
          <p:nvPr/>
        </p:nvCxnSpPr>
        <p:spPr>
          <a:xfrm flipV="1">
            <a:off x="3078338" y="3791247"/>
            <a:ext cx="740651" cy="688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9" idx="4"/>
            <a:endCxn id="12" idx="0"/>
          </p:cNvCxnSpPr>
          <p:nvPr/>
        </p:nvCxnSpPr>
        <p:spPr>
          <a:xfrm>
            <a:off x="4545128" y="3923752"/>
            <a:ext cx="1277689" cy="556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2" idx="0"/>
            <a:endCxn id="10" idx="3"/>
          </p:cNvCxnSpPr>
          <p:nvPr/>
        </p:nvCxnSpPr>
        <p:spPr>
          <a:xfrm flipV="1">
            <a:off x="5822817" y="3791247"/>
            <a:ext cx="718851" cy="688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10" idx="4"/>
            <a:endCxn id="13" idx="0"/>
          </p:cNvCxnSpPr>
          <p:nvPr/>
        </p:nvCxnSpPr>
        <p:spPr>
          <a:xfrm>
            <a:off x="7267807" y="3923752"/>
            <a:ext cx="1342793" cy="555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13" idx="0"/>
            <a:endCxn id="11" idx="3"/>
          </p:cNvCxnSpPr>
          <p:nvPr/>
        </p:nvCxnSpPr>
        <p:spPr>
          <a:xfrm flipV="1">
            <a:off x="8610600" y="3791247"/>
            <a:ext cx="653747" cy="688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en arc 50"/>
          <p:cNvCxnSpPr>
            <a:stCxn id="11" idx="0"/>
            <a:endCxn id="8" idx="0"/>
          </p:cNvCxnSpPr>
          <p:nvPr/>
        </p:nvCxnSpPr>
        <p:spPr>
          <a:xfrm rot="16200000" flipV="1">
            <a:off x="5906468" y="-1065069"/>
            <a:ext cx="12700" cy="8168036"/>
          </a:xfrm>
          <a:prstGeom prst="curvedConnector3">
            <a:avLst>
              <a:gd name="adj1" fmla="val 8428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420466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terminology (a)</a:t>
            </a:r>
            <a:endParaRPr lang="en-US" dirty="0"/>
          </a:p>
        </p:txBody>
      </p:sp>
      <p:graphicFrame>
        <p:nvGraphicFramePr>
          <p:cNvPr id="6" name="Content Placeholder 5"/>
          <p:cNvGraphicFramePr>
            <a:graphicFrameLocks noGrp="1"/>
          </p:cNvGraphicFramePr>
          <p:nvPr>
            <p:ph idx="1"/>
            <p:extLst/>
          </p:nvPr>
        </p:nvGraphicFramePr>
        <p:xfrm>
          <a:off x="1981200" y="1809751"/>
          <a:ext cx="8229600" cy="4554431"/>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20000"/>
                    </a:ext>
                  </a:extLst>
                </a:gridCol>
                <a:gridCol w="6273800">
                  <a:extLst>
                    <a:ext uri="{9D8B030D-6E8A-4147-A177-3AD203B41FA5}">
                      <a16:colId xmlns:a16="http://schemas.microsoft.com/office/drawing/2014/main" val="20001"/>
                    </a:ext>
                  </a:extLst>
                </a:gridCol>
              </a:tblGrid>
              <a:tr h="571500">
                <a:tc>
                  <a:txBody>
                    <a:bodyPr/>
                    <a:lstStyle/>
                    <a:p>
                      <a:r>
                        <a:rPr lang="en-US" dirty="0" smtClean="0"/>
                        <a:t>Scrum term</a:t>
                      </a:r>
                      <a:endParaRPr lang="en-US" dirty="0"/>
                    </a:p>
                  </a:txBody>
                  <a:tcPr/>
                </a:tc>
                <a:tc>
                  <a:txBody>
                    <a:bodyPr/>
                    <a:lstStyle/>
                    <a:p>
                      <a:r>
                        <a:rPr lang="en-US" dirty="0" smtClean="0"/>
                        <a:t>Definition</a:t>
                      </a:r>
                      <a:endParaRPr lang="en-US" dirty="0"/>
                    </a:p>
                  </a:txBody>
                  <a:tcPr/>
                </a:tc>
                <a:extLst>
                  <a:ext uri="{0D108BD9-81ED-4DB2-BD59-A6C34878D82A}">
                    <a16:rowId xmlns:a16="http://schemas.microsoft.com/office/drawing/2014/main" val="10000"/>
                  </a:ext>
                </a:extLst>
              </a:tr>
              <a:tr h="745863">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Development team</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A self-organizing group of software developers, which should be no more than 7 people. They are responsible for developing the software and other essential project documents.</a:t>
                      </a:r>
                    </a:p>
                  </a:txBody>
                  <a:tcPr marL="68580" marR="68580" marT="0" marB="0"/>
                </a:tc>
                <a:extLst>
                  <a:ext uri="{0D108BD9-81ED-4DB2-BD59-A6C34878D82A}">
                    <a16:rowId xmlns:a16="http://schemas.microsoft.com/office/drawing/2014/main" val="10001"/>
                  </a:ext>
                </a:extLst>
              </a:tr>
              <a:tr h="827601">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Potentially shippable product increment</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The software increment that is delivered from a sprint. The idea is that this should be ‘potentially shippable’ which means that it is in a finished state and no further work, such as testing, is needed to  incorporate it into the final product. In practice, this is not always achievable</a:t>
                      </a:r>
                      <a:r>
                        <a:rPr lang="en-GB" sz="1400" dirty="0" smtClean="0">
                          <a:solidFill>
                            <a:srgbClr val="000000"/>
                          </a:solidFill>
                          <a:effectLst/>
                          <a:latin typeface="Arial"/>
                          <a:ea typeface="Times New Roman"/>
                          <a:cs typeface="Times New Roman"/>
                        </a:rPr>
                        <a:t>.</a:t>
                      </a:r>
                    </a:p>
                    <a:p>
                      <a:pPr indent="0" algn="just">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827601">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Product backlog</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This is a list of ‘to do’ items which the Scrum team must tackle. They may be feature definitions for the software, software requirements, user stories or descriptions of supplementary tasks that are needed, such as architecture definition or user documentation</a:t>
                      </a:r>
                      <a:r>
                        <a:rPr lang="en-GB" sz="1400" dirty="0" smtClean="0">
                          <a:solidFill>
                            <a:srgbClr val="000000"/>
                          </a:solidFill>
                          <a:effectLst/>
                          <a:latin typeface="Arial"/>
                          <a:ea typeface="Times New Roman"/>
                          <a:cs typeface="Times New Roman"/>
                        </a:rPr>
                        <a:t>.</a:t>
                      </a:r>
                    </a:p>
                    <a:p>
                      <a:pPr indent="0" algn="just">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r h="1103468">
                <a:tc>
                  <a:txBody>
                    <a:bodyPr/>
                    <a:lstStyle/>
                    <a:p>
                      <a:pPr indent="0" algn="l">
                        <a:spcAft>
                          <a:spcPts val="0"/>
                        </a:spcAft>
                        <a:tabLst>
                          <a:tab pos="342900" algn="l"/>
                          <a:tab pos="685800" algn="l"/>
                          <a:tab pos="1028700" algn="l"/>
                          <a:tab pos="1170305" algn="l"/>
                        </a:tabLst>
                      </a:pPr>
                      <a:r>
                        <a:rPr lang="en-GB" sz="1400" dirty="0">
                          <a:solidFill>
                            <a:srgbClr val="000000"/>
                          </a:solidFill>
                          <a:effectLst/>
                          <a:latin typeface="Arial"/>
                          <a:ea typeface="Times New Roman"/>
                          <a:cs typeface="Times New Roman"/>
                        </a:rPr>
                        <a:t>Product owner</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An individual (or possibly a small group) whose job is to identify product features or requirements, prioritize these for development and continuously review the product backlog to ensure that the project continues to meet critical business needs. The Product Owner can be a customer but might also be a product manager in a software company or other stakeholder representative.</a:t>
                      </a:r>
                    </a:p>
                  </a:txBody>
                  <a:tcPr marL="68580" marR="68580" marT="0" marB="0"/>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52</a:t>
            </a:fld>
            <a:endParaRPr lang="en-US"/>
          </a:p>
        </p:txBody>
      </p:sp>
      <p:sp>
        <p:nvSpPr>
          <p:cNvPr id="7" name="ZoneTexte 6"/>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27145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terminology (b)</a:t>
            </a:r>
            <a:endParaRPr lang="en-US" dirty="0"/>
          </a:p>
        </p:txBody>
      </p:sp>
      <p:graphicFrame>
        <p:nvGraphicFramePr>
          <p:cNvPr id="6" name="Content Placeholder 5"/>
          <p:cNvGraphicFramePr>
            <a:graphicFrameLocks noGrp="1"/>
          </p:cNvGraphicFramePr>
          <p:nvPr>
            <p:ph idx="1"/>
            <p:extLst/>
          </p:nvPr>
        </p:nvGraphicFramePr>
        <p:xfrm>
          <a:off x="1866900" y="1778000"/>
          <a:ext cx="8229600" cy="4445000"/>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370840">
                <a:tc>
                  <a:txBody>
                    <a:bodyPr/>
                    <a:lstStyle/>
                    <a:p>
                      <a:r>
                        <a:rPr lang="en-US" dirty="0" smtClean="0"/>
                        <a:t>Scrum term</a:t>
                      </a:r>
                      <a:endParaRPr lang="en-US" dirty="0"/>
                    </a:p>
                  </a:txBody>
                  <a:tcPr/>
                </a:tc>
                <a:tc>
                  <a:txBody>
                    <a:bodyPr/>
                    <a:lstStyle/>
                    <a:p>
                      <a:r>
                        <a:rPr lang="en-US" dirty="0" smtClean="0"/>
                        <a:t>Definition</a:t>
                      </a:r>
                      <a:endParaRPr lang="en-US" dirty="0"/>
                    </a:p>
                  </a:txBody>
                  <a:tcPr/>
                </a:tc>
                <a:extLst>
                  <a:ext uri="{0D108BD9-81ED-4DB2-BD59-A6C34878D82A}">
                    <a16:rowId xmlns:a16="http://schemas.microsoft.com/office/drawing/2014/main" val="10000"/>
                  </a:ext>
                </a:extLst>
              </a:tr>
              <a:tr h="370840">
                <a:tc>
                  <a:txBody>
                    <a:bodyPr/>
                    <a:lstStyle/>
                    <a:p>
                      <a:pPr indent="347345" algn="l">
                        <a:spcAft>
                          <a:spcPts val="600"/>
                        </a:spcAft>
                        <a:tabLst>
                          <a:tab pos="342900" algn="l"/>
                          <a:tab pos="685800" algn="l"/>
                          <a:tab pos="1028700" algn="l"/>
                        </a:tabLst>
                      </a:pPr>
                      <a:r>
                        <a:rPr lang="en-GB" sz="1400" baseline="0" dirty="0">
                          <a:solidFill>
                            <a:srgbClr val="000000"/>
                          </a:solidFill>
                          <a:effectLst/>
                          <a:latin typeface="Arial"/>
                          <a:ea typeface="Times New Roman"/>
                          <a:cs typeface="Times New Roman"/>
                        </a:rPr>
                        <a:t>Scrum</a:t>
                      </a:r>
                    </a:p>
                  </a:txBody>
                  <a:tcPr marL="68580" marR="68580" marT="0" marB="0"/>
                </a:tc>
                <a:tc>
                  <a:txBody>
                    <a:bodyPr/>
                    <a:lstStyle/>
                    <a:p>
                      <a:pPr indent="0" algn="l">
                        <a:spcAft>
                          <a:spcPts val="600"/>
                        </a:spcAft>
                        <a:tabLst>
                          <a:tab pos="342900" algn="l"/>
                          <a:tab pos="685800" algn="l"/>
                          <a:tab pos="1028700" algn="l"/>
                        </a:tabLst>
                      </a:pPr>
                      <a:r>
                        <a:rPr lang="en-GB" sz="1400" baseline="0" dirty="0">
                          <a:solidFill>
                            <a:srgbClr val="000000"/>
                          </a:solidFill>
                          <a:effectLst/>
                          <a:latin typeface="Arial"/>
                          <a:ea typeface="Times New Roman"/>
                          <a:cs typeface="Times New Roman"/>
                        </a:rPr>
                        <a:t>A daily meeting of the Scrum team that reviews progress and prioritizes work to be done that day. Ideally, this should be a short face-to-face meeting that includes the whole team</a:t>
                      </a:r>
                      <a:r>
                        <a:rPr lang="en-GB" sz="1400" baseline="0" dirty="0" smtClean="0">
                          <a:solidFill>
                            <a:srgbClr val="000000"/>
                          </a:solidFill>
                          <a:effectLst/>
                          <a:latin typeface="Arial"/>
                          <a:ea typeface="Times New Roman"/>
                          <a:cs typeface="Times New Roman"/>
                        </a:rPr>
                        <a:t>.</a:t>
                      </a:r>
                    </a:p>
                    <a:p>
                      <a:pPr indent="0" algn="l">
                        <a:spcAft>
                          <a:spcPts val="60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indent="347345" algn="l">
                        <a:spcAft>
                          <a:spcPts val="0"/>
                        </a:spcAft>
                        <a:tabLst>
                          <a:tab pos="342900" algn="l"/>
                          <a:tab pos="685800" algn="l"/>
                          <a:tab pos="1028700" algn="l"/>
                        </a:tabLst>
                      </a:pPr>
                      <a:r>
                        <a:rPr lang="en-GB" sz="1400" baseline="0" dirty="0" err="1">
                          <a:solidFill>
                            <a:srgbClr val="000000"/>
                          </a:solidFill>
                          <a:effectLst/>
                          <a:latin typeface="Arial"/>
                          <a:ea typeface="Times New Roman"/>
                          <a:cs typeface="Times New Roman"/>
                        </a:rPr>
                        <a:t>ScrumMaster</a:t>
                      </a:r>
                      <a:endParaRPr lang="en-GB" sz="1400" baseline="0" dirty="0">
                        <a:solidFill>
                          <a:srgbClr val="000000"/>
                        </a:solidFill>
                        <a:effectLst/>
                        <a:latin typeface="Arial"/>
                        <a:ea typeface="Times New Roman"/>
                        <a:cs typeface="Times New Roman"/>
                      </a:endParaRP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The </a:t>
                      </a:r>
                      <a:r>
                        <a:rPr lang="en-GB" sz="1400" baseline="0" dirty="0" err="1">
                          <a:solidFill>
                            <a:srgbClr val="000000"/>
                          </a:solidFill>
                          <a:effectLst/>
                          <a:latin typeface="Arial"/>
                          <a:ea typeface="Times New Roman"/>
                          <a:cs typeface="Times New Roman"/>
                        </a:rPr>
                        <a:t>ScrumMaster</a:t>
                      </a:r>
                      <a:r>
                        <a:rPr lang="en-GB" sz="1400" baseline="0" dirty="0">
                          <a:solidFill>
                            <a:srgbClr val="000000"/>
                          </a:solidFill>
                          <a:effectLst/>
                          <a:latin typeface="Arial"/>
                          <a:ea typeface="Times New Roman"/>
                          <a:cs typeface="Times New Roman"/>
                        </a:rPr>
                        <a:t> is responsible for ensuring that the Scrum process is followed and guides the team in the effective use of Scrum. He or she is responsible for interfacing with the rest of the company and for ensuring that the Scrum team is not diverted by outside interference. The Scrum developers are adamant that the </a:t>
                      </a:r>
                      <a:r>
                        <a:rPr lang="en-GB" sz="1400" baseline="0" dirty="0" err="1">
                          <a:solidFill>
                            <a:srgbClr val="000000"/>
                          </a:solidFill>
                          <a:effectLst/>
                          <a:latin typeface="Arial"/>
                          <a:ea typeface="Times New Roman"/>
                          <a:cs typeface="Times New Roman"/>
                        </a:rPr>
                        <a:t>ScrumMaster</a:t>
                      </a:r>
                      <a:r>
                        <a:rPr lang="en-GB" sz="1400" baseline="0" dirty="0">
                          <a:solidFill>
                            <a:srgbClr val="000000"/>
                          </a:solidFill>
                          <a:effectLst/>
                          <a:latin typeface="Arial"/>
                          <a:ea typeface="Times New Roman"/>
                          <a:cs typeface="Times New Roman"/>
                        </a:rPr>
                        <a:t> should not be thought of as a project manager. Others, however, may not always find it easy to see the difference</a:t>
                      </a:r>
                      <a:r>
                        <a:rPr lang="en-GB" sz="1400" baseline="0" dirty="0" smtClean="0">
                          <a:solidFill>
                            <a:srgbClr val="000000"/>
                          </a:solidFill>
                          <a:effectLst/>
                          <a:latin typeface="Arial"/>
                          <a:ea typeface="Times New Roman"/>
                          <a:cs typeface="Times New Roman"/>
                        </a:rPr>
                        <a:t>.</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indent="347345"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Sprint</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A development iteration. Sprints are usually 2-4 weeks long.</a:t>
                      </a:r>
                    </a:p>
                  </a:txBody>
                  <a:tcPr marL="68580" marR="68580" marT="0" marB="0"/>
                </a:tc>
                <a:extLst>
                  <a:ext uri="{0D108BD9-81ED-4DB2-BD59-A6C34878D82A}">
                    <a16:rowId xmlns:a16="http://schemas.microsoft.com/office/drawing/2014/main" val="10003"/>
                  </a:ext>
                </a:extLst>
              </a:tr>
              <a:tr h="370840">
                <a:tc>
                  <a:txBody>
                    <a:bodyPr/>
                    <a:lstStyle/>
                    <a:p>
                      <a:pPr indent="347345"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Velocity</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An estimate of how much product backlog effort that a team can cover in a single sprint.  Understanding a team’s velocity helps them estimate what can be covered in a sprint and provides a basis for measuring improving performance</a:t>
                      </a:r>
                      <a:r>
                        <a:rPr lang="en-GB" sz="1400" baseline="0" dirty="0" smtClean="0">
                          <a:solidFill>
                            <a:srgbClr val="000000"/>
                          </a:solidFill>
                          <a:effectLst/>
                          <a:latin typeface="Arial"/>
                          <a:ea typeface="Times New Roman"/>
                          <a:cs typeface="Times New Roman"/>
                        </a:rPr>
                        <a:t>.</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53</a:t>
            </a:fld>
            <a:endParaRPr lang="en-US"/>
          </a:p>
        </p:txBody>
      </p:sp>
      <p:sp>
        <p:nvSpPr>
          <p:cNvPr id="7" name="ZoneTexte 6"/>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61282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Conclusion</a:t>
            </a:r>
            <a:endParaRPr lang="fr-FR" dirty="0"/>
          </a:p>
        </p:txBody>
      </p:sp>
      <p:sp>
        <p:nvSpPr>
          <p:cNvPr id="5" name="Espace réservé du texte 4"/>
          <p:cNvSpPr>
            <a:spLocks noGrp="1"/>
          </p:cNvSpPr>
          <p:nvPr>
            <p:ph type="body" idx="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54</a:t>
            </a:fld>
            <a:endParaRPr lang="fr-FR"/>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549922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processus pour quel projet ?</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smtClean="0"/>
              <a:t>La tendance est aux méthodes agiles, mais beaucoup de projets requièrent une documentation importante et donc une approche orientée plan.</a:t>
            </a:r>
          </a:p>
          <a:p>
            <a:r>
              <a:rPr lang="fr-FR" dirty="0" smtClean="0"/>
              <a:t>Processus orienté plan:</a:t>
            </a:r>
          </a:p>
          <a:p>
            <a:pPr lvl="1"/>
            <a:r>
              <a:rPr lang="fr-FR" dirty="0" smtClean="0"/>
              <a:t>Besoin d’une spécification claire, d’une conception avant de démarrer la programmation</a:t>
            </a:r>
          </a:p>
          <a:p>
            <a:pPr lvl="1"/>
            <a:r>
              <a:rPr lang="fr-FR" dirty="0"/>
              <a:t>P</a:t>
            </a:r>
            <a:r>
              <a:rPr lang="fr-FR" dirty="0" smtClean="0"/>
              <a:t>rojet de taille importante avec une grosse équipe de développement</a:t>
            </a:r>
          </a:p>
          <a:p>
            <a:pPr lvl="1"/>
            <a:r>
              <a:rPr lang="fr-FR" dirty="0" smtClean="0"/>
              <a:t>Système complexe, critique  nécessitant une analyse importante</a:t>
            </a:r>
          </a:p>
          <a:p>
            <a:pPr lvl="1"/>
            <a:r>
              <a:rPr lang="fr-FR" dirty="0"/>
              <a:t>L</a:t>
            </a:r>
            <a:r>
              <a:rPr lang="fr-FR" dirty="0" smtClean="0"/>
              <a:t>ogiciel appelé à une longue vie et à une maintenance importante</a:t>
            </a:r>
          </a:p>
          <a:p>
            <a:pPr lvl="1"/>
            <a:r>
              <a:rPr lang="fr-FR" dirty="0" smtClean="0"/>
              <a:t>Equipe distribuée et/ou en partie externalisée</a:t>
            </a:r>
          </a:p>
          <a:p>
            <a:pPr lvl="1"/>
            <a:r>
              <a:rPr lang="fr-FR" dirty="0" smtClean="0"/>
              <a:t>Système soumis à une régulation importante</a:t>
            </a:r>
          </a:p>
          <a:p>
            <a:r>
              <a:rPr lang="fr-FR" dirty="0" smtClean="0"/>
              <a:t>Processus agiles</a:t>
            </a:r>
          </a:p>
          <a:p>
            <a:pPr lvl="1"/>
            <a:r>
              <a:rPr lang="fr-FR" dirty="0" smtClean="0"/>
              <a:t>Stratégie incrémentale avec l’implication forte des utilisateurs</a:t>
            </a:r>
          </a:p>
          <a:p>
            <a:pPr lvl="1"/>
            <a:r>
              <a:rPr lang="fr-FR" dirty="0" smtClean="0"/>
              <a:t>Equipe de taille réduite avec une bonne expérience</a:t>
            </a:r>
          </a:p>
          <a:p>
            <a:pPr lvl="1"/>
            <a:r>
              <a:rPr lang="fr-FR" dirty="0" smtClean="0"/>
              <a:t>Possibilité de s’appuyer sur un outillage efficace </a:t>
            </a:r>
          </a:p>
          <a:p>
            <a:pPr lvl="1"/>
            <a:endParaRPr lang="fr-FR" dirty="0" smtClean="0"/>
          </a:p>
          <a:p>
            <a:pPr lvl="1"/>
            <a:endParaRPr lang="fr-FR" dirty="0" smtClean="0"/>
          </a:p>
          <a:p>
            <a:pPr lvl="1"/>
            <a:endParaRPr lang="fr-FR" dirty="0"/>
          </a:p>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55</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157418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Questions (a)</a:t>
            </a:r>
            <a:endParaRPr lang="fr-FR" dirty="0"/>
          </a:p>
        </p:txBody>
      </p:sp>
      <p:pic>
        <p:nvPicPr>
          <p:cNvPr id="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4500" y="1514475"/>
            <a:ext cx="8158163" cy="4837668"/>
          </a:xfrm>
        </p:spPr>
      </p:pic>
      <p:sp>
        <p:nvSpPr>
          <p:cNvPr id="3" name="Espace réservé du numéro de diapositive 2"/>
          <p:cNvSpPr>
            <a:spLocks noGrp="1"/>
          </p:cNvSpPr>
          <p:nvPr>
            <p:ph type="sldNum" sz="quarter" idx="12"/>
          </p:nvPr>
        </p:nvSpPr>
        <p:spPr/>
        <p:txBody>
          <a:bodyPr/>
          <a:lstStyle/>
          <a:p>
            <a:fld id="{B5A3F2EA-94BB-4332-8D68-E793410C9454}" type="slidenum">
              <a:rPr lang="fr-FR" smtClean="0"/>
              <a:t>6</a:t>
            </a:fld>
            <a:endParaRPr lang="fr-FR"/>
          </a:p>
        </p:txBody>
      </p:sp>
      <p:sp>
        <p:nvSpPr>
          <p:cNvPr id="4" name="ZoneTexte 3"/>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932955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Questions (b)</a:t>
            </a:r>
            <a:endParaRPr lang="fr-FR" dirty="0"/>
          </a:p>
        </p:txBody>
      </p:sp>
      <p:sp>
        <p:nvSpPr>
          <p:cNvPr id="3" name="Espace réservé du numéro de diapositive 2"/>
          <p:cNvSpPr>
            <a:spLocks noGrp="1"/>
          </p:cNvSpPr>
          <p:nvPr>
            <p:ph type="sldNum" sz="quarter" idx="12"/>
          </p:nvPr>
        </p:nvSpPr>
        <p:spPr/>
        <p:txBody>
          <a:bodyPr/>
          <a:lstStyle/>
          <a:p>
            <a:fld id="{B5A3F2EA-94BB-4332-8D68-E793410C9454}" type="slidenum">
              <a:rPr lang="fr-FR" smtClean="0"/>
              <a:t>7</a:t>
            </a:fld>
            <a:endParaRPr lang="fr-FR"/>
          </a:p>
        </p:txBody>
      </p:sp>
      <p:sp>
        <p:nvSpPr>
          <p:cNvPr id="4" name="ZoneTexte 3"/>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5975" y="1457325"/>
            <a:ext cx="8420111" cy="4894818"/>
          </a:xfrm>
        </p:spPr>
      </p:pic>
      <p:sp>
        <p:nvSpPr>
          <p:cNvPr id="2" name="Espace réservé du pied de page 1"/>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28528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Propriétés d’un bon logiciel</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9824" y="2017059"/>
            <a:ext cx="7288306" cy="4141694"/>
          </a:xfrm>
        </p:spPr>
      </p:pic>
      <p:sp>
        <p:nvSpPr>
          <p:cNvPr id="5" name="Espace réservé du numéro de diapositive 4"/>
          <p:cNvSpPr>
            <a:spLocks noGrp="1"/>
          </p:cNvSpPr>
          <p:nvPr>
            <p:ph type="sldNum" sz="quarter" idx="12"/>
          </p:nvPr>
        </p:nvSpPr>
        <p:spPr/>
        <p:txBody>
          <a:bodyPr/>
          <a:lstStyle/>
          <a:p>
            <a:fld id="{B5A3F2EA-94BB-4332-8D68-E793410C9454}" type="slidenum">
              <a:rPr lang="fr-FR" smtClean="0"/>
              <a:t>8</a:t>
            </a:fld>
            <a:endParaRPr lang="fr-FR"/>
          </a:p>
        </p:txBody>
      </p:sp>
      <p:sp>
        <p:nvSpPr>
          <p:cNvPr id="6" name="ZoneTexte 5"/>
          <p:cNvSpPr txBox="1"/>
          <p:nvPr/>
        </p:nvSpPr>
        <p:spPr>
          <a:xfrm>
            <a:off x="8806070" y="6352143"/>
            <a:ext cx="1700017" cy="369332"/>
          </a:xfrm>
          <a:prstGeom prst="rect">
            <a:avLst/>
          </a:prstGeom>
          <a:noFill/>
        </p:spPr>
        <p:txBody>
          <a:bodyPr wrap="none" rtlCol="0">
            <a:spAutoFit/>
          </a:bodyPr>
          <a:lstStyle/>
          <a:p>
            <a:r>
              <a:rPr lang="fr-FR" dirty="0" smtClean="0"/>
              <a:t>Ian </a:t>
            </a:r>
            <a:r>
              <a:rPr lang="fr-FR" dirty="0" err="1" smtClean="0"/>
              <a:t>Sommerville</a:t>
            </a:r>
            <a:endParaRPr lang="fr-FR" dirty="0"/>
          </a:p>
        </p:txBody>
      </p:sp>
      <p:sp>
        <p:nvSpPr>
          <p:cNvPr id="3" name="Espace réservé du pied de page 2"/>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261539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a:t>
            </a:r>
            <a:endParaRPr lang="fr-FR" dirty="0"/>
          </a:p>
        </p:txBody>
      </p:sp>
      <p:sp>
        <p:nvSpPr>
          <p:cNvPr id="3" name="Espace réservé du contenu 2"/>
          <p:cNvSpPr>
            <a:spLocks noGrp="1"/>
          </p:cNvSpPr>
          <p:nvPr>
            <p:ph idx="1"/>
          </p:nvPr>
        </p:nvSpPr>
        <p:spPr/>
        <p:txBody>
          <a:bodyPr/>
          <a:lstStyle/>
          <a:p>
            <a:r>
              <a:rPr lang="fr-FR" dirty="0"/>
              <a:t>Les projets logiciel sont mal maîtrisés</a:t>
            </a:r>
          </a:p>
          <a:p>
            <a:r>
              <a:rPr lang="fr-FR" dirty="0" smtClean="0"/>
              <a:t>Le </a:t>
            </a:r>
            <a:r>
              <a:rPr lang="fr-FR" dirty="0"/>
              <a:t>développement de logiciel reste encore très artistique (acte très créatif</a:t>
            </a:r>
            <a:r>
              <a:rPr lang="fr-FR" dirty="0" smtClean="0"/>
              <a:t>)</a:t>
            </a:r>
          </a:p>
          <a:p>
            <a:endParaRPr lang="fr-FR" dirty="0"/>
          </a:p>
        </p:txBody>
      </p:sp>
      <p:sp>
        <p:nvSpPr>
          <p:cNvPr id="5" name="Espace réservé du numéro de diapositive 4"/>
          <p:cNvSpPr>
            <a:spLocks noGrp="1"/>
          </p:cNvSpPr>
          <p:nvPr>
            <p:ph type="sldNum" sz="quarter" idx="12"/>
          </p:nvPr>
        </p:nvSpPr>
        <p:spPr/>
        <p:txBody>
          <a:bodyPr/>
          <a:lstStyle/>
          <a:p>
            <a:fld id="{B5A3F2EA-94BB-4332-8D68-E793410C9454}" type="slidenum">
              <a:rPr lang="fr-FR" smtClean="0"/>
              <a:t>9</a:t>
            </a:fld>
            <a:endParaRPr lang="fr-FR"/>
          </a:p>
        </p:txBody>
      </p:sp>
      <p:sp>
        <p:nvSpPr>
          <p:cNvPr id="4" name="Espace réservé du pied de page 3"/>
          <p:cNvSpPr>
            <a:spLocks noGrp="1"/>
          </p:cNvSpPr>
          <p:nvPr>
            <p:ph type="ftr" sz="quarter" idx="11"/>
          </p:nvPr>
        </p:nvSpPr>
        <p:spPr/>
        <p:txBody>
          <a:bodyPr/>
          <a:lstStyle/>
          <a:p>
            <a:r>
              <a:rPr lang="fr-FR" smtClean="0"/>
              <a:t>claude.godart@loria.fr                                                                        Polytech Nancy</a:t>
            </a:r>
            <a:endParaRPr lang="fr-FR"/>
          </a:p>
        </p:txBody>
      </p:sp>
    </p:spTree>
    <p:extLst>
      <p:ext uri="{BB962C8B-B14F-4D97-AF65-F5344CB8AC3E}">
        <p14:creationId xmlns:p14="http://schemas.microsoft.com/office/powerpoint/2010/main" val="3833391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2492</Words>
  <Application>Microsoft Office PowerPoint</Application>
  <PresentationFormat>Grand écran</PresentationFormat>
  <Paragraphs>457</Paragraphs>
  <Slides>55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Calibri</vt:lpstr>
      <vt:lpstr>Calibri Light</vt:lpstr>
      <vt:lpstr>Courier New</vt:lpstr>
      <vt:lpstr>Formata Regular</vt:lpstr>
      <vt:lpstr>Times New Roman</vt:lpstr>
      <vt:lpstr>Thème Office</vt:lpstr>
      <vt:lpstr>Génie Logiciel</vt:lpstr>
      <vt:lpstr>Contenu du cours</vt:lpstr>
      <vt:lpstr>Sources</vt:lpstr>
      <vt:lpstr>Les Processus logiciel</vt:lpstr>
      <vt:lpstr>Définitions préliminaires</vt:lpstr>
      <vt:lpstr>Questions (a)</vt:lpstr>
      <vt:lpstr>Questions (b)</vt:lpstr>
      <vt:lpstr>Propriétés d’un bon logiciel</vt:lpstr>
      <vt:lpstr>Mais …</vt:lpstr>
      <vt:lpstr>Présentation PowerPoint</vt:lpstr>
      <vt:lpstr>Fonctions utilisées</vt:lpstr>
      <vt:lpstr>Besoins mal estimés et mal gérés</vt:lpstr>
      <vt:lpstr>Défaillances : les spectaculaires</vt:lpstr>
      <vt:lpstr>Défaillances : les navrantes </vt:lpstr>
      <vt:lpstr>Défaillances : les risibles</vt:lpstr>
      <vt:lpstr> Défaillances : les coûteuses  </vt:lpstr>
      <vt:lpstr> Défaillances : les coûteuses  </vt:lpstr>
      <vt:lpstr>  Dépassement des délais et des coûts :   </vt:lpstr>
      <vt:lpstr>Les problèmes</vt:lpstr>
      <vt:lpstr>Processus logiciel</vt:lpstr>
      <vt:lpstr>Processus logiciel : objectifs</vt:lpstr>
      <vt:lpstr>Processus logiciel : définition</vt:lpstr>
      <vt:lpstr>Les processus logiciels</vt:lpstr>
      <vt:lpstr>Y a-t-il un processus universel ?</vt:lpstr>
      <vt:lpstr>Deux approches pus ou moins antagonistes … ou plus ou moins complémentaires</vt:lpstr>
      <vt:lpstr>Approche « orientée plan » versus approche « agile »</vt:lpstr>
      <vt:lpstr>Méthodes orientée plan : les valeurs</vt:lpstr>
      <vt:lpstr>Méthodes agiles : les valeurs</vt:lpstr>
      <vt:lpstr>Les activités de développement de logiciel</vt:lpstr>
      <vt:lpstr>Quelles sont-elles ? </vt:lpstr>
      <vt:lpstr>La spécification des besoins</vt:lpstr>
      <vt:lpstr>La conception et l’implantation</vt:lpstr>
      <vt:lpstr>La validation</vt:lpstr>
      <vt:lpstr>L’évolution</vt:lpstr>
      <vt:lpstr>Les processus orientés planification</vt:lpstr>
      <vt:lpstr>Modèle en cascade</vt:lpstr>
      <vt:lpstr>Le modèle en V</vt:lpstr>
      <vt:lpstr>Modèle incrémental</vt:lpstr>
      <vt:lpstr>Présentation PowerPoint</vt:lpstr>
      <vt:lpstr>Le modèle en spirale</vt:lpstr>
      <vt:lpstr>Les risques</vt:lpstr>
      <vt:lpstr>Modèle par réutilisation</vt:lpstr>
      <vt:lpstr>Les processus dits agiles</vt:lpstr>
      <vt:lpstr>Le manifeste agile -Valeurs</vt:lpstr>
      <vt:lpstr>Le manifeste agile -Principes</vt:lpstr>
      <vt:lpstr>Principes</vt:lpstr>
      <vt:lpstr>« Extreme programming »</vt:lpstr>
      <vt:lpstr>XP – Terminology (a)</vt:lpstr>
      <vt:lpstr>XP – Terminology (b)</vt:lpstr>
      <vt:lpstr>Scrum</vt:lpstr>
      <vt:lpstr>Cycle de vie d’un        sprint SCRUM</vt:lpstr>
      <vt:lpstr>Scrum terminology (a)</vt:lpstr>
      <vt:lpstr>Scrum terminology (b)</vt:lpstr>
      <vt:lpstr>Conclusion</vt:lpstr>
      <vt:lpstr>Quel processus pour quel projet ?</vt:lpstr>
    </vt:vector>
  </TitlesOfParts>
  <Company>INRIA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Processus logiciel</dc:title>
  <dc:creator>Claude Godart</dc:creator>
  <cp:lastModifiedBy>Claude Godart</cp:lastModifiedBy>
  <cp:revision>160</cp:revision>
  <cp:lastPrinted>2018-12-31T08:19:09Z</cp:lastPrinted>
  <dcterms:created xsi:type="dcterms:W3CDTF">2018-05-23T07:54:08Z</dcterms:created>
  <dcterms:modified xsi:type="dcterms:W3CDTF">2019-05-13T08:42:54Z</dcterms:modified>
</cp:coreProperties>
</file>