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8" r:id="rId3"/>
    <p:sldId id="324" r:id="rId4"/>
    <p:sldId id="332" r:id="rId5"/>
    <p:sldId id="330" r:id="rId6"/>
    <p:sldId id="325" r:id="rId7"/>
    <p:sldId id="331" r:id="rId8"/>
    <p:sldId id="326" r:id="rId9"/>
    <p:sldId id="334" r:id="rId10"/>
    <p:sldId id="257" r:id="rId11"/>
    <p:sldId id="261" r:id="rId12"/>
    <p:sldId id="281" r:id="rId13"/>
    <p:sldId id="259" r:id="rId14"/>
    <p:sldId id="265" r:id="rId15"/>
    <p:sldId id="266" r:id="rId16"/>
    <p:sldId id="268" r:id="rId17"/>
    <p:sldId id="269" r:id="rId18"/>
    <p:sldId id="267" r:id="rId19"/>
    <p:sldId id="263" r:id="rId20"/>
    <p:sldId id="270" r:id="rId21"/>
    <p:sldId id="271" r:id="rId22"/>
    <p:sldId id="272" r:id="rId23"/>
    <p:sldId id="341" r:id="rId24"/>
    <p:sldId id="335" r:id="rId25"/>
    <p:sldId id="273" r:id="rId26"/>
    <p:sldId id="278" r:id="rId27"/>
    <p:sldId id="275" r:id="rId28"/>
    <p:sldId id="280" r:id="rId29"/>
    <p:sldId id="279" r:id="rId30"/>
    <p:sldId id="276" r:id="rId31"/>
    <p:sldId id="277" r:id="rId32"/>
    <p:sldId id="310" r:id="rId33"/>
    <p:sldId id="311" r:id="rId34"/>
    <p:sldId id="312" r:id="rId35"/>
    <p:sldId id="313" r:id="rId36"/>
    <p:sldId id="314" r:id="rId37"/>
    <p:sldId id="315" r:id="rId38"/>
    <p:sldId id="316" r:id="rId39"/>
    <p:sldId id="284" r:id="rId40"/>
    <p:sldId id="282" r:id="rId41"/>
    <p:sldId id="283" r:id="rId42"/>
    <p:sldId id="285" r:id="rId43"/>
    <p:sldId id="286" r:id="rId44"/>
    <p:sldId id="287" r:id="rId45"/>
    <p:sldId id="288" r:id="rId46"/>
    <p:sldId id="290" r:id="rId47"/>
    <p:sldId id="291" r:id="rId48"/>
    <p:sldId id="292" r:id="rId49"/>
    <p:sldId id="294" r:id="rId50"/>
    <p:sldId id="293" r:id="rId51"/>
    <p:sldId id="295" r:id="rId52"/>
    <p:sldId id="296" r:id="rId53"/>
    <p:sldId id="297" r:id="rId54"/>
    <p:sldId id="298" r:id="rId55"/>
    <p:sldId id="299" r:id="rId56"/>
    <p:sldId id="300" r:id="rId57"/>
    <p:sldId id="301" r:id="rId58"/>
    <p:sldId id="302" r:id="rId59"/>
    <p:sldId id="303" r:id="rId60"/>
    <p:sldId id="317" r:id="rId61"/>
    <p:sldId id="327" r:id="rId62"/>
    <p:sldId id="328" r:id="rId63"/>
    <p:sldId id="329" r:id="rId64"/>
    <p:sldId id="342" r:id="rId65"/>
    <p:sldId id="323" r:id="rId66"/>
    <p:sldId id="336" r:id="rId67"/>
    <p:sldId id="337" r:id="rId68"/>
    <p:sldId id="338" r:id="rId69"/>
    <p:sldId id="339" r:id="rId70"/>
    <p:sldId id="340" r:id="rId71"/>
    <p:sldId id="308" r:id="rId72"/>
    <p:sldId id="319" r:id="rId73"/>
    <p:sldId id="320" r:id="rId74"/>
    <p:sldId id="321" r:id="rId75"/>
    <p:sldId id="322" r:id="rId7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6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32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9530-58AF-4D65-8910-5879F98AD730}" type="datetimeFigureOut">
              <a:rPr lang="fr-FR" smtClean="0"/>
              <a:t>24/09/2018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55D8-6546-45A6-97EE-5CA408AC0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9040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9530-58AF-4D65-8910-5879F98AD730}" type="datetimeFigureOut">
              <a:rPr lang="fr-FR" smtClean="0"/>
              <a:t>24/09/2018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55D8-6546-45A6-97EE-5CA408AC0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1167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9530-58AF-4D65-8910-5879F98AD730}" type="datetimeFigureOut">
              <a:rPr lang="fr-FR" smtClean="0"/>
              <a:t>24/09/2018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55D8-6546-45A6-97EE-5CA408AC0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2806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9530-58AF-4D65-8910-5879F98AD730}" type="datetimeFigureOut">
              <a:rPr lang="fr-FR" smtClean="0"/>
              <a:t>24/09/2018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55D8-6546-45A6-97EE-5CA408AC0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6428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9530-58AF-4D65-8910-5879F98AD730}" type="datetimeFigureOut">
              <a:rPr lang="fr-FR" smtClean="0"/>
              <a:t>24/09/2018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55D8-6546-45A6-97EE-5CA408AC0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695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9530-58AF-4D65-8910-5879F98AD730}" type="datetimeFigureOut">
              <a:rPr lang="fr-FR" smtClean="0"/>
              <a:t>24/09/2018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55D8-6546-45A6-97EE-5CA408AC0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4269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9530-58AF-4D65-8910-5879F98AD730}" type="datetimeFigureOut">
              <a:rPr lang="fr-FR" smtClean="0"/>
              <a:t>24/09/2018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55D8-6546-45A6-97EE-5CA408AC0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3662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9530-58AF-4D65-8910-5879F98AD730}" type="datetimeFigureOut">
              <a:rPr lang="fr-FR" smtClean="0"/>
              <a:t>24/09/2018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55D8-6546-45A6-97EE-5CA408AC0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7074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9530-58AF-4D65-8910-5879F98AD730}" type="datetimeFigureOut">
              <a:rPr lang="fr-FR" smtClean="0"/>
              <a:t>24/09/2018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55D8-6546-45A6-97EE-5CA408AC0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7302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9530-58AF-4D65-8910-5879F98AD730}" type="datetimeFigureOut">
              <a:rPr lang="fr-FR" smtClean="0"/>
              <a:t>24/09/2018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55D8-6546-45A6-97EE-5CA408AC0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857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9530-58AF-4D65-8910-5879F98AD730}" type="datetimeFigureOut">
              <a:rPr lang="fr-FR" smtClean="0"/>
              <a:t>24/09/2018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55D8-6546-45A6-97EE-5CA408AC0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780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59530-58AF-4D65-8910-5879F98AD730}" type="datetimeFigureOut">
              <a:rPr lang="fr-FR" smtClean="0"/>
              <a:t>24/09/2018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455D8-6546-45A6-97EE-5CA408AC0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0203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telierphp.net/intro/atelier.php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openclassrooms.com/courses/concevez-votre-site-web-avec-php-et-mysql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hpfiddle.org/" TargetMode="External"/><Relationship Id="rId2" Type="http://schemas.openxmlformats.org/officeDocument/2006/relationships/hyperlink" Target="https://openclassrooms.com/courses/concevez-votre-site-web-avec-php-et-mysql/preparer-son-environnement-de-travai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andbox.onlinephpfunctions.com/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Algorithmique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000" dirty="0" smtClean="0"/>
              <a:t>Application à PHP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331207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Programme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Programme = algorithme + </a:t>
            </a:r>
            <a:r>
              <a:rPr lang="fr-FR" dirty="0" smtClean="0"/>
              <a:t>données</a:t>
            </a:r>
          </a:p>
          <a:p>
            <a:r>
              <a:rPr lang="fr-FR" dirty="0" smtClean="0"/>
              <a:t>Algorithme = Structures de données + Structures de contrôles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3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Programme en langage algorithmique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892040"/>
          </a:xfrm>
        </p:spPr>
        <p:txBody>
          <a:bodyPr/>
          <a:lstStyle/>
          <a:p>
            <a:pPr marL="0" indent="0">
              <a:buNone/>
            </a:pPr>
            <a:r>
              <a:rPr lang="fr-FR" sz="1800" u="sng" dirty="0" smtClean="0">
                <a:solidFill>
                  <a:srgbClr val="C00000"/>
                </a:solidFill>
              </a:rPr>
              <a:t>PROGRAMME</a:t>
            </a:r>
            <a:r>
              <a:rPr lang="fr-FR" sz="1800" dirty="0" smtClean="0"/>
              <a:t> Affectation</a:t>
            </a:r>
          </a:p>
          <a:p>
            <a:pPr marL="0" indent="0">
              <a:buNone/>
            </a:pPr>
            <a:r>
              <a:rPr lang="fr-FR" sz="1800" u="sng" dirty="0" smtClean="0">
                <a:solidFill>
                  <a:srgbClr val="C00000"/>
                </a:solidFill>
              </a:rPr>
              <a:t>VAR</a:t>
            </a:r>
          </a:p>
          <a:p>
            <a:pPr marL="0" indent="0">
              <a:buNone/>
            </a:pPr>
            <a:r>
              <a:rPr lang="fr-FR" sz="1800" dirty="0">
                <a:solidFill>
                  <a:srgbClr val="0070C0"/>
                </a:solidFill>
              </a:rPr>
              <a:t>a</a:t>
            </a:r>
            <a:r>
              <a:rPr lang="fr-FR" sz="1800" dirty="0" smtClean="0">
                <a:solidFill>
                  <a:srgbClr val="0070C0"/>
                </a:solidFill>
              </a:rPr>
              <a:t> : </a:t>
            </a:r>
            <a:r>
              <a:rPr lang="fr-FR" sz="1800" u="sng" dirty="0" smtClean="0">
                <a:solidFill>
                  <a:srgbClr val="0070C0"/>
                </a:solidFill>
              </a:rPr>
              <a:t>entier</a:t>
            </a:r>
            <a:r>
              <a:rPr lang="fr-FR" sz="1800" dirty="0" smtClean="0">
                <a:solidFill>
                  <a:srgbClr val="0070C0"/>
                </a:solidFill>
              </a:rPr>
              <a:t>						</a:t>
            </a:r>
            <a:r>
              <a:rPr lang="fr-FR" sz="1800" u="sng" dirty="0" smtClean="0">
                <a:solidFill>
                  <a:srgbClr val="0070C0"/>
                </a:solidFill>
              </a:rPr>
              <a:t>Données</a:t>
            </a:r>
          </a:p>
          <a:p>
            <a:pPr marL="0" indent="0">
              <a:buNone/>
            </a:pPr>
            <a:r>
              <a:rPr lang="fr-FR" sz="1800" dirty="0" err="1" smtClean="0">
                <a:solidFill>
                  <a:srgbClr val="0070C0"/>
                </a:solidFill>
              </a:rPr>
              <a:t>b,c</a:t>
            </a:r>
            <a:r>
              <a:rPr lang="fr-FR" sz="1800" dirty="0" smtClean="0">
                <a:solidFill>
                  <a:srgbClr val="0070C0"/>
                </a:solidFill>
              </a:rPr>
              <a:t> : </a:t>
            </a:r>
            <a:r>
              <a:rPr lang="fr-FR" sz="1800" u="sng" dirty="0" smtClean="0">
                <a:solidFill>
                  <a:srgbClr val="0070C0"/>
                </a:solidFill>
              </a:rPr>
              <a:t>réels</a:t>
            </a:r>
          </a:p>
          <a:p>
            <a:pPr marL="0" indent="0">
              <a:buNone/>
            </a:pPr>
            <a:r>
              <a:rPr lang="fr-FR" sz="1800" dirty="0">
                <a:solidFill>
                  <a:srgbClr val="0070C0"/>
                </a:solidFill>
              </a:rPr>
              <a:t>n</a:t>
            </a:r>
            <a:r>
              <a:rPr lang="fr-FR" sz="1800" dirty="0" smtClean="0">
                <a:solidFill>
                  <a:srgbClr val="0070C0"/>
                </a:solidFill>
              </a:rPr>
              <a:t>om : </a:t>
            </a:r>
            <a:r>
              <a:rPr lang="fr-FR" sz="1800" u="sng" dirty="0" smtClean="0">
                <a:solidFill>
                  <a:srgbClr val="0070C0"/>
                </a:solidFill>
              </a:rPr>
              <a:t>chaîne</a:t>
            </a:r>
            <a:r>
              <a:rPr lang="fr-FR" sz="1800" dirty="0" smtClean="0">
                <a:solidFill>
                  <a:srgbClr val="0070C0"/>
                </a:solidFill>
              </a:rPr>
              <a:t> (de caractères)</a:t>
            </a:r>
          </a:p>
          <a:p>
            <a:pPr marL="0" indent="0">
              <a:buNone/>
            </a:pPr>
            <a:r>
              <a:rPr lang="fr-FR" sz="1800" dirty="0" smtClean="0">
                <a:solidFill>
                  <a:srgbClr val="0070C0"/>
                </a:solidFill>
              </a:rPr>
              <a:t>Test: </a:t>
            </a:r>
            <a:r>
              <a:rPr lang="fr-FR" sz="1800" u="sng" dirty="0" smtClean="0">
                <a:solidFill>
                  <a:srgbClr val="0070C0"/>
                </a:solidFill>
              </a:rPr>
              <a:t>boolée</a:t>
            </a:r>
            <a:r>
              <a:rPr lang="fr-FR" sz="1800" dirty="0" smtClean="0">
                <a:solidFill>
                  <a:srgbClr val="0070C0"/>
                </a:solidFill>
              </a:rPr>
              <a:t>n (vrai ou faux)</a:t>
            </a:r>
          </a:p>
          <a:p>
            <a:pPr marL="0" indent="0">
              <a:buNone/>
            </a:pPr>
            <a:r>
              <a:rPr lang="fr-FR" sz="1800" u="sng" dirty="0" smtClean="0">
                <a:solidFill>
                  <a:srgbClr val="C00000"/>
                </a:solidFill>
              </a:rPr>
              <a:t>DEBUT</a:t>
            </a:r>
          </a:p>
          <a:p>
            <a:pPr marL="0" indent="0">
              <a:buNone/>
            </a:pPr>
            <a:r>
              <a:rPr lang="fr-FR" sz="1800" dirty="0">
                <a:solidFill>
                  <a:srgbClr val="7030A0"/>
                </a:solidFill>
              </a:rPr>
              <a:t>a</a:t>
            </a:r>
            <a:r>
              <a:rPr lang="fr-FR" sz="1800" dirty="0" smtClean="0">
                <a:solidFill>
                  <a:srgbClr val="7030A0"/>
                </a:solidFill>
              </a:rPr>
              <a:t> </a:t>
            </a:r>
            <a:r>
              <a:rPr lang="fr-FR" sz="1800" dirty="0" smtClean="0">
                <a:solidFill>
                  <a:srgbClr val="7030A0"/>
                </a:solidFill>
                <a:sym typeface="Wingdings" panose="05000000000000000000" pitchFamily="2" charset="2"/>
              </a:rPr>
              <a:t> 10						Algorithme</a:t>
            </a:r>
          </a:p>
          <a:p>
            <a:pPr marL="0" indent="0">
              <a:buNone/>
            </a:pPr>
            <a:r>
              <a:rPr lang="fr-FR" sz="1800" dirty="0">
                <a:solidFill>
                  <a:srgbClr val="7030A0"/>
                </a:solidFill>
                <a:sym typeface="Wingdings" panose="05000000000000000000" pitchFamily="2" charset="2"/>
              </a:rPr>
              <a:t>b</a:t>
            </a:r>
            <a:r>
              <a:rPr lang="fr-FR" sz="1800" dirty="0" smtClean="0">
                <a:solidFill>
                  <a:srgbClr val="7030A0"/>
                </a:solidFill>
                <a:sym typeface="Wingdings" panose="05000000000000000000" pitchFamily="2" charset="2"/>
              </a:rPr>
              <a:t>  3.1415</a:t>
            </a:r>
          </a:p>
          <a:p>
            <a:pPr marL="0" indent="0">
              <a:buNone/>
            </a:pPr>
            <a:r>
              <a:rPr lang="fr-FR" sz="1800" dirty="0" smtClean="0">
                <a:solidFill>
                  <a:srgbClr val="7030A0"/>
                </a:solidFill>
                <a:sym typeface="Wingdings" panose="05000000000000000000" pitchFamily="2" charset="2"/>
              </a:rPr>
              <a:t>c  12345</a:t>
            </a:r>
          </a:p>
          <a:p>
            <a:pPr marL="0" indent="0">
              <a:buNone/>
            </a:pPr>
            <a:r>
              <a:rPr lang="fr-FR" sz="1800" dirty="0">
                <a:solidFill>
                  <a:srgbClr val="7030A0"/>
                </a:solidFill>
                <a:sym typeface="Wingdings" panose="05000000000000000000" pitchFamily="2" charset="2"/>
              </a:rPr>
              <a:t>n</a:t>
            </a:r>
            <a:r>
              <a:rPr lang="fr-FR" sz="1800" dirty="0" smtClean="0">
                <a:solidFill>
                  <a:srgbClr val="7030A0"/>
                </a:solidFill>
                <a:sym typeface="Wingdings" panose="05000000000000000000" pitchFamily="2" charset="2"/>
              </a:rPr>
              <a:t>om  Alfred</a:t>
            </a:r>
          </a:p>
          <a:p>
            <a:pPr marL="0" indent="0">
              <a:buNone/>
            </a:pPr>
            <a:r>
              <a:rPr lang="fr-FR" sz="1800" dirty="0">
                <a:solidFill>
                  <a:srgbClr val="7030A0"/>
                </a:solidFill>
                <a:sym typeface="Wingdings" panose="05000000000000000000" pitchFamily="2" charset="2"/>
              </a:rPr>
              <a:t>t</a:t>
            </a:r>
            <a:r>
              <a:rPr lang="fr-FR" sz="1800" dirty="0" smtClean="0">
                <a:solidFill>
                  <a:srgbClr val="7030A0"/>
                </a:solidFill>
                <a:sym typeface="Wingdings" panose="05000000000000000000" pitchFamily="2" charset="2"/>
              </a:rPr>
              <a:t>est  vrai</a:t>
            </a:r>
          </a:p>
          <a:p>
            <a:pPr marL="0" indent="0">
              <a:buNone/>
            </a:pPr>
            <a:r>
              <a:rPr lang="fr-FR" sz="1800" dirty="0" smtClean="0">
                <a:solidFill>
                  <a:srgbClr val="C00000"/>
                </a:solidFill>
                <a:sym typeface="Wingdings" panose="05000000000000000000" pitchFamily="2" charset="2"/>
              </a:rPr>
              <a:t>FIN</a:t>
            </a:r>
            <a:endParaRPr lang="fr-FR" sz="18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u="sng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9061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Données</a:t>
            </a:r>
            <a:endParaRPr lang="fr-FR" dirty="0"/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298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Données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Variables</a:t>
            </a:r>
          </a:p>
          <a:p>
            <a:pPr lvl="1"/>
            <a:r>
              <a:rPr lang="fr-FR" dirty="0" smtClean="0"/>
              <a:t>Une étiquette associée à une case mémoire. Sa valeur est modifiable. </a:t>
            </a:r>
          </a:p>
          <a:p>
            <a:r>
              <a:rPr lang="fr-FR" dirty="0"/>
              <a:t>Constantes</a:t>
            </a:r>
          </a:p>
          <a:p>
            <a:pPr lvl="1"/>
            <a:r>
              <a:rPr lang="fr-FR" dirty="0"/>
              <a:t>Une étiquette associée à une case </a:t>
            </a:r>
            <a:r>
              <a:rPr lang="fr-FR" dirty="0" smtClean="0"/>
              <a:t>mémoire. Sa valeur n’est pas modifiable. </a:t>
            </a:r>
          </a:p>
          <a:p>
            <a:r>
              <a:rPr lang="fr-FR" dirty="0" smtClean="0"/>
              <a:t>Les variables et les constantes sont typées	</a:t>
            </a:r>
          </a:p>
          <a:p>
            <a:pPr lvl="1"/>
            <a:r>
              <a:rPr lang="fr-FR" dirty="0" smtClean="0"/>
              <a:t>Types</a:t>
            </a:r>
          </a:p>
          <a:p>
            <a:pPr lvl="2"/>
            <a:r>
              <a:rPr lang="fr-FR" dirty="0" smtClean="0"/>
              <a:t>Types de base</a:t>
            </a:r>
          </a:p>
          <a:p>
            <a:pPr lvl="2"/>
            <a:r>
              <a:rPr lang="fr-FR" dirty="0" smtClean="0"/>
              <a:t>Types construits</a:t>
            </a:r>
          </a:p>
          <a:p>
            <a:r>
              <a:rPr lang="fr-FR" dirty="0" smtClean="0"/>
              <a:t>Entrées</a:t>
            </a:r>
          </a:p>
          <a:p>
            <a:r>
              <a:rPr lang="fr-FR" dirty="0" smtClean="0"/>
              <a:t>Sorties</a:t>
            </a:r>
          </a:p>
          <a:p>
            <a:r>
              <a:rPr lang="fr-FR" dirty="0" smtClean="0"/>
              <a:t>Tableaux</a:t>
            </a:r>
          </a:p>
          <a:p>
            <a:r>
              <a:rPr lang="fr-FR" dirty="0" smtClean="0"/>
              <a:t>Fichiers</a:t>
            </a:r>
          </a:p>
        </p:txBody>
      </p:sp>
    </p:spTree>
    <p:extLst>
      <p:ext uri="{BB962C8B-B14F-4D97-AF65-F5344CB8AC3E}">
        <p14:creationId xmlns:p14="http://schemas.microsoft.com/office/powerpoint/2010/main" val="374351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Données en langage algorithmique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892040"/>
          </a:xfrm>
        </p:spPr>
        <p:txBody>
          <a:bodyPr/>
          <a:lstStyle/>
          <a:p>
            <a:pPr marL="0" indent="0">
              <a:buNone/>
            </a:pPr>
            <a:r>
              <a:rPr lang="fr-FR" sz="1800" u="sng" dirty="0" smtClean="0"/>
              <a:t>PROGRAMME</a:t>
            </a:r>
            <a:r>
              <a:rPr lang="fr-FR" sz="1800" dirty="0" smtClean="0"/>
              <a:t> Affectation</a:t>
            </a:r>
          </a:p>
          <a:p>
            <a:pPr marL="0" indent="0">
              <a:buNone/>
            </a:pPr>
            <a:r>
              <a:rPr lang="fr-FR" sz="1800" u="sng" dirty="0" smtClean="0">
                <a:solidFill>
                  <a:srgbClr val="C00000"/>
                </a:solidFill>
              </a:rPr>
              <a:t>VAR</a:t>
            </a:r>
          </a:p>
          <a:p>
            <a:pPr marL="0" indent="0">
              <a:buNone/>
            </a:pPr>
            <a:r>
              <a:rPr lang="fr-FR" sz="1800" dirty="0"/>
              <a:t>a</a:t>
            </a:r>
            <a:r>
              <a:rPr lang="fr-FR" sz="1800" dirty="0" smtClean="0"/>
              <a:t> : </a:t>
            </a:r>
            <a:r>
              <a:rPr lang="fr-FR" sz="1800" u="sng" dirty="0" smtClean="0">
                <a:solidFill>
                  <a:srgbClr val="C00000"/>
                </a:solidFill>
              </a:rPr>
              <a:t>entier</a:t>
            </a:r>
            <a:r>
              <a:rPr lang="fr-FR" sz="1800" dirty="0" smtClean="0">
                <a:solidFill>
                  <a:srgbClr val="C00000"/>
                </a:solidFill>
              </a:rPr>
              <a:t>						</a:t>
            </a:r>
            <a:r>
              <a:rPr lang="fr-FR" sz="1800" u="sng" dirty="0" smtClean="0">
                <a:solidFill>
                  <a:srgbClr val="C00000"/>
                </a:solidFill>
              </a:rPr>
              <a:t>Les variables sont typées.</a:t>
            </a:r>
          </a:p>
          <a:p>
            <a:pPr marL="0" indent="0">
              <a:buNone/>
            </a:pPr>
            <a:r>
              <a:rPr lang="fr-FR" sz="1800" dirty="0" err="1" smtClean="0"/>
              <a:t>b,c</a:t>
            </a:r>
            <a:r>
              <a:rPr lang="fr-FR" sz="1800" dirty="0" smtClean="0"/>
              <a:t> : </a:t>
            </a:r>
            <a:r>
              <a:rPr lang="fr-FR" sz="1800" u="sng" dirty="0" smtClean="0">
                <a:solidFill>
                  <a:srgbClr val="C00000"/>
                </a:solidFill>
              </a:rPr>
              <a:t>réels</a:t>
            </a:r>
          </a:p>
          <a:p>
            <a:pPr marL="0" indent="0">
              <a:buNone/>
            </a:pPr>
            <a:r>
              <a:rPr lang="fr-FR" sz="1800" dirty="0"/>
              <a:t>n</a:t>
            </a:r>
            <a:r>
              <a:rPr lang="fr-FR" sz="1800" dirty="0" smtClean="0"/>
              <a:t>om : </a:t>
            </a:r>
            <a:r>
              <a:rPr lang="fr-FR" sz="1800" u="sng" dirty="0" smtClean="0">
                <a:solidFill>
                  <a:srgbClr val="C00000"/>
                </a:solidFill>
              </a:rPr>
              <a:t>chaîne</a:t>
            </a:r>
            <a:r>
              <a:rPr lang="fr-FR" sz="1800" dirty="0" smtClean="0"/>
              <a:t> (de caractères)</a:t>
            </a:r>
          </a:p>
          <a:p>
            <a:pPr marL="0" indent="0">
              <a:buNone/>
            </a:pPr>
            <a:r>
              <a:rPr lang="fr-FR" sz="1800" dirty="0" smtClean="0"/>
              <a:t>Test: </a:t>
            </a:r>
            <a:r>
              <a:rPr lang="fr-FR" sz="1800" u="sng" dirty="0" smtClean="0">
                <a:solidFill>
                  <a:srgbClr val="C00000"/>
                </a:solidFill>
              </a:rPr>
              <a:t>boolée</a:t>
            </a:r>
            <a:r>
              <a:rPr lang="fr-FR" sz="1800" dirty="0" smtClean="0">
                <a:solidFill>
                  <a:srgbClr val="C00000"/>
                </a:solidFill>
              </a:rPr>
              <a:t>n</a:t>
            </a:r>
            <a:r>
              <a:rPr lang="fr-FR" sz="1800" dirty="0" smtClean="0"/>
              <a:t> (vrai ou faux)</a:t>
            </a:r>
          </a:p>
          <a:p>
            <a:pPr marL="0" indent="0">
              <a:buNone/>
            </a:pPr>
            <a:r>
              <a:rPr lang="fr-FR" sz="1800" u="sng" dirty="0" smtClean="0"/>
              <a:t>DEBUT</a:t>
            </a:r>
          </a:p>
          <a:p>
            <a:pPr marL="0" indent="0">
              <a:buNone/>
            </a:pPr>
            <a:r>
              <a:rPr lang="fr-FR" sz="1800" dirty="0"/>
              <a:t>a</a:t>
            </a:r>
            <a:r>
              <a:rPr lang="fr-FR" sz="1800" dirty="0" smtClean="0"/>
              <a:t> </a:t>
            </a:r>
            <a:r>
              <a:rPr lang="fr-FR" sz="1800" dirty="0" smtClean="0">
                <a:sym typeface="Wingdings" panose="05000000000000000000" pitchFamily="2" charset="2"/>
              </a:rPr>
              <a:t> 10</a:t>
            </a:r>
          </a:p>
          <a:p>
            <a:pPr marL="0" indent="0">
              <a:buNone/>
            </a:pPr>
            <a:r>
              <a:rPr lang="fr-FR" sz="1800" dirty="0">
                <a:sym typeface="Wingdings" panose="05000000000000000000" pitchFamily="2" charset="2"/>
              </a:rPr>
              <a:t>b</a:t>
            </a:r>
            <a:r>
              <a:rPr lang="fr-FR" sz="1800" dirty="0" smtClean="0">
                <a:sym typeface="Wingdings" panose="05000000000000000000" pitchFamily="2" charset="2"/>
              </a:rPr>
              <a:t>  3,1415</a:t>
            </a:r>
          </a:p>
          <a:p>
            <a:pPr marL="0" indent="0">
              <a:buNone/>
            </a:pPr>
            <a:r>
              <a:rPr lang="fr-FR" sz="1800" dirty="0" smtClean="0">
                <a:sym typeface="Wingdings" panose="05000000000000000000" pitchFamily="2" charset="2"/>
              </a:rPr>
              <a:t>c  12345</a:t>
            </a:r>
          </a:p>
          <a:p>
            <a:pPr marL="0" indent="0">
              <a:buNone/>
            </a:pPr>
            <a:r>
              <a:rPr lang="fr-FR" sz="1800" dirty="0">
                <a:sym typeface="Wingdings" panose="05000000000000000000" pitchFamily="2" charset="2"/>
              </a:rPr>
              <a:t>n</a:t>
            </a:r>
            <a:r>
              <a:rPr lang="fr-FR" sz="1800" dirty="0" smtClean="0">
                <a:sym typeface="Wingdings" panose="05000000000000000000" pitchFamily="2" charset="2"/>
              </a:rPr>
              <a:t>om  ‘’Alfred’’</a:t>
            </a:r>
          </a:p>
          <a:p>
            <a:pPr marL="0" indent="0">
              <a:buNone/>
            </a:pPr>
            <a:r>
              <a:rPr lang="fr-FR" sz="1800" dirty="0">
                <a:sym typeface="Wingdings" panose="05000000000000000000" pitchFamily="2" charset="2"/>
              </a:rPr>
              <a:t>t</a:t>
            </a:r>
            <a:r>
              <a:rPr lang="fr-FR" sz="1800" dirty="0" smtClean="0">
                <a:sym typeface="Wingdings" panose="05000000000000000000" pitchFamily="2" charset="2"/>
              </a:rPr>
              <a:t>est  vrai</a:t>
            </a:r>
          </a:p>
          <a:p>
            <a:pPr marL="0" indent="0">
              <a:buNone/>
            </a:pPr>
            <a:r>
              <a:rPr lang="fr-FR" sz="1800" u="sng" dirty="0" smtClean="0">
                <a:sym typeface="Wingdings" panose="05000000000000000000" pitchFamily="2" charset="2"/>
              </a:rPr>
              <a:t>FIN</a:t>
            </a:r>
            <a:endParaRPr lang="fr-FR" sz="1800" u="sng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u="sng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082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Affectation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Consiste à donner une valeur à une variable</a:t>
            </a:r>
          </a:p>
          <a:p>
            <a:r>
              <a:rPr lang="fr-FR" dirty="0" smtClean="0"/>
              <a:t>La valeur doit être conforme au type de la variable </a:t>
            </a:r>
          </a:p>
          <a:p>
            <a:r>
              <a:rPr lang="fr-FR" dirty="0" smtClean="0"/>
              <a:t>(cas du transtypage)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1198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Affectation (exemples)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468495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fr-FR" sz="3800" u="sng" dirty="0"/>
              <a:t>PROGRAMME</a:t>
            </a:r>
            <a:r>
              <a:rPr lang="fr-FR" sz="3800" dirty="0"/>
              <a:t> Affectation</a:t>
            </a:r>
          </a:p>
          <a:p>
            <a:pPr marL="0" indent="0">
              <a:buNone/>
            </a:pPr>
            <a:r>
              <a:rPr lang="fr-FR" sz="3800" u="sng" dirty="0">
                <a:solidFill>
                  <a:srgbClr val="C00000"/>
                </a:solidFill>
              </a:rPr>
              <a:t>VAR</a:t>
            </a:r>
          </a:p>
          <a:p>
            <a:pPr marL="0" indent="0">
              <a:buNone/>
            </a:pPr>
            <a:r>
              <a:rPr lang="fr-FR" sz="3800" dirty="0"/>
              <a:t>a : </a:t>
            </a:r>
            <a:r>
              <a:rPr lang="fr-FR" sz="3800" u="sng" dirty="0" smtClean="0">
                <a:solidFill>
                  <a:srgbClr val="C00000"/>
                </a:solidFill>
              </a:rPr>
              <a:t>entier</a:t>
            </a:r>
          </a:p>
          <a:p>
            <a:pPr marL="0" indent="0">
              <a:buNone/>
            </a:pPr>
            <a:r>
              <a:rPr lang="fr-FR" sz="3800" dirty="0" err="1" smtClean="0"/>
              <a:t>b,c</a:t>
            </a:r>
            <a:r>
              <a:rPr lang="fr-FR" sz="3800" dirty="0" smtClean="0"/>
              <a:t> </a:t>
            </a:r>
            <a:r>
              <a:rPr lang="fr-FR" sz="3800" dirty="0"/>
              <a:t>: </a:t>
            </a:r>
            <a:r>
              <a:rPr lang="fr-FR" sz="3800" u="sng" dirty="0">
                <a:solidFill>
                  <a:srgbClr val="C00000"/>
                </a:solidFill>
              </a:rPr>
              <a:t>réels</a:t>
            </a:r>
          </a:p>
          <a:p>
            <a:pPr marL="0" indent="0">
              <a:buNone/>
            </a:pPr>
            <a:r>
              <a:rPr lang="fr-FR" sz="3800" dirty="0"/>
              <a:t>nom : </a:t>
            </a:r>
            <a:r>
              <a:rPr lang="fr-FR" sz="3800" u="sng" dirty="0">
                <a:solidFill>
                  <a:srgbClr val="C00000"/>
                </a:solidFill>
              </a:rPr>
              <a:t>chaîne</a:t>
            </a:r>
            <a:r>
              <a:rPr lang="fr-FR" sz="3800" dirty="0"/>
              <a:t> (de caractères)</a:t>
            </a:r>
          </a:p>
          <a:p>
            <a:pPr marL="0" indent="0">
              <a:buNone/>
            </a:pPr>
            <a:r>
              <a:rPr lang="fr-FR" sz="3800" dirty="0"/>
              <a:t>Test: </a:t>
            </a:r>
            <a:r>
              <a:rPr lang="fr-FR" sz="3800" u="sng" dirty="0">
                <a:solidFill>
                  <a:srgbClr val="C00000"/>
                </a:solidFill>
              </a:rPr>
              <a:t>boolée</a:t>
            </a:r>
            <a:r>
              <a:rPr lang="fr-FR" sz="3800" dirty="0">
                <a:solidFill>
                  <a:srgbClr val="C00000"/>
                </a:solidFill>
              </a:rPr>
              <a:t>n</a:t>
            </a:r>
            <a:r>
              <a:rPr lang="fr-FR" sz="3800" dirty="0"/>
              <a:t> (vrai ou faux)</a:t>
            </a:r>
          </a:p>
          <a:p>
            <a:pPr marL="0" indent="0">
              <a:buNone/>
            </a:pPr>
            <a:r>
              <a:rPr lang="fr-FR" sz="3800" u="sng" dirty="0"/>
              <a:t>DEBUT</a:t>
            </a:r>
          </a:p>
          <a:p>
            <a:pPr marL="0" indent="0">
              <a:buNone/>
            </a:pPr>
            <a:r>
              <a:rPr lang="fr-FR" sz="3800" dirty="0"/>
              <a:t>a </a:t>
            </a:r>
            <a:r>
              <a:rPr lang="fr-FR" sz="3800" dirty="0">
                <a:sym typeface="Wingdings" panose="05000000000000000000" pitchFamily="2" charset="2"/>
              </a:rPr>
              <a:t> 10</a:t>
            </a:r>
          </a:p>
          <a:p>
            <a:pPr marL="0" indent="0">
              <a:buNone/>
            </a:pPr>
            <a:r>
              <a:rPr lang="fr-FR" sz="3800" dirty="0">
                <a:sym typeface="Wingdings" panose="05000000000000000000" pitchFamily="2" charset="2"/>
              </a:rPr>
              <a:t>b  </a:t>
            </a:r>
            <a:r>
              <a:rPr lang="fr-FR" sz="3800" dirty="0" smtClean="0">
                <a:sym typeface="Wingdings" panose="05000000000000000000" pitchFamily="2" charset="2"/>
              </a:rPr>
              <a:t>3.1415</a:t>
            </a:r>
            <a:endParaRPr lang="fr-FR" sz="38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sz="3800" dirty="0">
                <a:sym typeface="Wingdings" panose="05000000000000000000" pitchFamily="2" charset="2"/>
              </a:rPr>
              <a:t>nom  </a:t>
            </a:r>
            <a:r>
              <a:rPr lang="fr-FR" sz="3800" dirty="0" smtClean="0">
                <a:sym typeface="Wingdings" panose="05000000000000000000" pitchFamily="2" charset="2"/>
              </a:rPr>
              <a:t>‘’Alfred’’</a:t>
            </a:r>
            <a:endParaRPr lang="fr-FR" sz="38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sz="3800" dirty="0">
                <a:sym typeface="Wingdings" panose="05000000000000000000" pitchFamily="2" charset="2"/>
              </a:rPr>
              <a:t>test  </a:t>
            </a:r>
            <a:r>
              <a:rPr lang="fr-FR" sz="3800" dirty="0" smtClean="0">
                <a:sym typeface="Wingdings" panose="05000000000000000000" pitchFamily="2" charset="2"/>
              </a:rPr>
              <a:t>vrai</a:t>
            </a:r>
          </a:p>
          <a:p>
            <a:pPr marL="0" indent="0">
              <a:buNone/>
            </a:pPr>
            <a:r>
              <a:rPr lang="fr-FR" sz="3800" dirty="0" smtClean="0">
                <a:sym typeface="Wingdings" panose="05000000000000000000" pitchFamily="2" charset="2"/>
              </a:rPr>
              <a:t>c  b</a:t>
            </a:r>
            <a:endParaRPr lang="fr-FR" sz="38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sz="3800" u="sng" dirty="0">
                <a:sym typeface="Wingdings" panose="05000000000000000000" pitchFamily="2" charset="2"/>
              </a:rPr>
              <a:t>FIN</a:t>
            </a:r>
            <a:endParaRPr lang="fr-FR" sz="3800" u="sng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fr-FR" sz="2400" dirty="0" smtClean="0"/>
              <a:t>a </a:t>
            </a:r>
            <a:r>
              <a:rPr lang="fr-FR" sz="2400" dirty="0" smtClean="0">
                <a:sym typeface="Wingdings" panose="05000000000000000000" pitchFamily="2" charset="2"/>
              </a:rPr>
              <a:t> ‘’Alfred’’    </a:t>
            </a:r>
            <a:r>
              <a:rPr lang="fr-FR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????</a:t>
            </a:r>
          </a:p>
          <a:p>
            <a:r>
              <a:rPr lang="fr-FR" sz="2400" dirty="0" smtClean="0">
                <a:sym typeface="Wingdings" panose="05000000000000000000" pitchFamily="2" charset="2"/>
              </a:rPr>
              <a:t>nom  ‘’12345’’ chaîne de caractères ‘’12345’’ différente de l’entier 12345</a:t>
            </a:r>
          </a:p>
          <a:p>
            <a:r>
              <a:rPr lang="fr-FR" sz="2400" dirty="0" smtClean="0">
                <a:sym typeface="Wingdings" panose="05000000000000000000" pitchFamily="2" charset="2"/>
              </a:rPr>
              <a:t>test  ‘’</a:t>
            </a:r>
            <a:r>
              <a:rPr lang="fr-FR" sz="2400" dirty="0" err="1" smtClean="0">
                <a:sym typeface="Wingdings" panose="05000000000000000000" pitchFamily="2" charset="2"/>
              </a:rPr>
              <a:t>alfred</a:t>
            </a:r>
            <a:r>
              <a:rPr lang="fr-FR" sz="2400" dirty="0" smtClean="0">
                <a:sym typeface="Wingdings" panose="05000000000000000000" pitchFamily="2" charset="2"/>
              </a:rPr>
              <a:t>’’   </a:t>
            </a:r>
            <a:r>
              <a:rPr lang="fr-FR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???</a:t>
            </a:r>
          </a:p>
          <a:p>
            <a:pPr marL="0" indent="0">
              <a:buNone/>
            </a:pPr>
            <a:r>
              <a:rPr lang="fr-FR" sz="2400" dirty="0" smtClean="0">
                <a:sym typeface="Wingdings" panose="05000000000000000000" pitchFamily="2" charset="2"/>
              </a:rPr>
              <a:t>test  0 (souvent 0 = faux)</a:t>
            </a:r>
          </a:p>
          <a:p>
            <a:pPr marL="0" indent="0">
              <a:buNone/>
            </a:pPr>
            <a:r>
              <a:rPr lang="fr-FR" sz="2400" dirty="0" smtClean="0">
                <a:sym typeface="Wingdings" panose="05000000000000000000" pitchFamily="2" charset="2"/>
              </a:rPr>
              <a:t>test  1  (</a:t>
            </a:r>
            <a:r>
              <a:rPr lang="fr-FR" sz="2400" dirty="0">
                <a:sym typeface="Wingdings" panose="05000000000000000000" pitchFamily="2" charset="2"/>
              </a:rPr>
              <a:t>s</a:t>
            </a:r>
            <a:r>
              <a:rPr lang="fr-FR" sz="2400" dirty="0" smtClean="0">
                <a:sym typeface="Wingdings" panose="05000000000000000000" pitchFamily="2" charset="2"/>
              </a:rPr>
              <a:t>ouvent 1 = vrai)</a:t>
            </a:r>
          </a:p>
          <a:p>
            <a:pPr marL="0" indent="0">
              <a:buNone/>
            </a:pPr>
            <a:r>
              <a:rPr lang="fr-FR" sz="2400" dirty="0" smtClean="0">
                <a:sym typeface="Wingdings" panose="05000000000000000000" pitchFamily="2" charset="2"/>
              </a:rPr>
              <a:t>test  2 </a:t>
            </a:r>
            <a:r>
              <a:rPr lang="fr-FR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???</a:t>
            </a:r>
          </a:p>
          <a:p>
            <a:r>
              <a:rPr lang="fr-FR" sz="2400" dirty="0"/>
              <a:t>b </a:t>
            </a:r>
            <a:r>
              <a:rPr lang="fr-FR" sz="2400" dirty="0">
                <a:sym typeface="Wingdings" panose="05000000000000000000" pitchFamily="2" charset="2"/>
              </a:rPr>
              <a:t></a:t>
            </a:r>
            <a:r>
              <a:rPr lang="fr-FR" sz="2400" dirty="0"/>
              <a:t> 12.35</a:t>
            </a:r>
          </a:p>
          <a:p>
            <a:pPr marL="0" indent="0">
              <a:buNone/>
            </a:pPr>
            <a:r>
              <a:rPr lang="fr-FR" sz="2400" dirty="0"/>
              <a:t>c </a:t>
            </a:r>
            <a:r>
              <a:rPr lang="fr-FR" sz="2400" dirty="0">
                <a:sym typeface="Wingdings" panose="05000000000000000000" pitchFamily="2" charset="2"/>
              </a:rPr>
              <a:t> b	(c= 12.35)</a:t>
            </a:r>
          </a:p>
          <a:p>
            <a:endParaRPr lang="fr-FR" sz="2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sz="2400" dirty="0" smtClean="0">
              <a:sym typeface="Wingdings" panose="05000000000000000000" pitchFamily="2" charset="2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3660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Transtypage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 </a:t>
            </a:r>
            <a:r>
              <a:rPr lang="fr-FR" dirty="0" smtClean="0">
                <a:sym typeface="Wingdings" panose="05000000000000000000" pitchFamily="2" charset="2"/>
              </a:rPr>
              <a:t> (entier) 12.35	(a = 12)</a:t>
            </a:r>
          </a:p>
          <a:p>
            <a:r>
              <a:rPr lang="fr-FR" dirty="0">
                <a:sym typeface="Wingdings" panose="05000000000000000000" pitchFamily="2" charset="2"/>
              </a:rPr>
              <a:t>c</a:t>
            </a:r>
            <a:r>
              <a:rPr lang="fr-FR" dirty="0" smtClean="0">
                <a:sym typeface="Wingdings" panose="05000000000000000000" pitchFamily="2" charset="2"/>
              </a:rPr>
              <a:t>  (réel) 12		(c = 12.0)</a:t>
            </a:r>
          </a:p>
          <a:p>
            <a:r>
              <a:rPr lang="fr-FR" dirty="0" smtClean="0">
                <a:sym typeface="Wingdings" panose="05000000000000000000" pitchFamily="2" charset="2"/>
              </a:rPr>
              <a:t>b  12.356</a:t>
            </a:r>
          </a:p>
          <a:p>
            <a:r>
              <a:rPr lang="fr-FR" dirty="0" smtClean="0">
                <a:sym typeface="Wingdings" panose="05000000000000000000" pitchFamily="2" charset="2"/>
              </a:rPr>
              <a:t>c  b			(c= 12.356)</a:t>
            </a:r>
          </a:p>
          <a:p>
            <a:r>
              <a:rPr lang="fr-FR" dirty="0" smtClean="0">
                <a:sym typeface="Wingdings" panose="05000000000000000000" pitchFamily="2" charset="2"/>
              </a:rPr>
              <a:t>a (entier) c		(a = 12)</a:t>
            </a:r>
          </a:p>
          <a:p>
            <a:pPr marL="457200" lvl="1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457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Programme en PHP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La zone algorithmique en PHP commence par ‘’&lt;?</a:t>
            </a:r>
            <a:r>
              <a:rPr lang="fr-FR" dirty="0" err="1" smtClean="0"/>
              <a:t>php</a:t>
            </a:r>
            <a:r>
              <a:rPr lang="fr-FR" dirty="0" smtClean="0"/>
              <a:t>’’ et termine par ‘’?&gt;’’</a:t>
            </a:r>
          </a:p>
          <a:p>
            <a:r>
              <a:rPr lang="fr-FR" dirty="0"/>
              <a:t>Pas de zone de </a:t>
            </a:r>
            <a:r>
              <a:rPr lang="fr-FR" dirty="0" smtClean="0"/>
              <a:t>données !!!</a:t>
            </a:r>
          </a:p>
          <a:p>
            <a:pPr marL="0" indent="0">
              <a:buNone/>
            </a:pPr>
            <a:r>
              <a:rPr lang="fr-FR" dirty="0" smtClean="0"/>
              <a:t> </a:t>
            </a:r>
            <a:r>
              <a:rPr lang="fr-FR" dirty="0" smtClean="0">
                <a:sym typeface="Wingdings" panose="05000000000000000000" pitchFamily="2" charset="2"/>
              </a:rPr>
              <a:t> </a:t>
            </a:r>
            <a:r>
              <a:rPr lang="fr-FR" dirty="0" smtClean="0"/>
              <a:t>Typage implicite</a:t>
            </a:r>
          </a:p>
          <a:p>
            <a:pPr marL="0" indent="0">
              <a:buNone/>
            </a:pPr>
            <a:r>
              <a:rPr lang="fr-FR" sz="2400" dirty="0" smtClean="0"/>
              <a:t>($a est un entier, $r1 est un réel, $txt1 est une chaîne de caractères, $b est un entier, $r2 un réel, $c un entier, $txt2 un texte)</a:t>
            </a:r>
            <a:endParaRPr lang="fr-FR" sz="2400" dirty="0"/>
          </a:p>
        </p:txBody>
      </p:sp>
      <p:pic>
        <p:nvPicPr>
          <p:cNvPr id="4" name="Espace réservé du contenu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" y="1524794"/>
            <a:ext cx="3516085" cy="4953000"/>
          </a:xfrm>
          <a:prstGeom prst="rect">
            <a:avLst/>
          </a:prstGeom>
        </p:spPr>
      </p:pic>
      <p:sp>
        <p:nvSpPr>
          <p:cNvPr id="8" name="Rectangle à coins arrondis 7"/>
          <p:cNvSpPr/>
          <p:nvPr/>
        </p:nvSpPr>
        <p:spPr>
          <a:xfrm>
            <a:off x="838200" y="2589291"/>
            <a:ext cx="2209800" cy="3293349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56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Variable en PHP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0" y="1524794"/>
            <a:ext cx="3516085" cy="4953000"/>
          </a:xfrm>
        </p:spPr>
      </p:pic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>
          <a:xfrm>
            <a:off x="6172200" y="1524794"/>
            <a:ext cx="5181600" cy="4799806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Les noms de variables commencent par un </a:t>
            </a:r>
            <a:r>
              <a:rPr lang="fr-FR" dirty="0" smtClean="0"/>
              <a:t>‘’$’’</a:t>
            </a:r>
            <a:endParaRPr lang="fr-FR" dirty="0"/>
          </a:p>
          <a:p>
            <a:r>
              <a:rPr lang="fr-FR" dirty="0" smtClean="0"/>
              <a:t>Pas de zone de données : typage implicite </a:t>
            </a:r>
          </a:p>
          <a:p>
            <a:pPr lvl="1"/>
            <a:r>
              <a:rPr lang="fr-FR" dirty="0" smtClean="0"/>
              <a:t>$a est entier, $r1 est réel, $txt1 et $txt2 sont des chaines de caractères</a:t>
            </a:r>
          </a:p>
          <a:p>
            <a:pPr lvl="1"/>
            <a:r>
              <a:rPr lang="fr-FR" dirty="0" smtClean="0"/>
              <a:t>$c est entier et contient 3</a:t>
            </a:r>
          </a:p>
          <a:p>
            <a:r>
              <a:rPr lang="fr-FR" dirty="0" smtClean="0"/>
              <a:t>Le symbole ‘’=‘’ affecte une valeur à un variable; ce n’est pas une « équivalence » (math)</a:t>
            </a:r>
          </a:p>
          <a:p>
            <a:r>
              <a:rPr lang="fr-FR" dirty="0" smtClean="0"/>
              <a:t>Dans une page HTML, un code PHP doit être mis entre les balises </a:t>
            </a:r>
            <a:r>
              <a:rPr lang="fr-FR" dirty="0" smtClean="0">
                <a:solidFill>
                  <a:srgbClr val="FF0000"/>
                </a:solidFill>
              </a:rPr>
              <a:t>&lt;?</a:t>
            </a:r>
            <a:r>
              <a:rPr lang="fr-FR" dirty="0" err="1" smtClean="0">
                <a:solidFill>
                  <a:srgbClr val="FF0000"/>
                </a:solidFill>
              </a:rPr>
              <a:t>php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et </a:t>
            </a:r>
            <a:r>
              <a:rPr lang="fr-FR" dirty="0" smtClean="0">
                <a:solidFill>
                  <a:srgbClr val="FF0000"/>
                </a:solidFill>
              </a:rPr>
              <a:t>?&gt;</a:t>
            </a:r>
          </a:p>
          <a:p>
            <a:endParaRPr lang="fr-FR" dirty="0" smtClean="0"/>
          </a:p>
        </p:txBody>
      </p:sp>
      <p:sp>
        <p:nvSpPr>
          <p:cNvPr id="9" name="Rectangle à coins arrondis 8"/>
          <p:cNvSpPr/>
          <p:nvPr/>
        </p:nvSpPr>
        <p:spPr>
          <a:xfrm>
            <a:off x="1295400" y="2941320"/>
            <a:ext cx="1874520" cy="1767840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304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Sources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960" y="4099661"/>
            <a:ext cx="1859280" cy="2382102"/>
          </a:xfrm>
          <a:prstGeom prst="rect">
            <a:avLst/>
          </a:prstGeom>
        </p:spPr>
      </p:pic>
      <p:sp>
        <p:nvSpPr>
          <p:cNvPr id="9" name="Espace réservé du contenu 8"/>
          <p:cNvSpPr>
            <a:spLocks noGrp="1"/>
          </p:cNvSpPr>
          <p:nvPr>
            <p:ph sz="half" idx="2"/>
          </p:nvPr>
        </p:nvSpPr>
        <p:spPr>
          <a:xfrm>
            <a:off x="838200" y="1612264"/>
            <a:ext cx="10637520" cy="5047616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hlinkClick r:id="rId3"/>
              </a:rPr>
              <a:t>http://</a:t>
            </a:r>
            <a:r>
              <a:rPr lang="fr-FR" dirty="0" smtClean="0">
                <a:hlinkClick r:id="rId3"/>
              </a:rPr>
              <a:t>www.atelierphp.net/intro/atelier.php</a:t>
            </a: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>
                <a:hlinkClick r:id="rId4"/>
              </a:rPr>
              <a:t>https://</a:t>
            </a:r>
            <a:r>
              <a:rPr lang="fr-FR" dirty="0" smtClean="0">
                <a:hlinkClick r:id="rId4"/>
              </a:rPr>
              <a:t>openclassrooms.com/courses/concevez-votre-site-web-avec-php-et-mysql</a:t>
            </a: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639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Transtypage en PHP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Conversion de types</a:t>
            </a:r>
          </a:p>
          <a:p>
            <a:pPr lvl="1"/>
            <a:r>
              <a:rPr lang="fr-FR" dirty="0" smtClean="0"/>
              <a:t>http</a:t>
            </a:r>
            <a:r>
              <a:rPr lang="fr-FR" dirty="0"/>
              <a:t>://php.net/manual/fr/language.types.type-juggling.php</a:t>
            </a:r>
          </a:p>
        </p:txBody>
      </p:sp>
    </p:spTree>
    <p:extLst>
      <p:ext uri="{BB962C8B-B14F-4D97-AF65-F5344CB8AC3E}">
        <p14:creationId xmlns:p14="http://schemas.microsoft.com/office/powerpoint/2010/main" val="320249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6280" y="0"/>
            <a:ext cx="10515600" cy="1325563"/>
          </a:xfrm>
        </p:spPr>
        <p:txBody>
          <a:bodyPr/>
          <a:lstStyle/>
          <a:p>
            <a:r>
              <a:rPr lang="fr-FR" dirty="0" smtClean="0"/>
              <a:t>Entrées des données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6280" y="1475105"/>
            <a:ext cx="10515600" cy="4351338"/>
          </a:xfrm>
        </p:spPr>
        <p:txBody>
          <a:bodyPr>
            <a:normAutofit fontScale="77500" lnSpcReduction="20000"/>
          </a:bodyPr>
          <a:lstStyle/>
          <a:p>
            <a:r>
              <a:rPr lang="fr-FR" dirty="0" smtClean="0"/>
              <a:t>Entrée d’une donnée = lecture de la valeur  dans un fichier</a:t>
            </a:r>
          </a:p>
          <a:p>
            <a:pPr marL="0" indent="0">
              <a:buNone/>
            </a:pPr>
            <a:r>
              <a:rPr lang="fr-FR" dirty="0" smtClean="0"/>
              <a:t>+ affectation de la valeur lue à la variable</a:t>
            </a:r>
          </a:p>
          <a:p>
            <a:r>
              <a:rPr lang="fr-FR" dirty="0" smtClean="0"/>
              <a:t>Saisie des données : fichier spécial de nom « STDIN » </a:t>
            </a:r>
            <a:r>
              <a:rPr lang="fr-FR" dirty="0"/>
              <a:t>(</a:t>
            </a:r>
            <a:r>
              <a:rPr lang="fr-FR" dirty="0" smtClean="0"/>
              <a:t>par défaut le clavier)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dirty="0" smtClean="0">
                <a:solidFill>
                  <a:srgbClr val="FF0000"/>
                </a:solidFill>
              </a:rPr>
              <a:t>PROGRAMME SAISIE</a:t>
            </a:r>
          </a:p>
          <a:p>
            <a:pPr marL="0" indent="0">
              <a:buNone/>
            </a:pPr>
            <a:r>
              <a:rPr lang="fr-FR" dirty="0" smtClean="0">
                <a:solidFill>
                  <a:srgbClr val="FF0000"/>
                </a:solidFill>
              </a:rPr>
              <a:t>VAR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00B050"/>
                </a:solidFill>
              </a:rPr>
              <a:t>texte : chaine</a:t>
            </a:r>
          </a:p>
          <a:p>
            <a:pPr marL="0" indent="0">
              <a:buNone/>
            </a:pPr>
            <a:r>
              <a:rPr lang="fr-FR" dirty="0" smtClean="0">
                <a:solidFill>
                  <a:srgbClr val="FF0000"/>
                </a:solidFill>
              </a:rPr>
              <a:t>DEBUT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5"/>
                </a:solidFill>
              </a:rPr>
              <a:t>Afficher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00B050"/>
                </a:solidFill>
              </a:rPr>
              <a:t>« Entrez votre texte »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5"/>
                </a:solidFill>
              </a:rPr>
              <a:t>Saisir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00B050"/>
                </a:solidFill>
              </a:rPr>
              <a:t>texte</a:t>
            </a:r>
          </a:p>
          <a:p>
            <a:pPr marL="0" indent="0">
              <a:buNone/>
            </a:pPr>
            <a:r>
              <a:rPr lang="fr-FR" dirty="0" smtClean="0">
                <a:solidFill>
                  <a:srgbClr val="FF0000"/>
                </a:solidFill>
              </a:rPr>
              <a:t>FIN</a:t>
            </a:r>
          </a:p>
          <a:p>
            <a:pPr marL="0" indent="0">
              <a:buNone/>
            </a:pPr>
            <a:endParaRPr lang="fr-FR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dirty="0" smtClean="0"/>
              <a:t>‘’Afficher’’ et ‘’Saisir’’ sont des fonctions d’entrées/sorties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716280" y="4312920"/>
            <a:ext cx="1798320" cy="396240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475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2000" y="121285"/>
            <a:ext cx="10515600" cy="1325563"/>
          </a:xfrm>
        </p:spPr>
        <p:txBody>
          <a:bodyPr/>
          <a:lstStyle/>
          <a:p>
            <a:r>
              <a:rPr lang="fr-FR" dirty="0" smtClean="0"/>
              <a:t>Entrées en PHP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492240" y="1446848"/>
            <a:ext cx="5181600" cy="496919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dirty="0" smtClean="0"/>
              <a:t>Un premier exemple :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&lt;?</a:t>
            </a:r>
            <a:r>
              <a:rPr lang="fr-FR" dirty="0" err="1"/>
              <a:t>php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if(!</a:t>
            </a:r>
            <a:r>
              <a:rPr lang="fr-FR" dirty="0" err="1"/>
              <a:t>isset</a:t>
            </a:r>
            <a:r>
              <a:rPr lang="fr-FR" dirty="0" smtClean="0"/>
              <a:t>($_GET</a:t>
            </a:r>
            <a:r>
              <a:rPr lang="fr-FR" dirty="0"/>
              <a:t>['</a:t>
            </a:r>
            <a:r>
              <a:rPr lang="fr-FR" dirty="0" err="1"/>
              <a:t>txt</a:t>
            </a:r>
            <a:r>
              <a:rPr lang="fr-FR" dirty="0"/>
              <a:t>'])) {</a:t>
            </a:r>
          </a:p>
          <a:p>
            <a:pPr marL="0" indent="0">
              <a:buNone/>
            </a:pPr>
            <a:r>
              <a:rPr lang="fr-FR" dirty="0"/>
              <a:t>?&gt;</a:t>
            </a:r>
          </a:p>
          <a:p>
            <a:pPr marL="0" indent="0">
              <a:buNone/>
            </a:pPr>
            <a:r>
              <a:rPr lang="fr-FR" dirty="0"/>
              <a:t>&lt;</a:t>
            </a:r>
            <a:r>
              <a:rPr lang="fr-FR" dirty="0" err="1"/>
              <a:t>form</a:t>
            </a:r>
            <a:r>
              <a:rPr lang="fr-FR" dirty="0"/>
              <a:t> </a:t>
            </a:r>
            <a:r>
              <a:rPr lang="fr-FR" dirty="0" err="1"/>
              <a:t>method</a:t>
            </a:r>
            <a:r>
              <a:rPr lang="fr-FR" dirty="0"/>
              <a:t>="GET"&gt;</a:t>
            </a:r>
          </a:p>
          <a:p>
            <a:pPr marL="0" indent="0">
              <a:buNone/>
            </a:pPr>
            <a:r>
              <a:rPr lang="en-US" dirty="0" err="1"/>
              <a:t>Votre</a:t>
            </a:r>
            <a:r>
              <a:rPr lang="en-US" dirty="0"/>
              <a:t> </a:t>
            </a:r>
            <a:r>
              <a:rPr lang="en-US" dirty="0" err="1"/>
              <a:t>saisie</a:t>
            </a:r>
            <a:r>
              <a:rPr lang="en-US" dirty="0"/>
              <a:t> : &lt;input type="text" size="15" name="txt" /&gt;&lt;</a:t>
            </a:r>
            <a:r>
              <a:rPr lang="en-US" dirty="0" err="1"/>
              <a:t>br</a:t>
            </a:r>
            <a:r>
              <a:rPr lang="en-US" dirty="0"/>
              <a:t> /&gt;</a:t>
            </a:r>
          </a:p>
          <a:p>
            <a:pPr marL="0" indent="0">
              <a:buNone/>
            </a:pPr>
            <a:r>
              <a:rPr lang="en-US" dirty="0"/>
              <a:t>&lt;input type="submit" name="OK" /&gt;&lt;</a:t>
            </a:r>
            <a:r>
              <a:rPr lang="en-US" dirty="0" err="1"/>
              <a:t>br</a:t>
            </a:r>
            <a:r>
              <a:rPr lang="en-US" dirty="0"/>
              <a:t> /&gt;</a:t>
            </a:r>
          </a:p>
          <a:p>
            <a:pPr marL="0" indent="0">
              <a:buNone/>
            </a:pPr>
            <a:r>
              <a:rPr lang="fr-FR" dirty="0"/>
              <a:t>&lt;/</a:t>
            </a:r>
            <a:r>
              <a:rPr lang="fr-FR" dirty="0" err="1"/>
              <a:t>form</a:t>
            </a:r>
            <a:r>
              <a:rPr lang="fr-FR" dirty="0"/>
              <a:t>&gt;</a:t>
            </a:r>
          </a:p>
          <a:p>
            <a:pPr marL="0" indent="0">
              <a:buNone/>
            </a:pPr>
            <a:r>
              <a:rPr lang="fr-FR" dirty="0"/>
              <a:t>&lt;?</a:t>
            </a:r>
            <a:r>
              <a:rPr lang="fr-FR" dirty="0" err="1"/>
              <a:t>php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} </a:t>
            </a:r>
            <a:r>
              <a:rPr lang="fr-FR" dirty="0" err="1"/>
              <a:t>else</a:t>
            </a:r>
            <a:r>
              <a:rPr lang="fr-FR" dirty="0"/>
              <a:t> {</a:t>
            </a:r>
          </a:p>
          <a:p>
            <a:pPr marL="0" indent="0">
              <a:buNone/>
            </a:pPr>
            <a:r>
              <a:rPr lang="fr-FR" dirty="0"/>
              <a:t>$</a:t>
            </a:r>
            <a:r>
              <a:rPr lang="fr-FR" dirty="0" err="1"/>
              <a:t>txt</a:t>
            </a:r>
            <a:r>
              <a:rPr lang="fr-FR" dirty="0" smtClean="0"/>
              <a:t>=$_GET</a:t>
            </a:r>
            <a:r>
              <a:rPr lang="fr-FR" dirty="0"/>
              <a:t>['</a:t>
            </a:r>
            <a:r>
              <a:rPr lang="fr-FR" dirty="0" err="1"/>
              <a:t>txt</a:t>
            </a:r>
            <a:r>
              <a:rPr lang="fr-FR" dirty="0"/>
              <a:t>'];</a:t>
            </a:r>
          </a:p>
          <a:p>
            <a:pPr marL="0" indent="0">
              <a:buNone/>
            </a:pPr>
            <a:r>
              <a:rPr lang="fr-FR" dirty="0" err="1"/>
              <a:t>echo</a:t>
            </a:r>
            <a:r>
              <a:rPr lang="fr-FR" dirty="0"/>
              <a:t> "Vous avez saisi $</a:t>
            </a:r>
            <a:r>
              <a:rPr lang="fr-FR" dirty="0" err="1" smtClean="0"/>
              <a:t>txt</a:t>
            </a:r>
            <a:r>
              <a:rPr lang="fr-FR" dirty="0" smtClean="0"/>
              <a:t> &lt;BR </a:t>
            </a:r>
            <a:r>
              <a:rPr lang="fr-FR" dirty="0"/>
              <a:t>/&gt;\n</a:t>
            </a:r>
            <a:r>
              <a:rPr lang="fr-FR" dirty="0" smtClean="0"/>
              <a:t>";}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?&gt;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6294120" y="2362200"/>
            <a:ext cx="4785360" cy="3368040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space réservé du contenu 3"/>
          <p:cNvSpPr>
            <a:spLocks noGrp="1"/>
          </p:cNvSpPr>
          <p:nvPr>
            <p:ph sz="half" idx="1"/>
          </p:nvPr>
        </p:nvSpPr>
        <p:spPr>
          <a:xfrm>
            <a:off x="533400" y="1446848"/>
            <a:ext cx="5181600" cy="49691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 smtClean="0"/>
              <a:t>Malheureusement pas trivial, en particulier lorsque l’on utilise des formulaires HTML  … comme nous.</a:t>
            </a:r>
          </a:p>
          <a:p>
            <a:pPr marL="0" indent="0">
              <a:buNone/>
            </a:pPr>
            <a:r>
              <a:rPr lang="fr-FR" dirty="0" smtClean="0"/>
              <a:t>On utilise de façon « mécanique » pour commencer, on comprendra mieux un peu plus tard.</a:t>
            </a:r>
          </a:p>
          <a:p>
            <a:pPr marL="0" indent="0">
              <a:buNone/>
            </a:pPr>
            <a:r>
              <a:rPr lang="fr-FR" dirty="0" smtClean="0"/>
              <a:t>Mais un point positif tout de même, on va faire facilement de belles interfaces.</a:t>
            </a:r>
          </a:p>
          <a:p>
            <a:pPr marL="0" indent="0">
              <a:buNone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80250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3"/>
          <p:cNvSpPr>
            <a:spLocks noGrp="1"/>
          </p:cNvSpPr>
          <p:nvPr>
            <p:ph sz="half" idx="1"/>
          </p:nvPr>
        </p:nvSpPr>
        <p:spPr>
          <a:xfrm>
            <a:off x="655320" y="1027906"/>
            <a:ext cx="6781800" cy="496919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&lt;?</a:t>
            </a:r>
            <a:r>
              <a:rPr lang="fr-FR" dirty="0" err="1"/>
              <a:t>php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if(!</a:t>
            </a:r>
            <a:r>
              <a:rPr lang="fr-FR" dirty="0" err="1"/>
              <a:t>isset</a:t>
            </a:r>
            <a:r>
              <a:rPr lang="fr-FR" dirty="0" smtClean="0"/>
              <a:t>($_GET</a:t>
            </a:r>
            <a:r>
              <a:rPr lang="fr-FR" dirty="0"/>
              <a:t>['</a:t>
            </a:r>
            <a:r>
              <a:rPr lang="fr-FR" dirty="0" err="1"/>
              <a:t>txt</a:t>
            </a:r>
            <a:r>
              <a:rPr lang="fr-FR" dirty="0"/>
              <a:t>'])) {</a:t>
            </a:r>
          </a:p>
          <a:p>
            <a:pPr marL="0" indent="0">
              <a:buNone/>
            </a:pPr>
            <a:r>
              <a:rPr lang="fr-FR" dirty="0"/>
              <a:t>?&gt;</a:t>
            </a:r>
          </a:p>
          <a:p>
            <a:pPr marL="0" indent="0">
              <a:buNone/>
            </a:pPr>
            <a:r>
              <a:rPr lang="fr-FR" dirty="0"/>
              <a:t>&lt;</a:t>
            </a:r>
            <a:r>
              <a:rPr lang="fr-FR" dirty="0" err="1"/>
              <a:t>form</a:t>
            </a:r>
            <a:r>
              <a:rPr lang="fr-FR" dirty="0"/>
              <a:t> </a:t>
            </a:r>
            <a:r>
              <a:rPr lang="fr-FR" dirty="0" err="1"/>
              <a:t>method</a:t>
            </a:r>
            <a:r>
              <a:rPr lang="fr-FR" dirty="0"/>
              <a:t>="GET"&gt;</a:t>
            </a:r>
          </a:p>
          <a:p>
            <a:pPr marL="0" indent="0">
              <a:buNone/>
            </a:pPr>
            <a:r>
              <a:rPr lang="en-US" dirty="0" err="1"/>
              <a:t>Votre</a:t>
            </a:r>
            <a:r>
              <a:rPr lang="en-US" dirty="0"/>
              <a:t> </a:t>
            </a:r>
            <a:r>
              <a:rPr lang="en-US" dirty="0" err="1"/>
              <a:t>saisie</a:t>
            </a:r>
            <a:r>
              <a:rPr lang="en-US" dirty="0"/>
              <a:t> : &lt;input type="text" size="15" name="txt" /&gt;&lt;</a:t>
            </a:r>
            <a:r>
              <a:rPr lang="en-US" dirty="0" err="1"/>
              <a:t>br</a:t>
            </a:r>
            <a:r>
              <a:rPr lang="en-US" dirty="0"/>
              <a:t> /&gt;</a:t>
            </a:r>
          </a:p>
          <a:p>
            <a:pPr marL="0" indent="0">
              <a:buNone/>
            </a:pPr>
            <a:r>
              <a:rPr lang="en-US" dirty="0"/>
              <a:t>&lt;input type="submit" name="OK" /&gt;&lt;</a:t>
            </a:r>
            <a:r>
              <a:rPr lang="en-US" dirty="0" err="1"/>
              <a:t>br</a:t>
            </a:r>
            <a:r>
              <a:rPr lang="en-US" dirty="0"/>
              <a:t> /&gt;</a:t>
            </a:r>
          </a:p>
          <a:p>
            <a:pPr marL="0" indent="0">
              <a:buNone/>
            </a:pPr>
            <a:r>
              <a:rPr lang="fr-FR" dirty="0"/>
              <a:t>&lt;/</a:t>
            </a:r>
            <a:r>
              <a:rPr lang="fr-FR" dirty="0" err="1"/>
              <a:t>form</a:t>
            </a:r>
            <a:r>
              <a:rPr lang="fr-FR" dirty="0"/>
              <a:t>&gt;</a:t>
            </a:r>
          </a:p>
          <a:p>
            <a:pPr marL="0" indent="0">
              <a:buNone/>
            </a:pPr>
            <a:r>
              <a:rPr lang="fr-FR" dirty="0"/>
              <a:t>&lt;?</a:t>
            </a:r>
            <a:r>
              <a:rPr lang="fr-FR" dirty="0" err="1"/>
              <a:t>php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} </a:t>
            </a:r>
            <a:r>
              <a:rPr lang="fr-FR" dirty="0" err="1"/>
              <a:t>else</a:t>
            </a:r>
            <a:r>
              <a:rPr lang="fr-FR" dirty="0"/>
              <a:t> {</a:t>
            </a:r>
          </a:p>
          <a:p>
            <a:pPr marL="0" indent="0">
              <a:buNone/>
            </a:pPr>
            <a:r>
              <a:rPr lang="fr-FR" dirty="0"/>
              <a:t>$</a:t>
            </a:r>
            <a:r>
              <a:rPr lang="fr-FR" dirty="0" err="1"/>
              <a:t>txt</a:t>
            </a:r>
            <a:r>
              <a:rPr lang="fr-FR" dirty="0" smtClean="0"/>
              <a:t>=$_GET</a:t>
            </a:r>
            <a:r>
              <a:rPr lang="fr-FR" dirty="0"/>
              <a:t>['</a:t>
            </a:r>
            <a:r>
              <a:rPr lang="fr-FR" dirty="0" err="1"/>
              <a:t>txt</a:t>
            </a:r>
            <a:r>
              <a:rPr lang="fr-FR" dirty="0"/>
              <a:t>'];</a:t>
            </a:r>
          </a:p>
          <a:p>
            <a:pPr marL="0" indent="0">
              <a:buNone/>
            </a:pPr>
            <a:r>
              <a:rPr lang="fr-FR" dirty="0" err="1"/>
              <a:t>echo</a:t>
            </a:r>
            <a:r>
              <a:rPr lang="fr-FR" dirty="0"/>
              <a:t> "Vous avez saisi $</a:t>
            </a:r>
            <a:r>
              <a:rPr lang="fr-FR" dirty="0" err="1" smtClean="0"/>
              <a:t>txt</a:t>
            </a:r>
            <a:r>
              <a:rPr lang="fr-FR" dirty="0" smtClean="0"/>
              <a:t> &lt;BR </a:t>
            </a:r>
            <a:r>
              <a:rPr lang="fr-FR" dirty="0"/>
              <a:t>/&gt;\n</a:t>
            </a:r>
            <a:r>
              <a:rPr lang="fr-FR" dirty="0" smtClean="0"/>
              <a:t>";}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?&gt;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5379720" y="704740"/>
            <a:ext cx="605043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chemeClr val="accent5"/>
                </a:solidFill>
              </a:rPr>
              <a:t>i</a:t>
            </a:r>
            <a:r>
              <a:rPr lang="fr-FR" dirty="0" err="1" smtClean="0">
                <a:solidFill>
                  <a:schemeClr val="accent5"/>
                </a:solidFill>
              </a:rPr>
              <a:t>sset</a:t>
            </a:r>
            <a:r>
              <a:rPr lang="fr-FR" dirty="0" smtClean="0">
                <a:solidFill>
                  <a:schemeClr val="accent5"/>
                </a:solidFill>
              </a:rPr>
              <a:t> </a:t>
            </a:r>
            <a:r>
              <a:rPr lang="fr-FR" dirty="0" smtClean="0"/>
              <a:t>: fonction booléenne qui teste si une variable a une valeur</a:t>
            </a:r>
          </a:p>
          <a:p>
            <a:r>
              <a:rPr lang="fr-FR" dirty="0" smtClean="0"/>
              <a:t>!</a:t>
            </a:r>
            <a:r>
              <a:rPr lang="fr-FR" dirty="0" err="1" smtClean="0">
                <a:solidFill>
                  <a:schemeClr val="accent5"/>
                </a:solidFill>
              </a:rPr>
              <a:t>isset</a:t>
            </a:r>
            <a:r>
              <a:rPr lang="fr-FR" dirty="0" smtClean="0"/>
              <a:t> est sa négation </a:t>
            </a:r>
            <a:endParaRPr lang="fr-FR" dirty="0"/>
          </a:p>
        </p:txBody>
      </p:sp>
      <p:cxnSp>
        <p:nvCxnSpPr>
          <p:cNvPr id="8" name="Connecteur en arc 7"/>
          <p:cNvCxnSpPr/>
          <p:nvPr/>
        </p:nvCxnSpPr>
        <p:spPr>
          <a:xfrm rot="10800000" flipV="1">
            <a:off x="1493520" y="1027904"/>
            <a:ext cx="3886200" cy="1014256"/>
          </a:xfrm>
          <a:prstGeom prst="curvedConnector3">
            <a:avLst>
              <a:gd name="adj1" fmla="val 9902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7021633" y="1874521"/>
            <a:ext cx="482721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5"/>
                </a:solidFill>
              </a:rPr>
              <a:t>$_</a:t>
            </a:r>
            <a:r>
              <a:rPr lang="fr-FR" dirty="0">
                <a:solidFill>
                  <a:schemeClr val="accent5"/>
                </a:solidFill>
              </a:rPr>
              <a:t>GET['</a:t>
            </a:r>
            <a:r>
              <a:rPr lang="fr-FR" dirty="0" err="1">
                <a:solidFill>
                  <a:schemeClr val="accent5"/>
                </a:solidFill>
              </a:rPr>
              <a:t>txt</a:t>
            </a:r>
            <a:r>
              <a:rPr lang="fr-FR" dirty="0" smtClean="0">
                <a:solidFill>
                  <a:schemeClr val="accent5"/>
                </a:solidFill>
              </a:rPr>
              <a:t>'] </a:t>
            </a:r>
            <a:r>
              <a:rPr lang="fr-FR" dirty="0" smtClean="0"/>
              <a:t>: paramètre qui contient la valeur</a:t>
            </a:r>
          </a:p>
          <a:p>
            <a:r>
              <a:rPr lang="fr-FR" dirty="0"/>
              <a:t>e</a:t>
            </a:r>
            <a:r>
              <a:rPr lang="fr-FR" dirty="0" smtClean="0"/>
              <a:t>ntrée dans la zone du formulaire de nom « </a:t>
            </a:r>
            <a:r>
              <a:rPr lang="fr-FR" dirty="0" err="1" smtClean="0">
                <a:solidFill>
                  <a:schemeClr val="accent5"/>
                </a:solidFill>
              </a:rPr>
              <a:t>txt</a:t>
            </a:r>
            <a:r>
              <a:rPr lang="fr-FR" dirty="0" smtClean="0"/>
              <a:t> ».</a:t>
            </a:r>
          </a:p>
        </p:txBody>
      </p:sp>
      <p:cxnSp>
        <p:nvCxnSpPr>
          <p:cNvPr id="16" name="Connecteur en arc 15"/>
          <p:cNvCxnSpPr/>
          <p:nvPr/>
        </p:nvCxnSpPr>
        <p:spPr>
          <a:xfrm rot="10800000" flipV="1">
            <a:off x="6052212" y="2209800"/>
            <a:ext cx="967819" cy="822960"/>
          </a:xfrm>
          <a:prstGeom prst="curvedConnector3">
            <a:avLst>
              <a:gd name="adj1" fmla="val 10039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en arc 18"/>
          <p:cNvCxnSpPr>
            <a:stCxn id="14" idx="1"/>
          </p:cNvCxnSpPr>
          <p:nvPr/>
        </p:nvCxnSpPr>
        <p:spPr>
          <a:xfrm rot="10800000" flipV="1">
            <a:off x="2971801" y="2197686"/>
            <a:ext cx="4049833" cy="167637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5379720" y="3658226"/>
            <a:ext cx="5852160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La première fois, </a:t>
            </a:r>
            <a:r>
              <a:rPr lang="fr-FR" dirty="0">
                <a:solidFill>
                  <a:schemeClr val="accent5"/>
                </a:solidFill>
              </a:rPr>
              <a:t>$_GET['</a:t>
            </a:r>
            <a:r>
              <a:rPr lang="fr-FR" dirty="0" err="1">
                <a:solidFill>
                  <a:schemeClr val="accent5"/>
                </a:solidFill>
              </a:rPr>
              <a:t>txt</a:t>
            </a:r>
            <a:r>
              <a:rPr lang="fr-FR" dirty="0" smtClean="0">
                <a:solidFill>
                  <a:schemeClr val="accent5"/>
                </a:solidFill>
              </a:rPr>
              <a:t>'] </a:t>
            </a:r>
            <a:r>
              <a:rPr lang="fr-FR" dirty="0" smtClean="0"/>
              <a:t>n’a pas de valeur et on affiche</a:t>
            </a:r>
          </a:p>
          <a:p>
            <a:r>
              <a:rPr lang="fr-FR" dirty="0" smtClean="0"/>
              <a:t>le formulaire. </a:t>
            </a:r>
          </a:p>
          <a:p>
            <a:endParaRPr lang="fr-FR" dirty="0"/>
          </a:p>
          <a:p>
            <a:r>
              <a:rPr lang="fr-FR" dirty="0" smtClean="0"/>
              <a:t>Lorsqu’on valide le formulaire, comme il n’y a pas d’</a:t>
            </a:r>
            <a:r>
              <a:rPr lang="fr-FR" dirty="0" smtClean="0">
                <a:solidFill>
                  <a:schemeClr val="accent5"/>
                </a:solidFill>
              </a:rPr>
              <a:t>action</a:t>
            </a:r>
            <a:r>
              <a:rPr lang="fr-FR" dirty="0" smtClean="0"/>
              <a:t> associée au formulaire, on </a:t>
            </a:r>
            <a:r>
              <a:rPr lang="fr-FR" dirty="0" err="1" smtClean="0"/>
              <a:t>re</a:t>
            </a:r>
            <a:r>
              <a:rPr lang="fr-FR" dirty="0" smtClean="0"/>
              <a:t>-exécute le </a:t>
            </a:r>
            <a:r>
              <a:rPr lang="fr-FR" smtClean="0"/>
              <a:t>même script; cette </a:t>
            </a:r>
            <a:r>
              <a:rPr lang="fr-FR" dirty="0" smtClean="0"/>
              <a:t>fois </a:t>
            </a:r>
            <a:r>
              <a:rPr lang="fr-FR" dirty="0">
                <a:solidFill>
                  <a:schemeClr val="accent5"/>
                </a:solidFill>
              </a:rPr>
              <a:t>$_GET['</a:t>
            </a:r>
            <a:r>
              <a:rPr lang="fr-FR" dirty="0" err="1">
                <a:solidFill>
                  <a:schemeClr val="accent5"/>
                </a:solidFill>
              </a:rPr>
              <a:t>txt</a:t>
            </a:r>
            <a:r>
              <a:rPr lang="fr-FR" dirty="0">
                <a:solidFill>
                  <a:schemeClr val="accent5"/>
                </a:solidFill>
              </a:rPr>
              <a:t>'] </a:t>
            </a:r>
            <a:r>
              <a:rPr lang="fr-FR" dirty="0" smtClean="0">
                <a:solidFill>
                  <a:schemeClr val="accent5"/>
                </a:solidFill>
              </a:rPr>
              <a:t> </a:t>
            </a:r>
            <a:r>
              <a:rPr lang="fr-FR" dirty="0" smtClean="0"/>
              <a:t>a une valeur et on passe à la suite du script sans afficher le formulaire.</a:t>
            </a:r>
          </a:p>
          <a:p>
            <a:endParaRPr lang="fr-FR" dirty="0"/>
          </a:p>
          <a:p>
            <a:r>
              <a:rPr lang="fr-FR" dirty="0" smtClean="0"/>
              <a:t>RAPPEL : si aucune action n’est associée à un formulaire,</a:t>
            </a:r>
          </a:p>
          <a:p>
            <a:r>
              <a:rPr lang="fr-FR" dirty="0" smtClean="0"/>
              <a:t>On </a:t>
            </a:r>
            <a:r>
              <a:rPr lang="fr-FR" dirty="0" err="1" smtClean="0"/>
              <a:t>re-éxécute</a:t>
            </a:r>
            <a:r>
              <a:rPr lang="fr-FR" dirty="0" smtClean="0"/>
              <a:t> le script courant.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427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2000" y="121285"/>
            <a:ext cx="10515600" cy="1325563"/>
          </a:xfrm>
        </p:spPr>
        <p:txBody>
          <a:bodyPr/>
          <a:lstStyle/>
          <a:p>
            <a:r>
              <a:rPr lang="fr-FR" dirty="0" smtClean="0"/>
              <a:t>Entrées en PHP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693420" y="1553528"/>
            <a:ext cx="5181600" cy="47301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000" dirty="0" smtClean="0"/>
              <a:t>En utilisant un interpréteur ligne, c’est plus simple (mais encore faut-il avoir un interpréteur ligne !?) :</a:t>
            </a:r>
          </a:p>
          <a:p>
            <a:pPr marL="0" indent="0">
              <a:buNone/>
            </a:pPr>
            <a:endParaRPr lang="fr-FR" sz="2900" dirty="0"/>
          </a:p>
          <a:p>
            <a:pPr marL="0" indent="0">
              <a:buNone/>
            </a:pPr>
            <a:r>
              <a:rPr lang="fr-FR" sz="2400" dirty="0" smtClean="0"/>
              <a:t> &lt;?</a:t>
            </a:r>
            <a:r>
              <a:rPr lang="fr-FR" sz="2400" dirty="0" err="1"/>
              <a:t>php</a:t>
            </a:r>
            <a:endParaRPr lang="fr-FR" sz="2400" dirty="0"/>
          </a:p>
          <a:p>
            <a:pPr marL="0" indent="0">
              <a:buNone/>
            </a:pPr>
            <a:r>
              <a:rPr lang="fr-FR" sz="2400" dirty="0" err="1"/>
              <a:t>echo</a:t>
            </a:r>
            <a:r>
              <a:rPr lang="fr-FR" sz="2400" dirty="0"/>
              <a:t> "Entrez un texte : ";</a:t>
            </a:r>
          </a:p>
          <a:p>
            <a:pPr marL="0" indent="0">
              <a:buNone/>
            </a:pPr>
            <a:r>
              <a:rPr lang="fr-FR" sz="2400" dirty="0"/>
              <a:t>$saisie=</a:t>
            </a:r>
            <a:r>
              <a:rPr lang="fr-FR" sz="2400" dirty="0" err="1"/>
              <a:t>fgets</a:t>
            </a:r>
            <a:r>
              <a:rPr lang="fr-FR" sz="2400" dirty="0"/>
              <a:t>(STDIN);</a:t>
            </a:r>
          </a:p>
          <a:p>
            <a:pPr marL="0" indent="0">
              <a:buNone/>
            </a:pPr>
            <a:r>
              <a:rPr lang="fr-FR" sz="2400" dirty="0" err="1"/>
              <a:t>echo</a:t>
            </a:r>
            <a:r>
              <a:rPr lang="fr-FR" sz="2400" dirty="0"/>
              <a:t> $saisie;</a:t>
            </a:r>
          </a:p>
          <a:p>
            <a:pPr marL="0" indent="0">
              <a:buNone/>
            </a:pPr>
            <a:r>
              <a:rPr lang="fr-FR" sz="2400" dirty="0"/>
              <a:t>?&gt;</a:t>
            </a:r>
          </a:p>
          <a:p>
            <a:endParaRPr lang="fr-FR" dirty="0"/>
          </a:p>
        </p:txBody>
      </p:sp>
      <p:sp>
        <p:nvSpPr>
          <p:cNvPr id="8" name="Rectangle à coins arrondis 7"/>
          <p:cNvSpPr/>
          <p:nvPr/>
        </p:nvSpPr>
        <p:spPr>
          <a:xfrm flipV="1">
            <a:off x="693420" y="4770119"/>
            <a:ext cx="2727960" cy="487681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19800" y="1932305"/>
            <a:ext cx="5181600" cy="4351338"/>
          </a:xfrm>
        </p:spPr>
        <p:txBody>
          <a:bodyPr>
            <a:normAutofit/>
          </a:bodyPr>
          <a:lstStyle/>
          <a:p>
            <a:r>
              <a:rPr lang="fr-FR" dirty="0" smtClean="0"/>
              <a:t>D’autres exemples de formulaires pour les entrées sorties: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7907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Sorties des données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Ecriture la valeur d’une variable dans un fichier</a:t>
            </a:r>
          </a:p>
          <a:p>
            <a:r>
              <a:rPr lang="fr-FR" dirty="0" smtClean="0"/>
              <a:t>Fichier spécial d’impression de om « STDOUT » (par défaut l’écran)</a:t>
            </a:r>
          </a:p>
          <a:p>
            <a:endParaRPr lang="fr-FR" dirty="0" smtClean="0"/>
          </a:p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</a:rPr>
              <a:t>PROGRAMME SAISIE</a:t>
            </a:r>
          </a:p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</a:rPr>
              <a:t>VAR</a:t>
            </a:r>
            <a:r>
              <a:rPr lang="fr-FR" dirty="0"/>
              <a:t> </a:t>
            </a:r>
            <a:r>
              <a:rPr lang="fr-FR" dirty="0">
                <a:solidFill>
                  <a:srgbClr val="00B050"/>
                </a:solidFill>
              </a:rPr>
              <a:t>texte : chaine</a:t>
            </a:r>
          </a:p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</a:rPr>
              <a:t>DEBUT</a:t>
            </a:r>
          </a:p>
          <a:p>
            <a:pPr marL="0" indent="0">
              <a:buNone/>
            </a:pPr>
            <a:r>
              <a:rPr lang="fr-FR" dirty="0">
                <a:solidFill>
                  <a:schemeClr val="accent5"/>
                </a:solidFill>
              </a:rPr>
              <a:t>Afficher</a:t>
            </a:r>
            <a:r>
              <a:rPr lang="fr-FR" dirty="0"/>
              <a:t> </a:t>
            </a:r>
            <a:r>
              <a:rPr lang="fr-FR" dirty="0">
                <a:solidFill>
                  <a:srgbClr val="00B050"/>
                </a:solidFill>
              </a:rPr>
              <a:t>« Entrez votre texte »</a:t>
            </a:r>
          </a:p>
          <a:p>
            <a:pPr marL="0" indent="0">
              <a:buNone/>
            </a:pPr>
            <a:r>
              <a:rPr lang="fr-FR" dirty="0">
                <a:solidFill>
                  <a:schemeClr val="accent5"/>
                </a:solidFill>
              </a:rPr>
              <a:t>Saisir</a:t>
            </a:r>
            <a:r>
              <a:rPr lang="fr-FR" dirty="0"/>
              <a:t> </a:t>
            </a:r>
            <a:r>
              <a:rPr lang="fr-FR" dirty="0" smtClean="0">
                <a:solidFill>
                  <a:srgbClr val="00B050"/>
                </a:solidFill>
              </a:rPr>
              <a:t>texte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5"/>
                </a:solidFill>
              </a:rPr>
              <a:t>Afficher</a:t>
            </a:r>
            <a:r>
              <a:rPr lang="fr-FR" dirty="0" smtClean="0">
                <a:solidFill>
                  <a:srgbClr val="00B050"/>
                </a:solidFill>
              </a:rPr>
              <a:t> texte</a:t>
            </a:r>
            <a:endParaRPr lang="fr-FR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</a:rPr>
              <a:t>FIN</a:t>
            </a:r>
          </a:p>
          <a:p>
            <a:pPr marL="0" indent="0">
              <a:buNone/>
            </a:pPr>
            <a:endParaRPr lang="fr-FR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dirty="0" smtClean="0"/>
              <a:t>‘’Afficher’’ et ‘’Saisir’’ </a:t>
            </a:r>
            <a:r>
              <a:rPr lang="fr-FR" dirty="0"/>
              <a:t>sont des fonctions d’entrées/sorties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838200" y="4648200"/>
            <a:ext cx="1798320" cy="396240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à coins arrondis 4"/>
          <p:cNvSpPr/>
          <p:nvPr/>
        </p:nvSpPr>
        <p:spPr>
          <a:xfrm>
            <a:off x="838200" y="3940652"/>
            <a:ext cx="3596640" cy="396240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370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2000" y="121285"/>
            <a:ext cx="10515600" cy="1325563"/>
          </a:xfrm>
        </p:spPr>
        <p:txBody>
          <a:bodyPr/>
          <a:lstStyle/>
          <a:p>
            <a:r>
              <a:rPr lang="fr-FR" dirty="0" smtClean="0"/>
              <a:t>Sorties en PHP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838200" y="1446848"/>
            <a:ext cx="5181600" cy="496919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fr-FR" dirty="0" smtClean="0"/>
              <a:t>C’est simple avec la commande </a:t>
            </a:r>
            <a:r>
              <a:rPr lang="fr-FR" dirty="0" err="1" smtClean="0">
                <a:solidFill>
                  <a:schemeClr val="accent2"/>
                </a:solidFill>
              </a:rPr>
              <a:t>echo</a:t>
            </a:r>
            <a:r>
              <a:rPr lang="fr-FR" dirty="0" smtClean="0"/>
              <a:t> dans une page HTML :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&lt;?</a:t>
            </a:r>
            <a:r>
              <a:rPr lang="fr-FR" dirty="0" err="1"/>
              <a:t>php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if(!</a:t>
            </a:r>
            <a:r>
              <a:rPr lang="fr-FR" dirty="0" err="1"/>
              <a:t>isset</a:t>
            </a:r>
            <a:r>
              <a:rPr lang="fr-FR" dirty="0"/>
              <a:t>($ GET['</a:t>
            </a:r>
            <a:r>
              <a:rPr lang="fr-FR" dirty="0" err="1"/>
              <a:t>txt</a:t>
            </a:r>
            <a:r>
              <a:rPr lang="fr-FR" dirty="0"/>
              <a:t>'])) {</a:t>
            </a:r>
          </a:p>
          <a:p>
            <a:pPr marL="0" indent="0">
              <a:buNone/>
            </a:pPr>
            <a:r>
              <a:rPr lang="fr-FR" dirty="0"/>
              <a:t>?&gt;</a:t>
            </a:r>
          </a:p>
          <a:p>
            <a:pPr marL="0" indent="0">
              <a:buNone/>
            </a:pPr>
            <a:r>
              <a:rPr lang="fr-FR" dirty="0"/>
              <a:t>&lt;</a:t>
            </a:r>
            <a:r>
              <a:rPr lang="fr-FR" dirty="0" err="1"/>
              <a:t>form</a:t>
            </a:r>
            <a:r>
              <a:rPr lang="fr-FR" dirty="0"/>
              <a:t> </a:t>
            </a:r>
            <a:r>
              <a:rPr lang="fr-FR" dirty="0" err="1"/>
              <a:t>method</a:t>
            </a:r>
            <a:r>
              <a:rPr lang="fr-FR" dirty="0"/>
              <a:t>="GET"&gt;</a:t>
            </a:r>
          </a:p>
          <a:p>
            <a:pPr marL="0" indent="0">
              <a:buNone/>
            </a:pPr>
            <a:r>
              <a:rPr lang="en-US" dirty="0" err="1"/>
              <a:t>Votre</a:t>
            </a:r>
            <a:r>
              <a:rPr lang="en-US" dirty="0"/>
              <a:t> </a:t>
            </a:r>
            <a:r>
              <a:rPr lang="en-US" dirty="0" err="1"/>
              <a:t>saisie</a:t>
            </a:r>
            <a:r>
              <a:rPr lang="en-US" dirty="0"/>
              <a:t> : &lt;input type="text" size="15" name="txt" /&gt;&lt;</a:t>
            </a:r>
            <a:r>
              <a:rPr lang="en-US" dirty="0" err="1"/>
              <a:t>br</a:t>
            </a:r>
            <a:r>
              <a:rPr lang="en-US" dirty="0"/>
              <a:t> /&gt;</a:t>
            </a:r>
          </a:p>
          <a:p>
            <a:pPr marL="0" indent="0">
              <a:buNone/>
            </a:pPr>
            <a:r>
              <a:rPr lang="en-US" dirty="0"/>
              <a:t>&lt;input type="submit" name="OK" /&gt;&lt;</a:t>
            </a:r>
            <a:r>
              <a:rPr lang="en-US" dirty="0" err="1"/>
              <a:t>br</a:t>
            </a:r>
            <a:r>
              <a:rPr lang="en-US" dirty="0"/>
              <a:t> /&gt;</a:t>
            </a:r>
          </a:p>
          <a:p>
            <a:pPr marL="0" indent="0">
              <a:buNone/>
            </a:pPr>
            <a:r>
              <a:rPr lang="fr-FR" dirty="0"/>
              <a:t>&lt;/</a:t>
            </a:r>
            <a:r>
              <a:rPr lang="fr-FR" dirty="0" err="1"/>
              <a:t>form</a:t>
            </a:r>
            <a:r>
              <a:rPr lang="fr-FR" dirty="0"/>
              <a:t>&gt;</a:t>
            </a:r>
          </a:p>
          <a:p>
            <a:pPr marL="0" indent="0">
              <a:buNone/>
            </a:pPr>
            <a:r>
              <a:rPr lang="fr-FR" dirty="0"/>
              <a:t>&lt;?</a:t>
            </a:r>
            <a:r>
              <a:rPr lang="fr-FR" dirty="0" err="1"/>
              <a:t>php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} </a:t>
            </a:r>
            <a:r>
              <a:rPr lang="fr-FR" dirty="0" err="1"/>
              <a:t>else</a:t>
            </a:r>
            <a:r>
              <a:rPr lang="fr-FR" dirty="0"/>
              <a:t> {</a:t>
            </a:r>
          </a:p>
          <a:p>
            <a:pPr marL="0" indent="0">
              <a:buNone/>
            </a:pPr>
            <a:r>
              <a:rPr lang="fr-FR" dirty="0"/>
              <a:t>$</a:t>
            </a:r>
            <a:r>
              <a:rPr lang="fr-FR" dirty="0" err="1"/>
              <a:t>txt</a:t>
            </a:r>
            <a:r>
              <a:rPr lang="fr-FR" dirty="0"/>
              <a:t>=$ GET['</a:t>
            </a:r>
            <a:r>
              <a:rPr lang="fr-FR" dirty="0" err="1"/>
              <a:t>txt</a:t>
            </a:r>
            <a:r>
              <a:rPr lang="fr-FR" dirty="0"/>
              <a:t>'];</a:t>
            </a:r>
          </a:p>
          <a:p>
            <a:pPr marL="0" indent="0">
              <a:buNone/>
            </a:pPr>
            <a:r>
              <a:rPr lang="fr-FR" dirty="0" err="1"/>
              <a:t>echo</a:t>
            </a:r>
            <a:r>
              <a:rPr lang="fr-FR" dirty="0"/>
              <a:t> "Vous avez saisi $</a:t>
            </a:r>
            <a:r>
              <a:rPr lang="fr-FR" dirty="0" err="1" smtClean="0"/>
              <a:t>txt</a:t>
            </a:r>
            <a:r>
              <a:rPr lang="fr-FR" dirty="0" smtClean="0"/>
              <a:t> &lt;</a:t>
            </a:r>
            <a:r>
              <a:rPr lang="fr-FR" dirty="0" err="1" smtClean="0"/>
              <a:t>br</a:t>
            </a:r>
            <a:r>
              <a:rPr lang="fr-FR" dirty="0" smtClean="0"/>
              <a:t> </a:t>
            </a:r>
            <a:r>
              <a:rPr lang="fr-FR" dirty="0"/>
              <a:t>/&gt;\n</a:t>
            </a:r>
            <a:r>
              <a:rPr lang="fr-FR" dirty="0" smtClean="0"/>
              <a:t>";}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?&gt;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6172200" y="1446848"/>
            <a:ext cx="5181600" cy="473011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fr-FR" sz="2900" dirty="0" smtClean="0"/>
              <a:t>En utilisant un interpréteur ligne :</a:t>
            </a:r>
          </a:p>
          <a:p>
            <a:pPr marL="0" indent="0">
              <a:buNone/>
            </a:pPr>
            <a:endParaRPr lang="fr-FR" sz="2900" dirty="0"/>
          </a:p>
          <a:p>
            <a:pPr marL="0" indent="0">
              <a:buNone/>
            </a:pPr>
            <a:r>
              <a:rPr lang="fr-FR" sz="2900" dirty="0" smtClean="0"/>
              <a:t> &lt;?</a:t>
            </a:r>
            <a:r>
              <a:rPr lang="fr-FR" sz="2900" dirty="0" err="1"/>
              <a:t>php</a:t>
            </a:r>
            <a:endParaRPr lang="fr-FR" sz="2900" dirty="0"/>
          </a:p>
          <a:p>
            <a:pPr marL="0" indent="0">
              <a:buNone/>
            </a:pPr>
            <a:r>
              <a:rPr lang="fr-FR" sz="2900" dirty="0" err="1"/>
              <a:t>echo</a:t>
            </a:r>
            <a:r>
              <a:rPr lang="fr-FR" sz="2900" dirty="0"/>
              <a:t> "Entrez un texte : ";</a:t>
            </a:r>
          </a:p>
          <a:p>
            <a:pPr marL="0" indent="0">
              <a:buNone/>
            </a:pPr>
            <a:r>
              <a:rPr lang="fr-FR" sz="2900" dirty="0"/>
              <a:t>$saisie=</a:t>
            </a:r>
            <a:r>
              <a:rPr lang="fr-FR" sz="2900" dirty="0" err="1"/>
              <a:t>fgets</a:t>
            </a:r>
            <a:r>
              <a:rPr lang="fr-FR" sz="2900" dirty="0"/>
              <a:t>(STDIN);</a:t>
            </a:r>
          </a:p>
          <a:p>
            <a:pPr marL="0" indent="0">
              <a:buNone/>
            </a:pPr>
            <a:r>
              <a:rPr lang="fr-FR" sz="2900" dirty="0" err="1"/>
              <a:t>echo</a:t>
            </a:r>
            <a:r>
              <a:rPr lang="fr-FR" sz="2900" dirty="0"/>
              <a:t> $saisie;</a:t>
            </a:r>
          </a:p>
          <a:p>
            <a:pPr marL="0" indent="0">
              <a:buNone/>
            </a:pPr>
            <a:r>
              <a:rPr lang="fr-FR" sz="2900" dirty="0"/>
              <a:t>?&gt;</a:t>
            </a:r>
          </a:p>
          <a:p>
            <a:endParaRPr lang="fr-FR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6172200" y="3031490"/>
            <a:ext cx="2727960" cy="321309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à coins arrondis 5"/>
          <p:cNvSpPr/>
          <p:nvPr/>
        </p:nvSpPr>
        <p:spPr>
          <a:xfrm flipV="1">
            <a:off x="426720" y="5638800"/>
            <a:ext cx="5044440" cy="289560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798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constantes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 smtClean="0"/>
              <a:t>Programme </a:t>
            </a:r>
            <a:r>
              <a:rPr lang="fr-FR" dirty="0" err="1" smtClean="0"/>
              <a:t>Perimetre</a:t>
            </a:r>
            <a:endParaRPr lang="fr-FR" dirty="0" smtClean="0"/>
          </a:p>
          <a:p>
            <a:pPr marL="0" indent="0">
              <a:buNone/>
            </a:pPr>
            <a:r>
              <a:rPr lang="fr-FR" dirty="0" smtClean="0">
                <a:solidFill>
                  <a:srgbClr val="FF0000"/>
                </a:solidFill>
              </a:rPr>
              <a:t>CONST</a:t>
            </a:r>
          </a:p>
          <a:p>
            <a:pPr marL="0" indent="0">
              <a:buNone/>
            </a:pPr>
            <a:r>
              <a:rPr lang="fr-FR" dirty="0" smtClean="0">
                <a:solidFill>
                  <a:srgbClr val="FF0000"/>
                </a:solidFill>
              </a:rPr>
              <a:t>PI </a:t>
            </a:r>
            <a:r>
              <a:rPr lang="fr-FR" dirty="0" smtClean="0">
                <a:solidFill>
                  <a:srgbClr val="FF0000"/>
                </a:solidFill>
                <a:sym typeface="Wingdings" panose="05000000000000000000" pitchFamily="2" charset="2"/>
              </a:rPr>
              <a:t> 3.1416 : réel</a:t>
            </a:r>
          </a:p>
          <a:p>
            <a:pPr marL="0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VAR</a:t>
            </a:r>
          </a:p>
          <a:p>
            <a:pPr marL="0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Rayon : entier</a:t>
            </a:r>
          </a:p>
          <a:p>
            <a:pPr marL="0" indent="0">
              <a:buNone/>
            </a:pPr>
            <a:r>
              <a:rPr lang="fr-FR" dirty="0" err="1" smtClean="0">
                <a:sym typeface="Wingdings" panose="05000000000000000000" pitchFamily="2" charset="2"/>
              </a:rPr>
              <a:t>Perimetre</a:t>
            </a:r>
            <a:r>
              <a:rPr lang="fr-FR" dirty="0" smtClean="0">
                <a:sym typeface="Wingdings" panose="05000000000000000000" pitchFamily="2" charset="2"/>
              </a:rPr>
              <a:t> : réel</a:t>
            </a:r>
          </a:p>
          <a:p>
            <a:pPr marL="0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DEBUT</a:t>
            </a:r>
          </a:p>
          <a:p>
            <a:pPr marL="0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Rayon  5</a:t>
            </a:r>
          </a:p>
          <a:p>
            <a:pPr marL="0" indent="0">
              <a:buNone/>
            </a:pPr>
            <a:r>
              <a:rPr lang="fr-FR" dirty="0" err="1" smtClean="0">
                <a:sym typeface="Wingdings" panose="05000000000000000000" pitchFamily="2" charset="2"/>
              </a:rPr>
              <a:t>Perimetre</a:t>
            </a:r>
            <a:r>
              <a:rPr lang="fr-FR" dirty="0" smtClean="0">
                <a:sym typeface="Wingdings" panose="05000000000000000000" pitchFamily="2" charset="2"/>
              </a:rPr>
              <a:t>  2*Rayon*</a:t>
            </a:r>
            <a:r>
              <a:rPr lang="fr-FR" dirty="0" smtClean="0">
                <a:solidFill>
                  <a:srgbClr val="FF0000"/>
                </a:solidFill>
                <a:sym typeface="Wingdings" panose="05000000000000000000" pitchFamily="2" charset="2"/>
              </a:rPr>
              <a:t>PI</a:t>
            </a:r>
          </a:p>
          <a:p>
            <a:pPr marL="0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Afficher </a:t>
            </a:r>
            <a:r>
              <a:rPr lang="fr-FR" dirty="0" err="1">
                <a:sym typeface="Wingdings" panose="05000000000000000000" pitchFamily="2" charset="2"/>
              </a:rPr>
              <a:t>P</a:t>
            </a:r>
            <a:r>
              <a:rPr lang="fr-FR" smtClean="0">
                <a:sym typeface="Wingdings" panose="05000000000000000000" pitchFamily="2" charset="2"/>
              </a:rPr>
              <a:t>erimetre</a:t>
            </a:r>
            <a:endParaRPr lang="fr-FR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FIN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7075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Constantes en PHP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2000" y="1690688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 smtClean="0"/>
              <a:t>&lt;html&gt;</a:t>
            </a:r>
          </a:p>
          <a:p>
            <a:pPr marL="0" indent="0">
              <a:buNone/>
            </a:pPr>
            <a:r>
              <a:rPr lang="fr-FR" dirty="0" smtClean="0"/>
              <a:t>&lt;</a:t>
            </a:r>
            <a:r>
              <a:rPr lang="fr-FR" dirty="0" err="1" smtClean="0"/>
              <a:t>head</a:t>
            </a:r>
            <a:r>
              <a:rPr lang="fr-FR" dirty="0" smtClean="0"/>
              <a:t>&gt; &lt;</a:t>
            </a:r>
            <a:r>
              <a:rPr lang="fr-FR" dirty="0" err="1" smtClean="0"/>
              <a:t>title</a:t>
            </a:r>
            <a:r>
              <a:rPr lang="fr-FR" dirty="0" smtClean="0"/>
              <a:t>&gt; </a:t>
            </a:r>
            <a:r>
              <a:rPr lang="fr-FR" dirty="0" err="1" smtClean="0"/>
              <a:t>Perimetre</a:t>
            </a:r>
            <a:r>
              <a:rPr lang="fr-FR" dirty="0" smtClean="0"/>
              <a:t> cercle &lt;/</a:t>
            </a:r>
            <a:r>
              <a:rPr lang="fr-FR" dirty="0" err="1" smtClean="0"/>
              <a:t>head</a:t>
            </a:r>
            <a:r>
              <a:rPr lang="fr-FR" dirty="0" smtClean="0"/>
              <a:t>&gt;</a:t>
            </a:r>
          </a:p>
          <a:p>
            <a:pPr marL="0" indent="0">
              <a:buNone/>
            </a:pPr>
            <a:r>
              <a:rPr lang="fr-FR" dirty="0" smtClean="0"/>
              <a:t>&lt;body&gt;</a:t>
            </a:r>
          </a:p>
          <a:p>
            <a:pPr marL="0" indent="0">
              <a:buNone/>
            </a:pPr>
            <a:r>
              <a:rPr lang="fr-FR" dirty="0" smtClean="0"/>
              <a:t>&lt;?</a:t>
            </a:r>
            <a:r>
              <a:rPr lang="fr-FR" dirty="0" err="1" smtClean="0"/>
              <a:t>php</a:t>
            </a:r>
            <a:endParaRPr lang="fr-FR" dirty="0" smtClean="0"/>
          </a:p>
          <a:p>
            <a:pPr marL="0" indent="0">
              <a:buNone/>
            </a:pPr>
            <a:r>
              <a:rPr lang="fr-FR" dirty="0" err="1"/>
              <a:t>d</a:t>
            </a:r>
            <a:r>
              <a:rPr lang="fr-FR" smtClean="0"/>
              <a:t>efine</a:t>
            </a:r>
            <a:r>
              <a:rPr lang="fr-FR" dirty="0" smtClean="0"/>
              <a:t>(‘’PI ’’, 3.1416);</a:t>
            </a:r>
          </a:p>
          <a:p>
            <a:pPr marL="0" indent="0">
              <a:buNone/>
            </a:pPr>
            <a:r>
              <a:rPr lang="fr-FR" dirty="0" smtClean="0"/>
              <a:t>$Rayon = 5 ;</a:t>
            </a:r>
          </a:p>
          <a:p>
            <a:pPr marL="0" indent="0">
              <a:buNone/>
            </a:pPr>
            <a:r>
              <a:rPr lang="fr-FR" dirty="0" smtClean="0"/>
              <a:t>$</a:t>
            </a:r>
            <a:r>
              <a:rPr lang="fr-FR" dirty="0" err="1" smtClean="0"/>
              <a:t>Perimetre</a:t>
            </a:r>
            <a:r>
              <a:rPr lang="fr-FR" dirty="0" smtClean="0"/>
              <a:t> = 2*$Rayon*PI ;</a:t>
            </a:r>
          </a:p>
          <a:p>
            <a:pPr marL="0" indent="0">
              <a:buNone/>
            </a:pPr>
            <a:r>
              <a:rPr lang="fr-FR" dirty="0" smtClean="0"/>
              <a:t>Echo ‘’ $</a:t>
            </a:r>
            <a:r>
              <a:rPr lang="fr-FR" dirty="0" err="1"/>
              <a:t>P</a:t>
            </a:r>
            <a:r>
              <a:rPr lang="fr-FR" dirty="0" err="1" smtClean="0"/>
              <a:t>erimetre</a:t>
            </a:r>
            <a:r>
              <a:rPr lang="fr-FR" dirty="0" smtClean="0"/>
              <a:t> ’’;</a:t>
            </a:r>
          </a:p>
          <a:p>
            <a:pPr marL="0" indent="0">
              <a:buNone/>
            </a:pPr>
            <a:r>
              <a:rPr lang="fr-FR" dirty="0" smtClean="0"/>
              <a:t>?&gt;</a:t>
            </a:r>
          </a:p>
          <a:p>
            <a:pPr marL="0" indent="0">
              <a:buNone/>
            </a:pPr>
            <a:r>
              <a:rPr lang="fr-FR" dirty="0" smtClean="0"/>
              <a:t>&lt;/body&gt;</a:t>
            </a:r>
          </a:p>
          <a:p>
            <a:pPr marL="0" indent="0">
              <a:buNone/>
            </a:pPr>
            <a:r>
              <a:rPr lang="fr-FR" dirty="0" smtClean="0"/>
              <a:t>&lt;/html</a:t>
            </a:r>
            <a:r>
              <a:rPr lang="fr-FR" dirty="0"/>
              <a:t>&gt;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762000" y="3206434"/>
            <a:ext cx="2956560" cy="396240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217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Valeurs numériques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720" y="1981200"/>
            <a:ext cx="765048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9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Organiser son environnement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Pour exécuter un programme PHP, on a besoin d’installer sur sa machine :</a:t>
            </a:r>
          </a:p>
          <a:p>
            <a:pPr lvl="1"/>
            <a:r>
              <a:rPr lang="fr-FR" dirty="0" smtClean="0"/>
              <a:t>Un serveur Web</a:t>
            </a:r>
          </a:p>
          <a:p>
            <a:pPr lvl="1"/>
            <a:r>
              <a:rPr lang="fr-FR" dirty="0" smtClean="0"/>
              <a:t>Un interpréteur PHP</a:t>
            </a:r>
          </a:p>
          <a:p>
            <a:pPr lvl="1"/>
            <a:r>
              <a:rPr lang="fr-FR" dirty="0" smtClean="0"/>
              <a:t>(Un serveur de base de données : pas utile pour l’instant, mais pourra servir par la suite et « MySQL » par exemple est souvent livré avec le serveur Web)</a:t>
            </a:r>
          </a:p>
          <a:p>
            <a:pPr lvl="1"/>
            <a:r>
              <a:rPr lang="fr-FR" dirty="0" smtClean="0"/>
              <a:t>Voir le cours </a:t>
            </a:r>
            <a:r>
              <a:rPr lang="fr-FR" dirty="0" err="1" smtClean="0"/>
              <a:t>Openclassroom</a:t>
            </a:r>
            <a:r>
              <a:rPr lang="fr-FR" dirty="0" smtClean="0"/>
              <a:t> N°2 « préparer son environnement </a:t>
            </a:r>
            <a:r>
              <a:rPr lang="fr-FR" dirty="0"/>
              <a:t>de travail » </a:t>
            </a:r>
            <a:r>
              <a:rPr lang="fr-FR" dirty="0">
                <a:hlinkClick r:id="rId2"/>
              </a:rPr>
              <a:t>https://</a:t>
            </a:r>
            <a:r>
              <a:rPr lang="fr-FR" dirty="0" smtClean="0">
                <a:hlinkClick r:id="rId2"/>
              </a:rPr>
              <a:t>openclassrooms.com/courses/concevez-votre-site-web-avec-php-et-mysql/preparer-son-environnement-de-travail</a:t>
            </a:r>
            <a:r>
              <a:rPr lang="fr-FR" dirty="0" smtClean="0"/>
              <a:t> </a:t>
            </a:r>
            <a:endParaRPr lang="fr-FR" dirty="0"/>
          </a:p>
          <a:p>
            <a:r>
              <a:rPr lang="fr-FR" dirty="0" smtClean="0"/>
              <a:t>Déjà installé dans l’environnement </a:t>
            </a:r>
            <a:r>
              <a:rPr lang="fr-FR" dirty="0" err="1" smtClean="0"/>
              <a:t>Polytech</a:t>
            </a:r>
            <a:endParaRPr lang="fr-FR" dirty="0" smtClean="0"/>
          </a:p>
          <a:p>
            <a:r>
              <a:rPr lang="fr-FR" dirty="0"/>
              <a:t>P</a:t>
            </a:r>
            <a:r>
              <a:rPr lang="fr-FR" dirty="0" smtClean="0"/>
              <a:t>our s ’exercer simplement sur des programmes simples, ou débugger, on peut utiliser </a:t>
            </a:r>
          </a:p>
          <a:p>
            <a:pPr marL="0" indent="0">
              <a:buNone/>
            </a:pPr>
            <a:r>
              <a:rPr lang="fr-FR" dirty="0" smtClean="0">
                <a:hlinkClick r:id="rId3"/>
              </a:rPr>
              <a:t>http</a:t>
            </a:r>
            <a:r>
              <a:rPr lang="fr-FR" dirty="0">
                <a:hlinkClick r:id="rId3"/>
              </a:rPr>
              <a:t>://phpfiddle.org</a:t>
            </a:r>
            <a:r>
              <a:rPr lang="fr-FR" dirty="0" smtClean="0">
                <a:hlinkClick r:id="rId3"/>
              </a:rPr>
              <a:t>/</a:t>
            </a:r>
            <a:r>
              <a:rPr lang="fr-FR" dirty="0" smtClean="0"/>
              <a:t> </a:t>
            </a:r>
          </a:p>
          <a:p>
            <a:pPr marL="0" indent="0">
              <a:buNone/>
            </a:pPr>
            <a:r>
              <a:rPr lang="fr-FR" dirty="0">
                <a:hlinkClick r:id="rId4"/>
              </a:rPr>
              <a:t>http://sandbox.onlinephpfunctions.com/</a:t>
            </a:r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8827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types de données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40080" y="1825625"/>
            <a:ext cx="1071372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sz="3500" dirty="0" smtClean="0"/>
              <a:t>Les types de données sont définis par les opérations que l’on peut appliquer aux données du type </a:t>
            </a:r>
          </a:p>
          <a:p>
            <a:endParaRPr lang="fr-FR" dirty="0" smtClean="0"/>
          </a:p>
          <a:p>
            <a:r>
              <a:rPr lang="fr-FR" dirty="0" smtClean="0"/>
              <a:t>Réels : + (addition), * (multiplication), / (division), =, !=, &lt;, &lt;=, &gt;, &gt;=, …</a:t>
            </a:r>
          </a:p>
          <a:p>
            <a:endParaRPr lang="fr-FR" dirty="0" smtClean="0"/>
          </a:p>
          <a:p>
            <a:r>
              <a:rPr lang="fr-FR" dirty="0" smtClean="0"/>
              <a:t>Entiers : +, *, DIV (division entière), % (modulo), </a:t>
            </a:r>
            <a:r>
              <a:rPr lang="fr-FR" dirty="0"/>
              <a:t>=, !=, &lt;, &lt;=, &gt;, </a:t>
            </a:r>
            <a:r>
              <a:rPr lang="fr-FR" dirty="0" smtClean="0"/>
              <a:t>&gt;=, …</a:t>
            </a:r>
          </a:p>
          <a:p>
            <a:endParaRPr lang="fr-FR" dirty="0" smtClean="0"/>
          </a:p>
          <a:p>
            <a:r>
              <a:rPr lang="fr-FR" dirty="0" smtClean="0"/>
              <a:t>Booléen </a:t>
            </a:r>
            <a:r>
              <a:rPr lang="fr-FR" dirty="0"/>
              <a:t>: ET, OU, NON, =&gt; (implication), </a:t>
            </a:r>
            <a:r>
              <a:rPr lang="fr-FR" dirty="0" smtClean="0"/>
              <a:t>…</a:t>
            </a:r>
          </a:p>
          <a:p>
            <a:endParaRPr lang="fr-FR" dirty="0"/>
          </a:p>
          <a:p>
            <a:r>
              <a:rPr lang="fr-FR" dirty="0"/>
              <a:t>Chaînes de caractères : =, !=, &lt; (ordre alphanumérique), &lt;=, &gt;, </a:t>
            </a:r>
            <a:r>
              <a:rPr lang="fr-FR" dirty="0" smtClean="0"/>
              <a:t>&gt;=,</a:t>
            </a:r>
          </a:p>
          <a:p>
            <a:pPr marL="0" indent="0">
              <a:buNone/>
            </a:pPr>
            <a:r>
              <a:rPr lang="fr-FR" dirty="0" smtClean="0"/>
              <a:t>&amp;&amp; </a:t>
            </a:r>
            <a:r>
              <a:rPr lang="fr-FR" dirty="0"/>
              <a:t>(concaténation</a:t>
            </a:r>
            <a:r>
              <a:rPr lang="fr-FR" dirty="0" smtClean="0"/>
              <a:t>), …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7548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Priorités des opérateurs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8"/>
            <a:ext cx="10515600" cy="4351338"/>
          </a:xfrm>
        </p:spPr>
        <p:txBody>
          <a:bodyPr/>
          <a:lstStyle/>
          <a:p>
            <a:endParaRPr lang="fr-FR" dirty="0" smtClean="0"/>
          </a:p>
          <a:p>
            <a:endParaRPr lang="fr-FR" dirty="0" smtClean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388465"/>
              </p:ext>
            </p:extLst>
          </p:nvPr>
        </p:nvGraphicFramePr>
        <p:xfrm>
          <a:off x="1127760" y="1825628"/>
          <a:ext cx="9022080" cy="4486271"/>
        </p:xfrm>
        <a:graphic>
          <a:graphicData uri="http://schemas.openxmlformats.org/drawingml/2006/table">
            <a:tbl>
              <a:tblPr/>
              <a:tblGrid>
                <a:gridCol w="4511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11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0671">
                <a:tc>
                  <a:txBody>
                    <a:bodyPr/>
                    <a:lstStyle/>
                    <a:p>
                      <a:pPr algn="l"/>
                      <a:r>
                        <a:rPr lang="fr-FR" sz="2000" dirty="0">
                          <a:effectLst/>
                          <a:latin typeface="Arial" panose="020B0604020202020204" pitchFamily="34" charset="0"/>
                        </a:rPr>
                        <a:t>Priorité 1 (la plus forte):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2000" b="1" dirty="0">
                          <a:effectLst/>
                          <a:latin typeface="Arial" panose="020B0604020202020204" pitchFamily="34" charset="0"/>
                        </a:rPr>
                        <a:t>()</a:t>
                      </a:r>
                      <a:r>
                        <a:rPr lang="fr-FR" sz="200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450">
                <a:tc>
                  <a:txBody>
                    <a:bodyPr/>
                    <a:lstStyle/>
                    <a:p>
                      <a:pPr algn="l"/>
                      <a:r>
                        <a:rPr lang="fr-FR" sz="2000">
                          <a:effectLst/>
                          <a:latin typeface="Arial" panose="020B0604020202020204" pitchFamily="34" charset="0"/>
                        </a:rPr>
                        <a:t>Priorité 2: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2000" b="1" dirty="0" smtClean="0">
                          <a:effectLst/>
                          <a:latin typeface="Arial" panose="020B0604020202020204" pitchFamily="34" charset="0"/>
                        </a:rPr>
                        <a:t>!  ++  </a:t>
                      </a:r>
                      <a:r>
                        <a:rPr lang="fr-FR" sz="2000" b="1" dirty="0">
                          <a:effectLst/>
                          <a:latin typeface="Arial" panose="020B0604020202020204" pitchFamily="34" charset="0"/>
                        </a:rPr>
                        <a:t>--</a:t>
                      </a:r>
                      <a:r>
                        <a:rPr lang="fr-FR" sz="200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450">
                <a:tc>
                  <a:txBody>
                    <a:bodyPr/>
                    <a:lstStyle/>
                    <a:p>
                      <a:pPr algn="l"/>
                      <a:r>
                        <a:rPr lang="fr-FR" sz="2000">
                          <a:effectLst/>
                          <a:latin typeface="Arial" panose="020B0604020202020204" pitchFamily="34" charset="0"/>
                        </a:rPr>
                        <a:t>Priorité 3: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2000" b="1" dirty="0" smtClean="0">
                          <a:effectLst/>
                          <a:latin typeface="Arial" panose="020B0604020202020204" pitchFamily="34" charset="0"/>
                        </a:rPr>
                        <a:t>*  </a:t>
                      </a:r>
                      <a:r>
                        <a:rPr lang="fr-FR" sz="2000" b="1" dirty="0">
                          <a:effectLst/>
                          <a:latin typeface="Arial" panose="020B0604020202020204" pitchFamily="34" charset="0"/>
                        </a:rPr>
                        <a:t>/ </a:t>
                      </a:r>
                      <a:r>
                        <a:rPr lang="fr-FR" sz="2000" b="1" dirty="0" smtClean="0">
                          <a:effectLst/>
                          <a:latin typeface="Arial" panose="020B0604020202020204" pitchFamily="34" charset="0"/>
                        </a:rPr>
                        <a:t> %</a:t>
                      </a:r>
                      <a:r>
                        <a:rPr lang="fr-FR" sz="200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450">
                <a:tc>
                  <a:txBody>
                    <a:bodyPr/>
                    <a:lstStyle/>
                    <a:p>
                      <a:pPr algn="l"/>
                      <a:r>
                        <a:rPr lang="fr-FR" sz="2000">
                          <a:effectLst/>
                          <a:latin typeface="Arial" panose="020B0604020202020204" pitchFamily="34" charset="0"/>
                        </a:rPr>
                        <a:t>Priorité 4: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2000" b="1" dirty="0">
                          <a:effectLst/>
                          <a:latin typeface="Arial" panose="020B0604020202020204" pitchFamily="34" charset="0"/>
                        </a:rPr>
                        <a:t>+ </a:t>
                      </a:r>
                      <a:r>
                        <a:rPr lang="fr-FR" sz="2000" b="1" dirty="0" smtClean="0">
                          <a:effectLst/>
                          <a:latin typeface="Arial" panose="020B0604020202020204" pitchFamily="34" charset="0"/>
                        </a:rPr>
                        <a:t> -</a:t>
                      </a:r>
                      <a:r>
                        <a:rPr lang="fr-FR" sz="200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450">
                <a:tc>
                  <a:txBody>
                    <a:bodyPr/>
                    <a:lstStyle/>
                    <a:p>
                      <a:pPr algn="l"/>
                      <a:r>
                        <a:rPr lang="fr-FR" sz="2000">
                          <a:effectLst/>
                          <a:latin typeface="Arial" panose="020B0604020202020204" pitchFamily="34" charset="0"/>
                        </a:rPr>
                        <a:t>Priorité 5: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2000" b="1" dirty="0" smtClean="0">
                          <a:effectLst/>
                          <a:latin typeface="Arial" panose="020B0604020202020204" pitchFamily="34" charset="0"/>
                        </a:rPr>
                        <a:t>&lt;  </a:t>
                      </a:r>
                      <a:r>
                        <a:rPr lang="fr-FR" sz="2000" b="1" dirty="0">
                          <a:effectLst/>
                          <a:latin typeface="Arial" panose="020B0604020202020204" pitchFamily="34" charset="0"/>
                        </a:rPr>
                        <a:t>&lt;= </a:t>
                      </a:r>
                      <a:r>
                        <a:rPr lang="fr-FR" sz="2000" b="1" dirty="0" smtClean="0">
                          <a:effectLst/>
                          <a:latin typeface="Arial" panose="020B0604020202020204" pitchFamily="34" charset="0"/>
                        </a:rPr>
                        <a:t> &gt;  </a:t>
                      </a:r>
                      <a:r>
                        <a:rPr lang="fr-FR" sz="2000" b="1" dirty="0">
                          <a:effectLst/>
                          <a:latin typeface="Arial" panose="020B0604020202020204" pitchFamily="34" charset="0"/>
                        </a:rPr>
                        <a:t>&gt;=</a:t>
                      </a:r>
                      <a:r>
                        <a:rPr lang="fr-FR" sz="200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450">
                <a:tc>
                  <a:txBody>
                    <a:bodyPr/>
                    <a:lstStyle/>
                    <a:p>
                      <a:pPr algn="l"/>
                      <a:r>
                        <a:rPr lang="fr-FR" sz="2000">
                          <a:effectLst/>
                          <a:latin typeface="Arial" panose="020B0604020202020204" pitchFamily="34" charset="0"/>
                        </a:rPr>
                        <a:t>Priorité 6: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2000" b="1" dirty="0">
                          <a:effectLst/>
                          <a:latin typeface="Arial" panose="020B0604020202020204" pitchFamily="34" charset="0"/>
                        </a:rPr>
                        <a:t>== </a:t>
                      </a:r>
                      <a:r>
                        <a:rPr lang="fr-FR" sz="2000" b="1" dirty="0" smtClean="0">
                          <a:effectLst/>
                          <a:latin typeface="Arial" panose="020B0604020202020204" pitchFamily="34" charset="0"/>
                        </a:rPr>
                        <a:t> !=</a:t>
                      </a:r>
                      <a:r>
                        <a:rPr lang="fr-FR" sz="200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4450">
                <a:tc>
                  <a:txBody>
                    <a:bodyPr/>
                    <a:lstStyle/>
                    <a:p>
                      <a:pPr algn="l"/>
                      <a:r>
                        <a:rPr lang="fr-FR" sz="2000">
                          <a:effectLst/>
                          <a:latin typeface="Arial" panose="020B0604020202020204" pitchFamily="34" charset="0"/>
                        </a:rPr>
                        <a:t>Priorité 7: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2000" b="1">
                          <a:effectLst/>
                          <a:latin typeface="Arial" panose="020B0604020202020204" pitchFamily="34" charset="0"/>
                        </a:rPr>
                        <a:t>&amp;&amp;</a:t>
                      </a:r>
                      <a:r>
                        <a:rPr lang="fr-FR" sz="200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4450">
                <a:tc>
                  <a:txBody>
                    <a:bodyPr/>
                    <a:lstStyle/>
                    <a:p>
                      <a:pPr algn="l"/>
                      <a:r>
                        <a:rPr lang="fr-FR" sz="2000">
                          <a:effectLst/>
                          <a:latin typeface="Arial" panose="020B0604020202020204" pitchFamily="34" charset="0"/>
                        </a:rPr>
                        <a:t>Priorité 8: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2000" b="1">
                          <a:effectLst/>
                          <a:latin typeface="Arial" panose="020B0604020202020204" pitchFamily="34" charset="0"/>
                        </a:rPr>
                        <a:t>||</a:t>
                      </a:r>
                      <a:r>
                        <a:rPr lang="fr-FR" sz="200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4450">
                <a:tc>
                  <a:txBody>
                    <a:bodyPr/>
                    <a:lstStyle/>
                    <a:p>
                      <a:pPr algn="l"/>
                      <a:r>
                        <a:rPr lang="fr-FR" sz="2000">
                          <a:effectLst/>
                          <a:latin typeface="Arial" panose="020B0604020202020204" pitchFamily="34" charset="0"/>
                        </a:rPr>
                        <a:t>Priorité 9 (la plus faible):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2000" b="1" dirty="0">
                          <a:effectLst/>
                          <a:latin typeface="Arial" panose="020B0604020202020204" pitchFamily="34" charset="0"/>
                        </a:rPr>
                        <a:t>= </a:t>
                      </a:r>
                      <a:r>
                        <a:rPr lang="fr-FR" sz="2000" b="1" dirty="0" smtClean="0">
                          <a:effectLst/>
                          <a:latin typeface="Arial" panose="020B0604020202020204" pitchFamily="34" charset="0"/>
                        </a:rPr>
                        <a:t> +=  -=  *=  /=  </a:t>
                      </a:r>
                      <a:r>
                        <a:rPr lang="fr-FR" sz="2000" b="1" dirty="0">
                          <a:effectLst/>
                          <a:latin typeface="Arial" panose="020B0604020202020204" pitchFamily="34" charset="0"/>
                        </a:rPr>
                        <a:t>%=</a:t>
                      </a:r>
                      <a:r>
                        <a:rPr lang="fr-FR" sz="200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838200" y="3865234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fr-FR" altLang="fr-FR" sz="9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fr-FR" altLang="fr-FR" sz="9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77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tableaux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Ensemble de valeurs typées et indicées sous un nom de variable unique</a:t>
            </a:r>
          </a:p>
          <a:p>
            <a:r>
              <a:rPr lang="fr-FR" dirty="0" smtClean="0"/>
              <a:t>En algorithmique : un tableau contient des éléments du même type en nombre défini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fr-FR" dirty="0"/>
              <a:t>Dans les </a:t>
            </a:r>
            <a:r>
              <a:rPr lang="fr-FR" dirty="0" smtClean="0"/>
              <a:t>langages : </a:t>
            </a:r>
            <a:r>
              <a:rPr lang="fr-FR" dirty="0"/>
              <a:t>ça dépend … En particulier, PHP est très libre MAIS </a:t>
            </a:r>
            <a:r>
              <a:rPr lang="fr-FR" dirty="0" smtClean="0"/>
              <a:t>on commencera </a:t>
            </a:r>
            <a:r>
              <a:rPr lang="fr-FR" dirty="0"/>
              <a:t>avec des tableaux « comme en algorithmique »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6442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tableaux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Exemples :</a:t>
            </a:r>
          </a:p>
          <a:p>
            <a:pPr lvl="1"/>
            <a:r>
              <a:rPr lang="fr-FR" dirty="0" err="1" smtClean="0"/>
              <a:t>monTableau</a:t>
            </a:r>
            <a:r>
              <a:rPr lang="fr-FR" dirty="0" smtClean="0"/>
              <a:t> : tableau [1 .. 10] d’entiers</a:t>
            </a:r>
          </a:p>
          <a:p>
            <a:pPr lvl="1"/>
            <a:r>
              <a:rPr lang="fr-FR" dirty="0" smtClean="0"/>
              <a:t>Mois : tableau [1 .. 12] de chaines</a:t>
            </a:r>
          </a:p>
          <a:p>
            <a:pPr lvl="1"/>
            <a:endParaRPr lang="fr-FR" dirty="0"/>
          </a:p>
          <a:p>
            <a:pPr lvl="1"/>
            <a:r>
              <a:rPr lang="fr-FR" dirty="0" smtClean="0"/>
              <a:t>Initialisation :</a:t>
            </a:r>
          </a:p>
          <a:p>
            <a:pPr lvl="1"/>
            <a:r>
              <a:rPr lang="fr-FR" dirty="0" smtClean="0"/>
              <a:t>tableau[1 .. 12] </a:t>
            </a:r>
            <a:r>
              <a:rPr lang="fr-FR" dirty="0" smtClean="0">
                <a:sym typeface="Wingdings" panose="05000000000000000000" pitchFamily="2" charset="2"/>
              </a:rPr>
              <a:t></a:t>
            </a:r>
            <a:r>
              <a:rPr lang="fr-FR" dirty="0" smtClean="0"/>
              <a:t> (« janvier », … « décembre ») de chaines</a:t>
            </a:r>
          </a:p>
          <a:p>
            <a:endParaRPr lang="fr-FR" dirty="0" smtClean="0"/>
          </a:p>
          <a:p>
            <a:pPr lvl="1"/>
            <a:endParaRPr lang="fr-FR" dirty="0" smtClean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Accès à un élément du tableau</a:t>
            </a:r>
          </a:p>
          <a:p>
            <a:pPr marL="457200" lvl="1" indent="0">
              <a:buNone/>
            </a:pPr>
            <a:r>
              <a:rPr lang="fr-FR" dirty="0" smtClean="0"/>
              <a:t>VAR</a:t>
            </a:r>
          </a:p>
          <a:p>
            <a:pPr marL="457200" lvl="1" indent="0">
              <a:buNone/>
            </a:pPr>
            <a:r>
              <a:rPr lang="fr-FR" dirty="0" err="1" smtClean="0"/>
              <a:t>monTableau</a:t>
            </a:r>
            <a:r>
              <a:rPr lang="fr-FR" dirty="0" smtClean="0"/>
              <a:t> </a:t>
            </a:r>
            <a:r>
              <a:rPr lang="fr-FR" dirty="0"/>
              <a:t>: </a:t>
            </a:r>
            <a:r>
              <a:rPr lang="fr-FR" dirty="0" smtClean="0"/>
              <a:t>tableau[1 </a:t>
            </a:r>
            <a:r>
              <a:rPr lang="fr-FR" dirty="0"/>
              <a:t>.. 10] </a:t>
            </a:r>
            <a:r>
              <a:rPr lang="fr-FR" dirty="0" smtClean="0"/>
              <a:t>d’entiers</a:t>
            </a:r>
          </a:p>
          <a:p>
            <a:pPr marL="457200" lvl="1" indent="0">
              <a:buNone/>
            </a:pPr>
            <a:r>
              <a:rPr lang="fr-FR" dirty="0" smtClean="0"/>
              <a:t>i, j : entier</a:t>
            </a:r>
          </a:p>
          <a:p>
            <a:pPr marL="457200" lvl="1" indent="0">
              <a:buNone/>
            </a:pPr>
            <a:r>
              <a:rPr lang="fr-FR" dirty="0" smtClean="0"/>
              <a:t>DEBUT</a:t>
            </a:r>
          </a:p>
          <a:p>
            <a:pPr marL="457200" lvl="1" indent="0">
              <a:buNone/>
            </a:pPr>
            <a:r>
              <a:rPr lang="fr-FR" dirty="0" smtClean="0"/>
              <a:t>i </a:t>
            </a:r>
            <a:r>
              <a:rPr lang="fr-FR" dirty="0" smtClean="0">
                <a:sym typeface="Wingdings" panose="05000000000000000000" pitchFamily="2" charset="2"/>
              </a:rPr>
              <a:t>5</a:t>
            </a:r>
          </a:p>
          <a:p>
            <a:pPr marL="457200" lvl="1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Lire </a:t>
            </a:r>
            <a:r>
              <a:rPr lang="fr-FR" dirty="0" err="1" smtClean="0">
                <a:sym typeface="Wingdings" panose="05000000000000000000" pitchFamily="2" charset="2"/>
              </a:rPr>
              <a:t>monTableau</a:t>
            </a:r>
            <a:r>
              <a:rPr lang="fr-FR" dirty="0" smtClean="0">
                <a:sym typeface="Wingdings" panose="05000000000000000000" pitchFamily="2" charset="2"/>
              </a:rPr>
              <a:t>[i]</a:t>
            </a:r>
          </a:p>
          <a:p>
            <a:pPr marL="457200" lvl="1" indent="0">
              <a:buNone/>
            </a:pPr>
            <a:r>
              <a:rPr lang="fr-FR" dirty="0"/>
              <a:t>j</a:t>
            </a:r>
            <a:r>
              <a:rPr lang="fr-FR" dirty="0" smtClean="0"/>
              <a:t> </a:t>
            </a:r>
            <a:r>
              <a:rPr lang="fr-FR" dirty="0">
                <a:sym typeface="Wingdings" panose="05000000000000000000" pitchFamily="2" charset="2"/>
              </a:rPr>
              <a:t> </a:t>
            </a:r>
            <a:r>
              <a:rPr lang="fr-FR" dirty="0" err="1" smtClean="0">
                <a:sym typeface="Wingdings" panose="05000000000000000000" pitchFamily="2" charset="2"/>
              </a:rPr>
              <a:t>montableau</a:t>
            </a:r>
            <a:r>
              <a:rPr lang="fr-FR" dirty="0" smtClean="0">
                <a:sym typeface="Wingdings" panose="05000000000000000000" pitchFamily="2" charset="2"/>
              </a:rPr>
              <a:t>[i]</a:t>
            </a:r>
            <a:endParaRPr lang="fr-FR" dirty="0" smtClean="0"/>
          </a:p>
          <a:p>
            <a:pPr marL="457200" lvl="1" indent="0">
              <a:buNone/>
            </a:pPr>
            <a:r>
              <a:rPr lang="fr-FR" dirty="0" smtClean="0"/>
              <a:t>Ecrire </a:t>
            </a:r>
            <a:r>
              <a:rPr lang="fr-FR" dirty="0" err="1">
                <a:sym typeface="Wingdings" panose="05000000000000000000" pitchFamily="2" charset="2"/>
              </a:rPr>
              <a:t>monTableau</a:t>
            </a:r>
            <a:r>
              <a:rPr lang="fr-FR" dirty="0">
                <a:sym typeface="Wingdings" panose="05000000000000000000" pitchFamily="2" charset="2"/>
              </a:rPr>
              <a:t>[i</a:t>
            </a:r>
            <a:r>
              <a:rPr lang="fr-FR" dirty="0" smtClean="0">
                <a:sym typeface="Wingdings" panose="05000000000000000000" pitchFamily="2" charset="2"/>
              </a:rPr>
              <a:t>], j</a:t>
            </a:r>
          </a:p>
          <a:p>
            <a:pPr marL="457200" lvl="1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FIN</a:t>
            </a:r>
            <a:endParaRPr lang="fr-FR" dirty="0"/>
          </a:p>
          <a:p>
            <a:pPr marL="457200" lvl="1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1582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tableaux à plusieurs dimensions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Les éléments d’un tableau peuvent être eux-mêmes un tableau</a:t>
            </a:r>
          </a:p>
          <a:p>
            <a:r>
              <a:rPr lang="fr-FR" dirty="0" err="1" smtClean="0"/>
              <a:t>MaMatrice</a:t>
            </a:r>
            <a:r>
              <a:rPr lang="fr-FR" dirty="0" smtClean="0"/>
              <a:t>: tableau [1..10][1..10]  d’entiers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821680" y="1825625"/>
            <a:ext cx="5532120" cy="435133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fr-FR" dirty="0"/>
              <a:t>VAR</a:t>
            </a:r>
          </a:p>
          <a:p>
            <a:pPr marL="457200" lvl="1" indent="0">
              <a:buNone/>
            </a:pPr>
            <a:r>
              <a:rPr lang="fr-FR" dirty="0" err="1" smtClean="0"/>
              <a:t>maMatrice</a:t>
            </a:r>
            <a:r>
              <a:rPr lang="fr-FR" dirty="0" smtClean="0"/>
              <a:t> </a:t>
            </a:r>
            <a:r>
              <a:rPr lang="fr-FR" dirty="0"/>
              <a:t>: tableau[1 .. 10] </a:t>
            </a:r>
            <a:r>
              <a:rPr lang="fr-FR" dirty="0" smtClean="0"/>
              <a:t>[1..10] d’entiers</a:t>
            </a:r>
            <a:endParaRPr lang="fr-FR" dirty="0"/>
          </a:p>
          <a:p>
            <a:pPr marL="457200" lvl="1" indent="0">
              <a:buNone/>
            </a:pPr>
            <a:r>
              <a:rPr lang="fr-FR" dirty="0"/>
              <a:t>i, </a:t>
            </a:r>
            <a:r>
              <a:rPr lang="fr-FR" dirty="0" smtClean="0"/>
              <a:t>j, k </a:t>
            </a:r>
            <a:r>
              <a:rPr lang="fr-FR" dirty="0"/>
              <a:t>: entier</a:t>
            </a:r>
          </a:p>
          <a:p>
            <a:pPr marL="457200" lvl="1" indent="0">
              <a:buNone/>
            </a:pPr>
            <a:r>
              <a:rPr lang="fr-FR" dirty="0"/>
              <a:t>DEBUT</a:t>
            </a:r>
          </a:p>
          <a:p>
            <a:pPr marL="457200" lvl="1" indent="0">
              <a:buNone/>
            </a:pPr>
            <a:r>
              <a:rPr lang="fr-FR" dirty="0"/>
              <a:t>i </a:t>
            </a:r>
            <a:r>
              <a:rPr lang="fr-FR" dirty="0">
                <a:sym typeface="Wingdings" panose="05000000000000000000" pitchFamily="2" charset="2"/>
              </a:rPr>
              <a:t></a:t>
            </a:r>
            <a:r>
              <a:rPr lang="fr-FR" dirty="0" smtClean="0">
                <a:sym typeface="Wingdings" panose="05000000000000000000" pitchFamily="2" charset="2"/>
              </a:rPr>
              <a:t>5</a:t>
            </a:r>
          </a:p>
          <a:p>
            <a:pPr marL="457200" lvl="1" indent="0">
              <a:buNone/>
            </a:pPr>
            <a:r>
              <a:rPr lang="fr-FR" dirty="0">
                <a:sym typeface="Wingdings" panose="05000000000000000000" pitchFamily="2" charset="2"/>
              </a:rPr>
              <a:t>j</a:t>
            </a:r>
            <a:r>
              <a:rPr lang="fr-FR" dirty="0" smtClean="0">
                <a:sym typeface="Wingdings" panose="05000000000000000000" pitchFamily="2" charset="2"/>
              </a:rPr>
              <a:t>  6</a:t>
            </a:r>
            <a:endParaRPr lang="fr-FR" dirty="0"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r>
              <a:rPr lang="fr-FR" dirty="0">
                <a:sym typeface="Wingdings" panose="05000000000000000000" pitchFamily="2" charset="2"/>
              </a:rPr>
              <a:t>Lire </a:t>
            </a:r>
            <a:r>
              <a:rPr lang="fr-FR" dirty="0" err="1" smtClean="0">
                <a:sym typeface="Wingdings" panose="05000000000000000000" pitchFamily="2" charset="2"/>
              </a:rPr>
              <a:t>monTableau</a:t>
            </a:r>
            <a:r>
              <a:rPr lang="fr-FR" dirty="0" smtClean="0">
                <a:sym typeface="Wingdings" panose="05000000000000000000" pitchFamily="2" charset="2"/>
              </a:rPr>
              <a:t>[</a:t>
            </a:r>
            <a:r>
              <a:rPr lang="fr-FR" dirty="0" err="1" smtClean="0">
                <a:sym typeface="Wingdings" panose="05000000000000000000" pitchFamily="2" charset="2"/>
              </a:rPr>
              <a:t>i,j</a:t>
            </a:r>
            <a:r>
              <a:rPr lang="fr-FR" dirty="0" smtClean="0">
                <a:sym typeface="Wingdings" panose="05000000000000000000" pitchFamily="2" charset="2"/>
              </a:rPr>
              <a:t>]</a:t>
            </a:r>
            <a:endParaRPr lang="fr-FR" dirty="0"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r>
              <a:rPr lang="fr-FR" dirty="0" smtClean="0"/>
              <a:t>k </a:t>
            </a:r>
            <a:r>
              <a:rPr lang="fr-FR" dirty="0">
                <a:sym typeface="Wingdings" panose="05000000000000000000" pitchFamily="2" charset="2"/>
              </a:rPr>
              <a:t> </a:t>
            </a:r>
            <a:r>
              <a:rPr lang="fr-FR" dirty="0" err="1" smtClean="0">
                <a:sym typeface="Wingdings" panose="05000000000000000000" pitchFamily="2" charset="2"/>
              </a:rPr>
              <a:t>montableau</a:t>
            </a:r>
            <a:r>
              <a:rPr lang="fr-FR" dirty="0" smtClean="0">
                <a:sym typeface="Wingdings" panose="05000000000000000000" pitchFamily="2" charset="2"/>
              </a:rPr>
              <a:t>[</a:t>
            </a:r>
            <a:r>
              <a:rPr lang="fr-FR" dirty="0" err="1" smtClean="0">
                <a:sym typeface="Wingdings" panose="05000000000000000000" pitchFamily="2" charset="2"/>
              </a:rPr>
              <a:t>i,j</a:t>
            </a:r>
            <a:r>
              <a:rPr lang="fr-FR" dirty="0" smtClean="0">
                <a:sym typeface="Wingdings" panose="05000000000000000000" pitchFamily="2" charset="2"/>
              </a:rPr>
              <a:t>]</a:t>
            </a:r>
            <a:endParaRPr lang="fr-FR" dirty="0"/>
          </a:p>
          <a:p>
            <a:pPr marL="457200" lvl="1" indent="0">
              <a:buNone/>
            </a:pPr>
            <a:r>
              <a:rPr lang="fr-FR" dirty="0"/>
              <a:t>Ecrire </a:t>
            </a:r>
            <a:r>
              <a:rPr lang="fr-FR" dirty="0" err="1" smtClean="0">
                <a:sym typeface="Wingdings" panose="05000000000000000000" pitchFamily="2" charset="2"/>
              </a:rPr>
              <a:t>monTableau</a:t>
            </a:r>
            <a:r>
              <a:rPr lang="fr-FR" dirty="0" smtClean="0">
                <a:sym typeface="Wingdings" panose="05000000000000000000" pitchFamily="2" charset="2"/>
              </a:rPr>
              <a:t>[</a:t>
            </a:r>
            <a:r>
              <a:rPr lang="fr-FR" dirty="0" err="1" smtClean="0">
                <a:sym typeface="Wingdings" panose="05000000000000000000" pitchFamily="2" charset="2"/>
              </a:rPr>
              <a:t>i,j</a:t>
            </a:r>
            <a:r>
              <a:rPr lang="fr-FR" dirty="0" smtClean="0">
                <a:sym typeface="Wingdings" panose="05000000000000000000" pitchFamily="2" charset="2"/>
              </a:rPr>
              <a:t>]</a:t>
            </a:r>
            <a:endParaRPr lang="fr-FR" dirty="0"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r>
              <a:rPr lang="fr-FR" dirty="0">
                <a:sym typeface="Wingdings" panose="05000000000000000000" pitchFamily="2" charset="2"/>
              </a:rPr>
              <a:t>FIN</a:t>
            </a:r>
            <a:endParaRPr lang="fr-FR" dirty="0"/>
          </a:p>
          <a:p>
            <a:pPr marL="457200" lvl="1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214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tableaux en PHP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77333" y="1690688"/>
            <a:ext cx="5342467" cy="4486275"/>
          </a:xfrm>
        </p:spPr>
        <p:txBody>
          <a:bodyPr>
            <a:normAutofit fontScale="77500" lnSpcReduction="20000"/>
          </a:bodyPr>
          <a:lstStyle/>
          <a:p>
            <a:r>
              <a:rPr lang="fr-FR" sz="3100" dirty="0" smtClean="0"/>
              <a:t>Les indices ne démarrent pas à 1 mais 0</a:t>
            </a:r>
          </a:p>
          <a:p>
            <a:r>
              <a:rPr lang="fr-FR" sz="3100" dirty="0" smtClean="0"/>
              <a:t>Pas de déclaration comme pour les autres variables</a:t>
            </a:r>
          </a:p>
          <a:p>
            <a:endParaRPr lang="fr-FR" sz="3100" dirty="0" smtClean="0"/>
          </a:p>
          <a:p>
            <a:pPr marL="0" indent="0">
              <a:buNone/>
            </a:pPr>
            <a:r>
              <a:rPr lang="fr-FR" sz="3100" dirty="0" smtClean="0"/>
              <a:t>/* Initialisation avec la fonction </a:t>
            </a:r>
            <a:r>
              <a:rPr lang="fr-FR" sz="3100" dirty="0" err="1" smtClean="0">
                <a:solidFill>
                  <a:srgbClr val="FF0000"/>
                </a:solidFill>
              </a:rPr>
              <a:t>array</a:t>
            </a:r>
            <a:r>
              <a:rPr lang="fr-FR" sz="3100" dirty="0" smtClean="0">
                <a:solidFill>
                  <a:srgbClr val="FF0000"/>
                </a:solidFill>
              </a:rPr>
              <a:t> */</a:t>
            </a:r>
            <a:endParaRPr lang="fr-FR" sz="31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sz="3100" dirty="0" smtClean="0"/>
              <a:t>$t </a:t>
            </a:r>
            <a:r>
              <a:rPr lang="fr-FR" sz="3100" dirty="0"/>
              <a:t>= </a:t>
            </a:r>
            <a:r>
              <a:rPr lang="fr-FR" sz="3100" dirty="0" err="1">
                <a:solidFill>
                  <a:srgbClr val="FF0000"/>
                </a:solidFill>
              </a:rPr>
              <a:t>array</a:t>
            </a:r>
            <a:r>
              <a:rPr lang="fr-FR" sz="3100" dirty="0"/>
              <a:t>(1,3,7,4,8);</a:t>
            </a:r>
          </a:p>
          <a:p>
            <a:pPr marL="0" indent="0">
              <a:buNone/>
            </a:pPr>
            <a:r>
              <a:rPr lang="fr-FR" sz="3100" dirty="0"/>
              <a:t>$tab = </a:t>
            </a:r>
            <a:r>
              <a:rPr lang="fr-FR" sz="3100" dirty="0" err="1" smtClean="0">
                <a:solidFill>
                  <a:srgbClr val="FF0000"/>
                </a:solidFill>
              </a:rPr>
              <a:t>array</a:t>
            </a:r>
            <a:r>
              <a:rPr lang="fr-FR" sz="3100" dirty="0" smtClean="0"/>
              <a:t>(0 </a:t>
            </a:r>
            <a:r>
              <a:rPr lang="fr-FR" sz="3100" dirty="0"/>
              <a:t>=&gt; 1, </a:t>
            </a:r>
            <a:r>
              <a:rPr lang="fr-FR" sz="3100" dirty="0" smtClean="0"/>
              <a:t>1 </a:t>
            </a:r>
            <a:r>
              <a:rPr lang="fr-FR" sz="3100" dirty="0"/>
              <a:t>=&gt; 3, </a:t>
            </a:r>
            <a:r>
              <a:rPr lang="fr-FR" sz="3100" dirty="0" smtClean="0"/>
              <a:t>2 </a:t>
            </a:r>
            <a:r>
              <a:rPr lang="fr-FR" sz="3100" dirty="0"/>
              <a:t>=&gt; 7</a:t>
            </a:r>
            <a:r>
              <a:rPr lang="fr-FR" sz="3100" dirty="0" smtClean="0"/>
              <a:t>, 3 =&gt; 4, </a:t>
            </a:r>
            <a:r>
              <a:rPr lang="fr-FR" sz="3100" dirty="0"/>
              <a:t>4</a:t>
            </a:r>
            <a:r>
              <a:rPr lang="fr-FR" sz="3100" dirty="0" smtClean="0"/>
              <a:t>  </a:t>
            </a:r>
            <a:r>
              <a:rPr lang="fr-FR" sz="3100" dirty="0"/>
              <a:t>=&gt; 8</a:t>
            </a:r>
            <a:r>
              <a:rPr lang="fr-FR" sz="3100" dirty="0" smtClean="0"/>
              <a:t>);</a:t>
            </a:r>
          </a:p>
          <a:p>
            <a:pPr marL="0" indent="0">
              <a:buNone/>
            </a:pPr>
            <a:r>
              <a:rPr lang="fr-FR" sz="3200" dirty="0"/>
              <a:t>/*Affectation de la valeur 123 à </a:t>
            </a:r>
            <a:r>
              <a:rPr lang="fr-FR" sz="3200" dirty="0" smtClean="0"/>
              <a:t>l’emplacement </a:t>
            </a:r>
            <a:r>
              <a:rPr lang="fr-FR" sz="3200" dirty="0"/>
              <a:t>2</a:t>
            </a:r>
            <a:r>
              <a:rPr lang="fr-FR" sz="3200" dirty="0" smtClean="0"/>
              <a:t> </a:t>
            </a:r>
            <a:r>
              <a:rPr lang="fr-FR" sz="3200" dirty="0"/>
              <a:t>du tableau t */</a:t>
            </a:r>
          </a:p>
          <a:p>
            <a:pPr marL="0" indent="0">
              <a:buNone/>
            </a:pPr>
            <a:r>
              <a:rPr lang="fr-FR" sz="3200" dirty="0"/>
              <a:t>$t[2] = 123;</a:t>
            </a:r>
          </a:p>
          <a:p>
            <a:pPr marL="0" indent="0">
              <a:buNone/>
            </a:pPr>
            <a:endParaRPr lang="fr-FR" sz="3100" dirty="0" smtClean="0"/>
          </a:p>
          <a:p>
            <a:pPr marL="0" indent="0">
              <a:buNone/>
            </a:pPr>
            <a:endParaRPr lang="fr-FR" sz="2400" dirty="0"/>
          </a:p>
          <a:p>
            <a:pPr marL="457200" lvl="1" indent="0">
              <a:buNone/>
            </a:pP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690688"/>
            <a:ext cx="5181600" cy="44862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2400" dirty="0" smtClean="0"/>
              <a:t>/*Somme des trois premiers éléments du tableau t */</a:t>
            </a:r>
          </a:p>
          <a:p>
            <a:pPr marL="0" indent="0">
              <a:buNone/>
            </a:pPr>
            <a:r>
              <a:rPr lang="fr-FR" sz="2400" dirty="0" smtClean="0"/>
              <a:t>$total = $t[0] + </a:t>
            </a:r>
            <a:r>
              <a:rPr lang="fr-FR" sz="2400" dirty="0"/>
              <a:t>$</a:t>
            </a:r>
            <a:r>
              <a:rPr lang="fr-FR" sz="2400" dirty="0" smtClean="0"/>
              <a:t>t[1] + </a:t>
            </a:r>
            <a:r>
              <a:rPr lang="fr-FR" sz="2400" dirty="0"/>
              <a:t>$</a:t>
            </a:r>
            <a:r>
              <a:rPr lang="fr-FR" sz="2400" dirty="0" smtClean="0"/>
              <a:t>t[3];</a:t>
            </a:r>
          </a:p>
          <a:p>
            <a:pPr marL="0" indent="0">
              <a:buNone/>
            </a:pPr>
            <a:r>
              <a:rPr lang="fr-FR" sz="2400" dirty="0" smtClean="0"/>
              <a:t>/*Copie par valeur : les tableaux copie et t sont modifiés indépendamment l’un de l'autre */</a:t>
            </a:r>
          </a:p>
          <a:p>
            <a:pPr marL="0" indent="0">
              <a:buNone/>
            </a:pPr>
            <a:r>
              <a:rPr lang="fr-FR" sz="2400" dirty="0" smtClean="0"/>
              <a:t>$copie = $t;</a:t>
            </a:r>
          </a:p>
          <a:p>
            <a:pPr marL="0" indent="0">
              <a:buNone/>
            </a:pPr>
            <a:r>
              <a:rPr lang="fr-FR" sz="2400" dirty="0" smtClean="0"/>
              <a:t>/*Copie par référence : toute modification de copie se répercute dans t, et réciproquement */</a:t>
            </a:r>
          </a:p>
          <a:p>
            <a:pPr marL="0" indent="0">
              <a:buNone/>
            </a:pPr>
            <a:r>
              <a:rPr lang="fr-FR" sz="2400" dirty="0" smtClean="0"/>
              <a:t>$copie = &amp;$t;</a:t>
            </a:r>
          </a:p>
        </p:txBody>
      </p:sp>
    </p:spTree>
    <p:extLst>
      <p:ext uri="{BB962C8B-B14F-4D97-AF65-F5344CB8AC3E}">
        <p14:creationId xmlns:p14="http://schemas.microsoft.com/office/powerpoint/2010/main" val="971277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tableaux à n dimensions en PHP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690688"/>
            <a:ext cx="6400800" cy="44862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100" dirty="0" smtClean="0"/>
              <a:t>/*</a:t>
            </a:r>
            <a:r>
              <a:rPr lang="fr-FR" sz="3100" dirty="0" err="1" smtClean="0"/>
              <a:t>Initalisation</a:t>
            </a:r>
            <a:r>
              <a:rPr lang="fr-FR" sz="3100" dirty="0" smtClean="0"/>
              <a:t> d’un tableau 3x5*/</a:t>
            </a:r>
          </a:p>
          <a:p>
            <a:pPr marL="0" indent="0">
              <a:buNone/>
            </a:pPr>
            <a:r>
              <a:rPr lang="fr-FR" sz="3100" dirty="0" smtClean="0"/>
              <a:t>$</a:t>
            </a:r>
            <a:r>
              <a:rPr lang="fr-FR" sz="3100" dirty="0" err="1" smtClean="0"/>
              <a:t>tn</a:t>
            </a:r>
            <a:r>
              <a:rPr lang="fr-FR" sz="3100" dirty="0" smtClean="0"/>
              <a:t> = </a:t>
            </a:r>
            <a:r>
              <a:rPr lang="fr-FR" sz="3100" dirty="0" err="1" smtClean="0"/>
              <a:t>array</a:t>
            </a:r>
            <a:r>
              <a:rPr lang="fr-FR" sz="3100" dirty="0" smtClean="0"/>
              <a:t>(0=&gt; </a:t>
            </a:r>
            <a:r>
              <a:rPr lang="fr-FR" sz="3100" dirty="0" err="1" smtClean="0"/>
              <a:t>array</a:t>
            </a:r>
            <a:r>
              <a:rPr lang="fr-FR" sz="3100" dirty="0" smtClean="0"/>
              <a:t>(01,02,03,04,05),</a:t>
            </a:r>
          </a:p>
          <a:p>
            <a:pPr marL="0" indent="0">
              <a:buNone/>
            </a:pPr>
            <a:r>
              <a:rPr lang="fr-FR" sz="3100" dirty="0" smtClean="0"/>
              <a:t>1 =&gt; </a:t>
            </a:r>
            <a:r>
              <a:rPr lang="fr-FR" sz="3100" dirty="0" err="1" smtClean="0"/>
              <a:t>array</a:t>
            </a:r>
            <a:r>
              <a:rPr lang="fr-FR" sz="3100" dirty="0" smtClean="0"/>
              <a:t>(11,12,16,17,18),</a:t>
            </a:r>
          </a:p>
          <a:p>
            <a:pPr marL="0" indent="0">
              <a:buNone/>
            </a:pPr>
            <a:r>
              <a:rPr lang="fr-FR" sz="3100" dirty="0" smtClean="0"/>
              <a:t>2 =&gt; </a:t>
            </a:r>
            <a:r>
              <a:rPr lang="fr-FR" sz="3100" dirty="0" err="1" smtClean="0"/>
              <a:t>array</a:t>
            </a:r>
            <a:r>
              <a:rPr lang="fr-FR" sz="3100" dirty="0" smtClean="0"/>
              <a:t>(22,25,28,24,25</a:t>
            </a:r>
            <a:r>
              <a:rPr lang="fr-FR" sz="3100" dirty="0" smtClean="0"/>
              <a:t>))</a:t>
            </a:r>
          </a:p>
          <a:p>
            <a:pPr marL="0" indent="0">
              <a:buNone/>
            </a:pPr>
            <a:endParaRPr lang="fr-FR" sz="3100" dirty="0"/>
          </a:p>
          <a:p>
            <a:pPr marL="0" indent="0">
              <a:buNone/>
            </a:pPr>
            <a:r>
              <a:rPr lang="fr-FR" sz="3100" dirty="0"/>
              <a:t>/*Affectation de la valeur 300 aux indices 2,1 (en position </a:t>
            </a:r>
            <a:r>
              <a:rPr lang="fr-FR" sz="3100" dirty="0" smtClean="0"/>
              <a:t>5x2 + 1)*/</a:t>
            </a:r>
            <a:endParaRPr lang="fr-FR" sz="3100" dirty="0"/>
          </a:p>
          <a:p>
            <a:pPr marL="0" indent="0">
              <a:buNone/>
            </a:pPr>
            <a:r>
              <a:rPr lang="fr-FR" sz="3100" dirty="0"/>
              <a:t>$</a:t>
            </a:r>
            <a:r>
              <a:rPr lang="fr-FR" sz="3100" dirty="0" err="1"/>
              <a:t>tn</a:t>
            </a:r>
            <a:r>
              <a:rPr lang="fr-FR" sz="3100" dirty="0"/>
              <a:t>[2][1] = 300;</a:t>
            </a:r>
          </a:p>
          <a:p>
            <a:pPr marL="0" indent="0">
              <a:buNone/>
            </a:pPr>
            <a:endParaRPr lang="fr-FR" sz="3100" dirty="0" smtClean="0"/>
          </a:p>
          <a:p>
            <a:pPr marL="0" indent="0">
              <a:buNone/>
            </a:pPr>
            <a:endParaRPr lang="fr-FR" sz="3100" dirty="0" smtClean="0"/>
          </a:p>
          <a:p>
            <a:pPr marL="0" indent="0">
              <a:buNone/>
            </a:pPr>
            <a:endParaRPr lang="fr-FR" sz="2400" dirty="0"/>
          </a:p>
          <a:p>
            <a:pPr marL="457200" lvl="1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7750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Algorithmique sur les tableaux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Fortement liée à la notion de boucle : on y revient plus tard</a:t>
            </a:r>
          </a:p>
          <a:p>
            <a:pPr lvl="1"/>
            <a:r>
              <a:rPr lang="fr-FR" dirty="0" smtClean="0"/>
              <a:t>Recherche d’un élément</a:t>
            </a:r>
          </a:p>
          <a:p>
            <a:pPr lvl="1"/>
            <a:r>
              <a:rPr lang="fr-FR" dirty="0" smtClean="0"/>
              <a:t>Plus petit/ </a:t>
            </a:r>
            <a:r>
              <a:rPr lang="fr-FR" dirty="0"/>
              <a:t>p</a:t>
            </a:r>
            <a:r>
              <a:rPr lang="fr-FR" dirty="0" smtClean="0"/>
              <a:t>lus grand élément</a:t>
            </a:r>
          </a:p>
          <a:p>
            <a:pPr lvl="1"/>
            <a:r>
              <a:rPr lang="fr-FR" dirty="0" smtClean="0"/>
              <a:t>Moyenne </a:t>
            </a:r>
          </a:p>
          <a:p>
            <a:pPr lvl="1"/>
            <a:r>
              <a:rPr lang="fr-FR" dirty="0" smtClean="0"/>
              <a:t>Tris</a:t>
            </a:r>
          </a:p>
          <a:p>
            <a:pPr lvl="1"/>
            <a:r>
              <a:rPr lang="fr-FR" dirty="0" smtClean="0"/>
              <a:t>…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9633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structures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On y revient plus tard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9765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fichiers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On y revient plus tard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32281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Lien HTML / PHP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02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Structures de contrôle</a:t>
            </a:r>
            <a:endParaRPr lang="fr-FR" dirty="0"/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473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Structures de contrôle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Les algorithmes s’appuient sur des structures de contrôle</a:t>
            </a:r>
          </a:p>
          <a:p>
            <a:pPr lvl="1"/>
            <a:r>
              <a:rPr lang="fr-FR" dirty="0" smtClean="0"/>
              <a:t>Séquence</a:t>
            </a:r>
          </a:p>
          <a:p>
            <a:pPr lvl="1"/>
            <a:r>
              <a:rPr lang="fr-FR" dirty="0" smtClean="0"/>
              <a:t>Conditions logiques</a:t>
            </a:r>
          </a:p>
          <a:p>
            <a:pPr lvl="1"/>
            <a:r>
              <a:rPr lang="fr-FR" dirty="0" smtClean="0"/>
              <a:t>Boucles</a:t>
            </a:r>
          </a:p>
          <a:p>
            <a:pPr lvl="1"/>
            <a:r>
              <a:rPr lang="fr-FR" dirty="0" smtClean="0"/>
              <a:t>Structures de contrôle pour le type « tableau </a:t>
            </a:r>
            <a:r>
              <a:rPr lang="fr-FR" dirty="0" smtClean="0"/>
              <a:t>»</a:t>
            </a:r>
          </a:p>
          <a:p>
            <a:pPr lvl="1"/>
            <a:endParaRPr lang="fr-FR" b="1" dirty="0" smtClean="0"/>
          </a:p>
          <a:p>
            <a:pPr lvl="1"/>
            <a:r>
              <a:rPr lang="fr-FR" dirty="0" smtClean="0"/>
              <a:t>Les sous-programmes</a:t>
            </a:r>
          </a:p>
          <a:p>
            <a:pPr lvl="1"/>
            <a:r>
              <a:rPr lang="fr-FR" dirty="0" smtClean="0"/>
              <a:t>Structures de contrôle pour le type «</a:t>
            </a:r>
            <a:r>
              <a:rPr lang="fr-FR" dirty="0"/>
              <a:t> structure »</a:t>
            </a:r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2503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séquence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Un programme est une séquence d’instructions</a:t>
            </a:r>
          </a:p>
          <a:p>
            <a:r>
              <a:rPr lang="fr-FR" dirty="0" smtClean="0"/>
              <a:t>Les instructions s’exécutent les unes après les autres, du haut vers le bas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dirty="0">
                <a:sym typeface="Wingdings" panose="05000000000000000000" pitchFamily="2" charset="2"/>
              </a:rPr>
              <a:t>DEBUT</a:t>
            </a:r>
          </a:p>
          <a:p>
            <a:pPr marL="0" indent="0">
              <a:buNone/>
            </a:pPr>
            <a:r>
              <a:rPr lang="fr-FR" dirty="0">
                <a:sym typeface="Wingdings" panose="05000000000000000000" pitchFamily="2" charset="2"/>
              </a:rPr>
              <a:t>Rayon  5</a:t>
            </a:r>
          </a:p>
          <a:p>
            <a:pPr marL="0" indent="0">
              <a:buNone/>
            </a:pPr>
            <a:r>
              <a:rPr lang="fr-FR" dirty="0" err="1">
                <a:sym typeface="Wingdings" panose="05000000000000000000" pitchFamily="2" charset="2"/>
              </a:rPr>
              <a:t>Perimetre</a:t>
            </a:r>
            <a:r>
              <a:rPr lang="fr-FR" dirty="0">
                <a:sym typeface="Wingdings" panose="05000000000000000000" pitchFamily="2" charset="2"/>
              </a:rPr>
              <a:t>  2*Rayon*</a:t>
            </a:r>
            <a:r>
              <a:rPr lang="fr-FR" dirty="0">
                <a:solidFill>
                  <a:srgbClr val="FF0000"/>
                </a:solidFill>
                <a:sym typeface="Wingdings" panose="05000000000000000000" pitchFamily="2" charset="2"/>
              </a:rPr>
              <a:t>PI</a:t>
            </a:r>
          </a:p>
          <a:p>
            <a:pPr marL="0" indent="0">
              <a:buNone/>
            </a:pPr>
            <a:r>
              <a:rPr lang="fr-FR" dirty="0">
                <a:sym typeface="Wingdings" panose="05000000000000000000" pitchFamily="2" charset="2"/>
              </a:rPr>
              <a:t>Afficher </a:t>
            </a:r>
            <a:r>
              <a:rPr lang="fr-FR" dirty="0" err="1">
                <a:sym typeface="Wingdings" panose="05000000000000000000" pitchFamily="2" charset="2"/>
              </a:rPr>
              <a:t>perimetre</a:t>
            </a:r>
            <a:endParaRPr lang="fr-FR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dirty="0">
                <a:sym typeface="Wingdings" panose="05000000000000000000" pitchFamily="2" charset="2"/>
              </a:rPr>
              <a:t>FIN</a:t>
            </a:r>
            <a:endParaRPr lang="fr-FR" dirty="0"/>
          </a:p>
          <a:p>
            <a:endParaRPr lang="fr-FR" dirty="0"/>
          </a:p>
        </p:txBody>
      </p:sp>
      <p:sp>
        <p:nvSpPr>
          <p:cNvPr id="4" name="Flèche vers le bas 3"/>
          <p:cNvSpPr/>
          <p:nvPr/>
        </p:nvSpPr>
        <p:spPr>
          <a:xfrm>
            <a:off x="6812280" y="4069080"/>
            <a:ext cx="57912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795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En PHP, les instructions sont séparées par le caractère « ; »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&lt;?</a:t>
            </a:r>
            <a:r>
              <a:rPr lang="fr-FR" dirty="0" err="1"/>
              <a:t>php</a:t>
            </a:r>
            <a:endParaRPr lang="fr-FR" dirty="0"/>
          </a:p>
          <a:p>
            <a:pPr marL="0" indent="0">
              <a:buNone/>
            </a:pPr>
            <a:r>
              <a:rPr lang="fr-FR" dirty="0" err="1"/>
              <a:t>Define</a:t>
            </a:r>
            <a:r>
              <a:rPr lang="fr-FR" dirty="0"/>
              <a:t>(« PI », 3.1416)</a:t>
            </a:r>
            <a:r>
              <a:rPr lang="fr-FR" dirty="0">
                <a:solidFill>
                  <a:srgbClr val="FF0000"/>
                </a:solidFill>
              </a:rPr>
              <a:t>;</a:t>
            </a:r>
          </a:p>
          <a:p>
            <a:pPr marL="0" indent="0">
              <a:buNone/>
            </a:pPr>
            <a:r>
              <a:rPr lang="fr-FR" dirty="0"/>
              <a:t>$Rayon = </a:t>
            </a:r>
            <a:r>
              <a:rPr lang="fr-FR" dirty="0" smtClean="0"/>
              <a:t>5 </a:t>
            </a:r>
            <a:r>
              <a:rPr lang="fr-FR" dirty="0" smtClean="0">
                <a:solidFill>
                  <a:srgbClr val="FF0000"/>
                </a:solidFill>
              </a:rPr>
              <a:t>;</a:t>
            </a:r>
            <a:endParaRPr lang="fr-FR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dirty="0"/>
              <a:t>$</a:t>
            </a:r>
            <a:r>
              <a:rPr lang="fr-FR" dirty="0" err="1"/>
              <a:t>Perimetre</a:t>
            </a:r>
            <a:r>
              <a:rPr lang="fr-FR" dirty="0"/>
              <a:t> = 2*$</a:t>
            </a:r>
            <a:r>
              <a:rPr lang="fr-FR" dirty="0" smtClean="0"/>
              <a:t>Rayon*PI </a:t>
            </a:r>
            <a:r>
              <a:rPr lang="fr-FR" dirty="0" smtClean="0">
                <a:solidFill>
                  <a:srgbClr val="FF0000"/>
                </a:solidFill>
              </a:rPr>
              <a:t>;</a:t>
            </a:r>
            <a:endParaRPr lang="fr-FR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dirty="0"/>
              <a:t>Echo « $</a:t>
            </a:r>
            <a:r>
              <a:rPr lang="fr-FR" dirty="0" err="1"/>
              <a:t>Perimetre</a:t>
            </a:r>
            <a:r>
              <a:rPr lang="fr-FR" dirty="0"/>
              <a:t> »</a:t>
            </a:r>
            <a:r>
              <a:rPr lang="fr-FR" dirty="0">
                <a:solidFill>
                  <a:srgbClr val="FF0000"/>
                </a:solidFill>
              </a:rPr>
              <a:t>;</a:t>
            </a:r>
          </a:p>
          <a:p>
            <a:pPr marL="0" indent="0">
              <a:buNone/>
            </a:pPr>
            <a:r>
              <a:rPr lang="fr-FR" dirty="0" smtClean="0"/>
              <a:t>?&gt;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L’oubli de ce « ; » est une des première cause d’erreur du débutant !!!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8892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Condition simple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015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sz="2400" dirty="0" smtClean="0"/>
              <a:t>SI booléen Alors</a:t>
            </a:r>
          </a:p>
          <a:p>
            <a:pPr marL="457200" lvl="1" indent="0">
              <a:buNone/>
            </a:pPr>
            <a:r>
              <a:rPr lang="fr-FR" sz="2200" dirty="0"/>
              <a:t>Bloc </a:t>
            </a:r>
            <a:r>
              <a:rPr lang="fr-FR" sz="2200" dirty="0" smtClean="0"/>
              <a:t>d’instructions</a:t>
            </a:r>
          </a:p>
          <a:p>
            <a:pPr marL="0" indent="0">
              <a:buNone/>
            </a:pPr>
            <a:r>
              <a:rPr lang="fr-FR" sz="2400" dirty="0" err="1" smtClean="0"/>
              <a:t>FinSi</a:t>
            </a:r>
            <a:endParaRPr lang="fr-FR" sz="2400" dirty="0" smtClean="0"/>
          </a:p>
          <a:p>
            <a:pPr marL="0" indent="0">
              <a:buNone/>
            </a:pPr>
            <a:endParaRPr lang="fr-FR" sz="2400" dirty="0"/>
          </a:p>
          <a:p>
            <a:pPr marL="0" indent="0">
              <a:buNone/>
            </a:pPr>
            <a:r>
              <a:rPr lang="fr-FR" sz="1800" dirty="0" smtClean="0">
                <a:solidFill>
                  <a:schemeClr val="accent1"/>
                </a:solidFill>
              </a:rPr>
              <a:t>PROGRAMME</a:t>
            </a:r>
            <a:r>
              <a:rPr lang="fr-FR" sz="1800" dirty="0" smtClean="0"/>
              <a:t> ABS</a:t>
            </a:r>
          </a:p>
          <a:p>
            <a:pPr marL="0" indent="0">
              <a:buNone/>
            </a:pPr>
            <a:r>
              <a:rPr lang="fr-FR" sz="1800" dirty="0" smtClean="0">
                <a:solidFill>
                  <a:schemeClr val="accent1"/>
                </a:solidFill>
              </a:rPr>
              <a:t>VAR</a:t>
            </a:r>
          </a:p>
          <a:p>
            <a:pPr marL="0" indent="0">
              <a:buNone/>
            </a:pPr>
            <a:r>
              <a:rPr lang="fr-FR" sz="1800" dirty="0" smtClean="0"/>
              <a:t>nombre : entier</a:t>
            </a:r>
          </a:p>
          <a:p>
            <a:pPr marL="0" indent="0">
              <a:buNone/>
            </a:pPr>
            <a:r>
              <a:rPr lang="fr-FR" sz="1800" dirty="0" smtClean="0">
                <a:solidFill>
                  <a:schemeClr val="accent1"/>
                </a:solidFill>
              </a:rPr>
              <a:t>DEBUT</a:t>
            </a:r>
          </a:p>
          <a:p>
            <a:pPr marL="0" indent="0">
              <a:buNone/>
            </a:pPr>
            <a:r>
              <a:rPr lang="fr-FR" sz="1800" dirty="0" smtClean="0"/>
              <a:t>Saisir nombre</a:t>
            </a:r>
          </a:p>
          <a:p>
            <a:pPr marL="0" indent="0">
              <a:buNone/>
            </a:pPr>
            <a:r>
              <a:rPr lang="fr-FR" sz="1800" dirty="0" smtClean="0">
                <a:solidFill>
                  <a:srgbClr val="FF0000"/>
                </a:solidFill>
              </a:rPr>
              <a:t>Si</a:t>
            </a:r>
            <a:r>
              <a:rPr lang="fr-FR" sz="1800" dirty="0" smtClean="0"/>
              <a:t> nombre &lt; 0 </a:t>
            </a:r>
            <a:r>
              <a:rPr lang="fr-FR" sz="1800" dirty="0" smtClean="0">
                <a:solidFill>
                  <a:srgbClr val="FF0000"/>
                </a:solidFill>
              </a:rPr>
              <a:t>Alors</a:t>
            </a:r>
          </a:p>
          <a:p>
            <a:pPr marL="0" indent="0">
              <a:buNone/>
            </a:pPr>
            <a:r>
              <a:rPr lang="fr-FR" sz="1800" dirty="0"/>
              <a:t>n</a:t>
            </a:r>
            <a:r>
              <a:rPr lang="fr-FR" sz="1800" dirty="0" smtClean="0"/>
              <a:t>ombre </a:t>
            </a:r>
            <a:r>
              <a:rPr lang="fr-FR" sz="1800" dirty="0" smtClean="0">
                <a:sym typeface="Wingdings" panose="05000000000000000000" pitchFamily="2" charset="2"/>
              </a:rPr>
              <a:t> - nombre</a:t>
            </a:r>
          </a:p>
          <a:p>
            <a:pPr marL="0" indent="0">
              <a:buNone/>
            </a:pPr>
            <a:r>
              <a:rPr lang="fr-FR" sz="18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FinSi</a:t>
            </a:r>
            <a:endParaRPr lang="fr-FR" sz="1800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sz="1800" dirty="0" smtClean="0">
                <a:sym typeface="Wingdings" panose="05000000000000000000" pitchFamily="2" charset="2"/>
              </a:rPr>
              <a:t>Afficher nombre</a:t>
            </a:r>
          </a:p>
          <a:p>
            <a:pPr marL="0" indent="0">
              <a:buNone/>
            </a:pPr>
            <a:r>
              <a:rPr lang="fr-FR" sz="180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FIN</a:t>
            </a:r>
            <a:endParaRPr lang="fr-FR" sz="18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fr-FR" sz="1800" dirty="0" smtClean="0"/>
          </a:p>
        </p:txBody>
      </p:sp>
    </p:spTree>
    <p:extLst>
      <p:ext uri="{BB962C8B-B14F-4D97-AF65-F5344CB8AC3E}">
        <p14:creationId xmlns:p14="http://schemas.microsoft.com/office/powerpoint/2010/main" val="424578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En PHP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</a:rPr>
              <a:t>If (</a:t>
            </a:r>
            <a:r>
              <a:rPr lang="fr-FR" dirty="0"/>
              <a:t>condition</a:t>
            </a:r>
            <a:r>
              <a:rPr lang="fr-FR" dirty="0">
                <a:solidFill>
                  <a:srgbClr val="FF0000"/>
                </a:solidFill>
              </a:rPr>
              <a:t>)</a:t>
            </a:r>
            <a:r>
              <a:rPr lang="fr-FR" dirty="0"/>
              <a:t> instruction</a:t>
            </a:r>
            <a:r>
              <a:rPr lang="fr-FR" dirty="0">
                <a:solidFill>
                  <a:srgbClr val="FF0000"/>
                </a:solidFill>
              </a:rPr>
              <a:t>;</a:t>
            </a:r>
          </a:p>
          <a:p>
            <a:pPr marL="0" indent="0">
              <a:buNone/>
            </a:pPr>
            <a:endParaRPr lang="fr-FR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</a:rPr>
              <a:t>If (</a:t>
            </a:r>
            <a:r>
              <a:rPr lang="fr-FR" dirty="0"/>
              <a:t>condition</a:t>
            </a:r>
            <a:r>
              <a:rPr lang="fr-FR" dirty="0">
                <a:solidFill>
                  <a:srgbClr val="FF0000"/>
                </a:solidFill>
              </a:rPr>
              <a:t>)</a:t>
            </a:r>
            <a:r>
              <a:rPr lang="fr-FR" dirty="0"/>
              <a:t> {bloc d’instructions</a:t>
            </a:r>
            <a:r>
              <a:rPr lang="fr-FR" dirty="0" smtClean="0"/>
              <a:t>}</a:t>
            </a:r>
            <a:r>
              <a:rPr lang="fr-FR" dirty="0" smtClean="0">
                <a:solidFill>
                  <a:srgbClr val="FF0000"/>
                </a:solidFill>
              </a:rPr>
              <a:t>;</a:t>
            </a:r>
            <a:endParaRPr lang="fr-FR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/>
              <a:t>&lt;html&gt;				</a:t>
            </a:r>
          </a:p>
          <a:p>
            <a:pPr marL="0" indent="0">
              <a:buNone/>
            </a:pPr>
            <a:r>
              <a:rPr lang="fr-FR" dirty="0"/>
              <a:t>&lt;</a:t>
            </a:r>
            <a:r>
              <a:rPr lang="fr-FR" dirty="0" err="1"/>
              <a:t>head</a:t>
            </a:r>
            <a:r>
              <a:rPr lang="fr-FR" dirty="0"/>
              <a:t>&gt; &lt;</a:t>
            </a:r>
            <a:r>
              <a:rPr lang="fr-FR" dirty="0" err="1"/>
              <a:t>title</a:t>
            </a:r>
            <a:r>
              <a:rPr lang="fr-FR" dirty="0"/>
              <a:t>&gt; ABS &lt;/</a:t>
            </a:r>
            <a:r>
              <a:rPr lang="fr-FR" dirty="0" err="1"/>
              <a:t>head</a:t>
            </a:r>
            <a:r>
              <a:rPr lang="fr-FR" dirty="0"/>
              <a:t>&gt;	</a:t>
            </a:r>
          </a:p>
          <a:p>
            <a:pPr marL="0" indent="0">
              <a:buNone/>
            </a:pPr>
            <a:r>
              <a:rPr lang="fr-FR" dirty="0"/>
              <a:t>&lt;body&gt;				</a:t>
            </a:r>
          </a:p>
          <a:p>
            <a:pPr marL="0" indent="0">
              <a:buNone/>
            </a:pPr>
            <a:r>
              <a:rPr lang="fr-FR" dirty="0"/>
              <a:t>&lt;?</a:t>
            </a:r>
            <a:r>
              <a:rPr lang="fr-FR" dirty="0" err="1"/>
              <a:t>php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$nombre = -5</a:t>
            </a:r>
          </a:p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</a:rPr>
              <a:t>If (</a:t>
            </a:r>
            <a:r>
              <a:rPr lang="fr-FR" dirty="0"/>
              <a:t>$nombre &lt; 0</a:t>
            </a:r>
            <a:r>
              <a:rPr lang="fr-FR" dirty="0">
                <a:solidFill>
                  <a:srgbClr val="FF0000"/>
                </a:solidFill>
              </a:rPr>
              <a:t>)</a:t>
            </a:r>
          </a:p>
          <a:p>
            <a:pPr marL="0" indent="0">
              <a:buNone/>
            </a:pPr>
            <a:r>
              <a:rPr lang="fr-FR" dirty="0"/>
              <a:t>$nombre </a:t>
            </a:r>
            <a:r>
              <a:rPr lang="fr-FR" dirty="0">
                <a:sym typeface="Wingdings" panose="05000000000000000000" pitchFamily="2" charset="2"/>
              </a:rPr>
              <a:t> - $nombre </a:t>
            </a:r>
            <a:r>
              <a:rPr lang="fr-FR" dirty="0">
                <a:solidFill>
                  <a:srgbClr val="FF0000"/>
                </a:solidFill>
                <a:sym typeface="Wingdings" panose="05000000000000000000" pitchFamily="2" charset="2"/>
              </a:rPr>
              <a:t>;</a:t>
            </a:r>
          </a:p>
          <a:p>
            <a:pPr marL="0" indent="0">
              <a:buNone/>
            </a:pPr>
            <a:r>
              <a:rPr lang="fr-FR" dirty="0">
                <a:sym typeface="Wingdings" panose="05000000000000000000" pitchFamily="2" charset="2"/>
              </a:rPr>
              <a:t>Echo $nombre;</a:t>
            </a:r>
          </a:p>
          <a:p>
            <a:pPr marL="0" indent="0">
              <a:buNone/>
            </a:pPr>
            <a:r>
              <a:rPr lang="fr-FR" dirty="0"/>
              <a:t>?&gt;</a:t>
            </a:r>
          </a:p>
          <a:p>
            <a:pPr marL="0" indent="0">
              <a:buNone/>
            </a:pPr>
            <a:r>
              <a:rPr lang="fr-FR" dirty="0"/>
              <a:t>&lt;/body&gt;</a:t>
            </a:r>
          </a:p>
          <a:p>
            <a:pPr marL="0" indent="0">
              <a:buNone/>
            </a:pPr>
            <a:r>
              <a:rPr lang="fr-FR" dirty="0"/>
              <a:t>&lt;/html</a:t>
            </a:r>
            <a:r>
              <a:rPr lang="fr-FR" dirty="0" smtClean="0"/>
              <a:t>&gt;</a:t>
            </a:r>
            <a:endParaRPr lang="fr-FR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6172200" y="3716867"/>
            <a:ext cx="3158067" cy="753533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960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Si … alors … sinon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dirty="0"/>
              <a:t>Si booléen Alors</a:t>
            </a:r>
          </a:p>
          <a:p>
            <a:pPr marL="457200" lvl="1" indent="0">
              <a:buNone/>
            </a:pPr>
            <a:r>
              <a:rPr lang="fr-FR" dirty="0"/>
              <a:t>Bloc d’instructions</a:t>
            </a:r>
          </a:p>
          <a:p>
            <a:pPr marL="0" indent="0">
              <a:buNone/>
            </a:pPr>
            <a:r>
              <a:rPr lang="fr-FR" dirty="0"/>
              <a:t>Sinon</a:t>
            </a:r>
          </a:p>
          <a:p>
            <a:pPr marL="457200" lvl="1" indent="0">
              <a:buNone/>
            </a:pPr>
            <a:r>
              <a:rPr lang="fr-FR" sz="1800" dirty="0"/>
              <a:t>Bl</a:t>
            </a:r>
            <a:r>
              <a:rPr lang="fr-FR" dirty="0"/>
              <a:t>oc d’instructions</a:t>
            </a:r>
          </a:p>
          <a:p>
            <a:pPr marL="0" indent="0">
              <a:buNone/>
            </a:pPr>
            <a:r>
              <a:rPr lang="fr-FR" dirty="0" err="1"/>
              <a:t>FinSi</a:t>
            </a:r>
            <a:endParaRPr lang="fr-FR" dirty="0"/>
          </a:p>
          <a:p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49897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dirty="0" smtClean="0"/>
              <a:t>PROGRAMME TRIE_OU_PAS</a:t>
            </a:r>
          </a:p>
          <a:p>
            <a:pPr marL="0" indent="0">
              <a:buNone/>
            </a:pPr>
            <a:r>
              <a:rPr lang="fr-FR" dirty="0" smtClean="0"/>
              <a:t>VAR</a:t>
            </a:r>
          </a:p>
          <a:p>
            <a:pPr marL="0" indent="0">
              <a:buNone/>
            </a:pPr>
            <a:r>
              <a:rPr lang="fr-FR" dirty="0" err="1" smtClean="0"/>
              <a:t>x,y</a:t>
            </a:r>
            <a:r>
              <a:rPr lang="fr-FR" dirty="0" smtClean="0"/>
              <a:t>, z : entiers</a:t>
            </a:r>
          </a:p>
          <a:p>
            <a:pPr marL="0" indent="0">
              <a:buNone/>
            </a:pPr>
            <a:r>
              <a:rPr lang="fr-FR" dirty="0" smtClean="0"/>
              <a:t>DEBUT</a:t>
            </a:r>
          </a:p>
          <a:p>
            <a:pPr marL="0" indent="0">
              <a:buNone/>
            </a:pPr>
            <a:r>
              <a:rPr lang="fr-FR" dirty="0" smtClean="0"/>
              <a:t>Afficher « Entrez trois valeurs »</a:t>
            </a:r>
          </a:p>
          <a:p>
            <a:pPr marL="0" indent="0">
              <a:buNone/>
            </a:pPr>
            <a:r>
              <a:rPr lang="fr-FR" dirty="0" smtClean="0"/>
              <a:t>Saisir </a:t>
            </a:r>
            <a:r>
              <a:rPr lang="fr-FR" dirty="0" err="1" smtClean="0"/>
              <a:t>x,y,z</a:t>
            </a: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Si (z &gt;y ET y&gt;x) Alors</a:t>
            </a:r>
          </a:p>
          <a:p>
            <a:pPr marL="0" indent="0">
              <a:buNone/>
            </a:pPr>
            <a:r>
              <a:rPr lang="fr-FR" dirty="0" smtClean="0"/>
              <a:t>Afficher « Triés en ordre croissant »</a:t>
            </a:r>
          </a:p>
          <a:p>
            <a:pPr marL="0" indent="0">
              <a:buNone/>
            </a:pPr>
            <a:r>
              <a:rPr lang="fr-FR" dirty="0" smtClean="0"/>
              <a:t>Sinon</a:t>
            </a:r>
          </a:p>
          <a:p>
            <a:pPr marL="0" indent="0">
              <a:buNone/>
            </a:pPr>
            <a:r>
              <a:rPr lang="fr-FR" dirty="0" smtClean="0"/>
              <a:t>Afficher « Pas triés en ordre croissant »</a:t>
            </a:r>
          </a:p>
          <a:p>
            <a:pPr marL="0" indent="0">
              <a:buNone/>
            </a:pPr>
            <a:r>
              <a:rPr lang="fr-FR" dirty="0" err="1" smtClean="0"/>
              <a:t>FinSi</a:t>
            </a: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FIN</a:t>
            </a:r>
          </a:p>
        </p:txBody>
      </p:sp>
    </p:spTree>
    <p:extLst>
      <p:ext uri="{BB962C8B-B14F-4D97-AF65-F5344CB8AC3E}">
        <p14:creationId xmlns:p14="http://schemas.microsoft.com/office/powerpoint/2010/main" val="158656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En PHP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smtClean="0">
                <a:solidFill>
                  <a:srgbClr val="FF0000"/>
                </a:solidFill>
              </a:rPr>
              <a:t>If (</a:t>
            </a:r>
            <a:r>
              <a:rPr lang="fr-FR" dirty="0" smtClean="0"/>
              <a:t>condition</a:t>
            </a:r>
            <a:r>
              <a:rPr lang="fr-FR" dirty="0" smtClean="0">
                <a:solidFill>
                  <a:srgbClr val="FF0000"/>
                </a:solidFill>
              </a:rPr>
              <a:t>)</a:t>
            </a:r>
            <a:r>
              <a:rPr lang="fr-FR" dirty="0" smtClean="0"/>
              <a:t> instruction</a:t>
            </a:r>
            <a:r>
              <a:rPr lang="fr-FR" dirty="0" smtClean="0">
                <a:solidFill>
                  <a:srgbClr val="FF0000"/>
                </a:solidFill>
              </a:rPr>
              <a:t>;</a:t>
            </a:r>
          </a:p>
          <a:p>
            <a:pPr marL="0" indent="0">
              <a:buNone/>
            </a:pPr>
            <a:r>
              <a:rPr lang="fr-FR" dirty="0" err="1" smtClean="0">
                <a:solidFill>
                  <a:srgbClr val="FF0000"/>
                </a:solidFill>
              </a:rPr>
              <a:t>else</a:t>
            </a:r>
            <a:r>
              <a:rPr lang="fr-FR" dirty="0"/>
              <a:t> </a:t>
            </a:r>
            <a:r>
              <a:rPr lang="fr-FR" dirty="0" smtClean="0"/>
              <a:t>instruction</a:t>
            </a:r>
            <a:r>
              <a:rPr lang="fr-FR" dirty="0" smtClean="0">
                <a:solidFill>
                  <a:srgbClr val="FF0000"/>
                </a:solidFill>
              </a:rPr>
              <a:t>;</a:t>
            </a:r>
          </a:p>
          <a:p>
            <a:pPr marL="0" indent="0">
              <a:buNone/>
            </a:pPr>
            <a:endParaRPr lang="fr-FR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</a:rPr>
              <a:t>If (</a:t>
            </a:r>
            <a:r>
              <a:rPr lang="fr-FR" dirty="0"/>
              <a:t>condition</a:t>
            </a:r>
            <a:r>
              <a:rPr lang="fr-FR" dirty="0">
                <a:solidFill>
                  <a:srgbClr val="FF0000"/>
                </a:solidFill>
              </a:rPr>
              <a:t>)</a:t>
            </a:r>
            <a:r>
              <a:rPr lang="fr-FR" dirty="0"/>
              <a:t> </a:t>
            </a:r>
            <a:r>
              <a:rPr lang="fr-FR" dirty="0" smtClean="0">
                <a:solidFill>
                  <a:srgbClr val="FF0000"/>
                </a:solidFill>
              </a:rPr>
              <a:t>{</a:t>
            </a:r>
            <a:r>
              <a:rPr lang="fr-FR" dirty="0" smtClean="0"/>
              <a:t>bloc d’instructions</a:t>
            </a:r>
            <a:r>
              <a:rPr lang="fr-FR" dirty="0" smtClean="0">
                <a:solidFill>
                  <a:srgbClr val="FF0000"/>
                </a:solidFill>
              </a:rPr>
              <a:t>}</a:t>
            </a:r>
            <a:endParaRPr lang="fr-FR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dirty="0" err="1">
                <a:solidFill>
                  <a:srgbClr val="FF0000"/>
                </a:solidFill>
              </a:rPr>
              <a:t>e</a:t>
            </a:r>
            <a:r>
              <a:rPr lang="fr-FR" dirty="0" err="1" smtClean="0">
                <a:solidFill>
                  <a:srgbClr val="FF0000"/>
                </a:solidFill>
              </a:rPr>
              <a:t>lse</a:t>
            </a:r>
            <a:r>
              <a:rPr lang="fr-FR" dirty="0" smtClean="0">
                <a:solidFill>
                  <a:srgbClr val="FF0000"/>
                </a:solidFill>
              </a:rPr>
              <a:t> {</a:t>
            </a:r>
            <a:r>
              <a:rPr lang="fr-FR" dirty="0" smtClean="0"/>
              <a:t>bloc d’instructions</a:t>
            </a:r>
            <a:r>
              <a:rPr lang="fr-FR" dirty="0" smtClean="0">
                <a:solidFill>
                  <a:srgbClr val="FF0000"/>
                </a:solidFill>
              </a:rPr>
              <a:t>}</a:t>
            </a:r>
          </a:p>
          <a:p>
            <a:pPr marL="0" indent="0">
              <a:buNone/>
            </a:pPr>
            <a:r>
              <a:rPr lang="fr-FR" dirty="0" smtClean="0">
                <a:solidFill>
                  <a:srgbClr val="FF0000"/>
                </a:solidFill>
              </a:rPr>
              <a:t>;</a:t>
            </a:r>
            <a:endParaRPr lang="fr-FR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7365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Conditions imbriquées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825625"/>
            <a:ext cx="53340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 smtClean="0"/>
              <a:t>Une instruction peut être conditionnelle …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>
                <a:solidFill>
                  <a:srgbClr val="FF0000"/>
                </a:solidFill>
              </a:rPr>
              <a:t>Si</a:t>
            </a:r>
            <a:r>
              <a:rPr lang="fr-FR" dirty="0" smtClean="0"/>
              <a:t> condition </a:t>
            </a:r>
            <a:r>
              <a:rPr lang="fr-FR" dirty="0" smtClean="0">
                <a:solidFill>
                  <a:srgbClr val="FF0000"/>
                </a:solidFill>
              </a:rPr>
              <a:t>Alors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smtClean="0">
                <a:solidFill>
                  <a:srgbClr val="0070C0"/>
                </a:solidFill>
              </a:rPr>
              <a:t>Si </a:t>
            </a:r>
            <a:r>
              <a:rPr lang="fr-FR" dirty="0" smtClean="0"/>
              <a:t>condition </a:t>
            </a:r>
            <a:r>
              <a:rPr lang="fr-FR" dirty="0" smtClean="0">
                <a:solidFill>
                  <a:srgbClr val="0070C0"/>
                </a:solidFill>
              </a:rPr>
              <a:t>Alors</a:t>
            </a:r>
            <a:r>
              <a:rPr lang="fr-FR" dirty="0" smtClean="0"/>
              <a:t> instruction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>
                <a:solidFill>
                  <a:srgbClr val="0070C0"/>
                </a:solidFill>
              </a:rPr>
              <a:t>S</a:t>
            </a:r>
            <a:r>
              <a:rPr lang="fr-FR" dirty="0" smtClean="0">
                <a:solidFill>
                  <a:srgbClr val="0070C0"/>
                </a:solidFill>
              </a:rPr>
              <a:t>inon</a:t>
            </a:r>
            <a:r>
              <a:rPr lang="fr-FR" dirty="0" smtClean="0"/>
              <a:t> instruction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err="1" smtClean="0">
                <a:solidFill>
                  <a:srgbClr val="0070C0"/>
                </a:solidFill>
              </a:rPr>
              <a:t>Fsi</a:t>
            </a:r>
            <a:endParaRPr lang="fr-FR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fr-FR" dirty="0" smtClean="0">
                <a:solidFill>
                  <a:srgbClr val="FF0000"/>
                </a:solidFill>
              </a:rPr>
              <a:t>Sinon</a:t>
            </a:r>
            <a:r>
              <a:rPr lang="fr-FR" dirty="0" smtClean="0"/>
              <a:t> instruction</a:t>
            </a:r>
          </a:p>
          <a:p>
            <a:pPr marL="0" indent="0">
              <a:buNone/>
            </a:pPr>
            <a:r>
              <a:rPr lang="fr-FR" dirty="0" err="1" smtClean="0">
                <a:solidFill>
                  <a:srgbClr val="FF0000"/>
                </a:solidFill>
              </a:rPr>
              <a:t>Fsi</a:t>
            </a:r>
            <a:endParaRPr lang="fr-FR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44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Conditions imbriquées, forme concise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94360" y="1822450"/>
            <a:ext cx="5334000" cy="435133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fr-FR" sz="2800" dirty="0" smtClean="0">
                <a:solidFill>
                  <a:srgbClr val="FF0000"/>
                </a:solidFill>
              </a:rPr>
              <a:t>Si</a:t>
            </a:r>
            <a:r>
              <a:rPr lang="fr-FR" sz="2800" dirty="0" smtClean="0"/>
              <a:t> condition Alors</a:t>
            </a:r>
          </a:p>
          <a:p>
            <a:pPr marL="457200" lvl="1" indent="0">
              <a:buNone/>
            </a:pPr>
            <a:r>
              <a:rPr lang="fr-FR" sz="2800" dirty="0"/>
              <a:t>	</a:t>
            </a:r>
            <a:r>
              <a:rPr lang="fr-FR" sz="2800" dirty="0" smtClean="0"/>
              <a:t>Bloc d’instructions 1</a:t>
            </a:r>
            <a:endParaRPr lang="fr-FR" sz="2800" dirty="0"/>
          </a:p>
          <a:p>
            <a:pPr marL="457200" lvl="1" indent="0">
              <a:buNone/>
            </a:pPr>
            <a:r>
              <a:rPr lang="fr-FR" sz="2800" dirty="0"/>
              <a:t>	</a:t>
            </a:r>
            <a:r>
              <a:rPr lang="fr-FR" sz="2800" dirty="0" err="1" smtClean="0">
                <a:solidFill>
                  <a:srgbClr val="FF0000"/>
                </a:solidFill>
              </a:rPr>
              <a:t>SinonSi</a:t>
            </a:r>
            <a:r>
              <a:rPr lang="fr-FR" sz="2800" dirty="0" smtClean="0"/>
              <a:t> condition Alors </a:t>
            </a:r>
            <a:r>
              <a:rPr lang="fr-FR" sz="2800" dirty="0"/>
              <a:t>Bloc </a:t>
            </a:r>
            <a:r>
              <a:rPr lang="fr-FR" sz="2800" dirty="0" smtClean="0"/>
              <a:t>d’instructions 2</a:t>
            </a:r>
            <a:endParaRPr lang="fr-FR" sz="2800" dirty="0"/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err="1" smtClean="0">
                <a:solidFill>
                  <a:srgbClr val="FF0000"/>
                </a:solidFill>
              </a:rPr>
              <a:t>SinonSi</a:t>
            </a:r>
            <a:r>
              <a:rPr lang="fr-FR" dirty="0" smtClean="0"/>
              <a:t> condition Alors </a:t>
            </a:r>
            <a:r>
              <a:rPr lang="fr-FR" dirty="0"/>
              <a:t>Bloc </a:t>
            </a:r>
            <a:r>
              <a:rPr lang="fr-FR" dirty="0" smtClean="0"/>
              <a:t>d’instructions 3</a:t>
            </a:r>
            <a:endParaRPr lang="fr-FR" dirty="0"/>
          </a:p>
          <a:p>
            <a:pPr marL="457200" lvl="1" indent="0">
              <a:buNone/>
            </a:pPr>
            <a:r>
              <a:rPr lang="fr-FR" sz="2800" dirty="0" smtClean="0">
                <a:solidFill>
                  <a:srgbClr val="FF0000"/>
                </a:solidFill>
              </a:rPr>
              <a:t>Sinon</a:t>
            </a:r>
            <a:r>
              <a:rPr lang="fr-FR" sz="2800" dirty="0" smtClean="0"/>
              <a:t> </a:t>
            </a:r>
            <a:r>
              <a:rPr lang="fr-FR" sz="2800" dirty="0"/>
              <a:t>Bloc d’instructions</a:t>
            </a:r>
          </a:p>
          <a:p>
            <a:pPr marL="0" indent="0">
              <a:buNone/>
            </a:pPr>
            <a:r>
              <a:rPr lang="fr-FR" dirty="0" err="1" smtClean="0">
                <a:solidFill>
                  <a:srgbClr val="FF0000"/>
                </a:solidFill>
              </a:rPr>
              <a:t>Finsi</a:t>
            </a:r>
            <a:endParaRPr lang="fr-FR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9683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35223"/>
            <a:ext cx="10515600" cy="1325563"/>
          </a:xfrm>
        </p:spPr>
        <p:txBody>
          <a:bodyPr/>
          <a:lstStyle/>
          <a:p>
            <a:r>
              <a:rPr lang="fr-FR" dirty="0" smtClean="0"/>
              <a:t>Lien HTML / PHP – Exemple de formulaire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560786"/>
            <a:ext cx="10515600" cy="480848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sz="2000" dirty="0" smtClean="0"/>
              <a:t>Ficher qui contient un formulaire (</a:t>
            </a:r>
            <a:r>
              <a:rPr lang="fr-FR" sz="2000" dirty="0" err="1" smtClean="0"/>
              <a:t>formulaire_somme.php</a:t>
            </a:r>
            <a:r>
              <a:rPr lang="fr-FR" sz="2000" dirty="0" smtClean="0"/>
              <a:t>) :</a:t>
            </a:r>
          </a:p>
          <a:p>
            <a:pPr marL="0" indent="0">
              <a:buNone/>
            </a:pPr>
            <a:r>
              <a:rPr lang="fr-FR" sz="2000" dirty="0" smtClean="0">
                <a:solidFill>
                  <a:schemeClr val="accent2"/>
                </a:solidFill>
              </a:rPr>
              <a:t>&lt;</a:t>
            </a:r>
            <a:r>
              <a:rPr lang="fr-FR" sz="2000" dirty="0" err="1" smtClean="0">
                <a:solidFill>
                  <a:schemeClr val="accent2"/>
                </a:solidFill>
              </a:rPr>
              <a:t>form</a:t>
            </a:r>
            <a:r>
              <a:rPr lang="fr-FR" sz="2000" dirty="0" smtClean="0">
                <a:solidFill>
                  <a:schemeClr val="accent2"/>
                </a:solidFill>
              </a:rPr>
              <a:t> </a:t>
            </a:r>
            <a:r>
              <a:rPr lang="fr-FR" sz="2000" dirty="0" err="1">
                <a:solidFill>
                  <a:schemeClr val="accent2"/>
                </a:solidFill>
              </a:rPr>
              <a:t>method</a:t>
            </a:r>
            <a:r>
              <a:rPr lang="fr-FR" sz="2000" dirty="0">
                <a:solidFill>
                  <a:schemeClr val="accent2"/>
                </a:solidFill>
              </a:rPr>
              <a:t>="</a:t>
            </a:r>
            <a:r>
              <a:rPr lang="fr-FR" sz="2000" dirty="0" err="1">
                <a:solidFill>
                  <a:schemeClr val="accent2"/>
                </a:solidFill>
              </a:rPr>
              <a:t>get</a:t>
            </a:r>
            <a:r>
              <a:rPr lang="fr-FR" sz="2000" dirty="0">
                <a:solidFill>
                  <a:schemeClr val="accent2"/>
                </a:solidFill>
              </a:rPr>
              <a:t>" action="</a:t>
            </a:r>
            <a:r>
              <a:rPr lang="fr-FR" sz="2000" dirty="0" err="1" smtClean="0">
                <a:solidFill>
                  <a:srgbClr val="00B050"/>
                </a:solidFill>
              </a:rPr>
              <a:t>somme.php</a:t>
            </a:r>
            <a:r>
              <a:rPr lang="fr-FR" sz="2000" dirty="0">
                <a:solidFill>
                  <a:schemeClr val="accent2"/>
                </a:solidFill>
              </a:rPr>
              <a:t>"</a:t>
            </a:r>
            <a:r>
              <a:rPr lang="fr-FR" sz="2000" smtClean="0">
                <a:solidFill>
                  <a:schemeClr val="accent2"/>
                </a:solidFill>
              </a:rPr>
              <a:t> &gt;</a:t>
            </a:r>
            <a:endParaRPr lang="fr-FR" sz="2000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fr-FR" sz="2000" dirty="0">
                <a:solidFill>
                  <a:schemeClr val="accent2"/>
                </a:solidFill>
              </a:rPr>
              <a:t>Nombre 1 : &lt;input type="</a:t>
            </a:r>
            <a:r>
              <a:rPr lang="fr-FR" sz="2000" dirty="0" err="1">
                <a:solidFill>
                  <a:schemeClr val="accent2"/>
                </a:solidFill>
              </a:rPr>
              <a:t>number</a:t>
            </a:r>
            <a:r>
              <a:rPr lang="fr-FR" sz="2000" dirty="0">
                <a:solidFill>
                  <a:schemeClr val="accent2"/>
                </a:solidFill>
              </a:rPr>
              <a:t>" size="15" </a:t>
            </a:r>
            <a:r>
              <a:rPr lang="fr-FR" sz="2000" dirty="0" err="1">
                <a:solidFill>
                  <a:schemeClr val="accent2"/>
                </a:solidFill>
              </a:rPr>
              <a:t>name</a:t>
            </a:r>
            <a:r>
              <a:rPr lang="fr-FR" sz="2000" dirty="0">
                <a:solidFill>
                  <a:schemeClr val="accent2"/>
                </a:solidFill>
              </a:rPr>
              <a:t>="nombre1" /&gt;&lt;</a:t>
            </a:r>
            <a:r>
              <a:rPr lang="fr-FR" sz="2000" dirty="0" err="1">
                <a:solidFill>
                  <a:schemeClr val="accent2"/>
                </a:solidFill>
              </a:rPr>
              <a:t>br</a:t>
            </a:r>
            <a:r>
              <a:rPr lang="fr-FR" sz="2000" dirty="0">
                <a:solidFill>
                  <a:schemeClr val="accent2"/>
                </a:solidFill>
              </a:rPr>
              <a:t> /&gt;</a:t>
            </a:r>
          </a:p>
          <a:p>
            <a:pPr marL="0" indent="0">
              <a:buNone/>
            </a:pPr>
            <a:r>
              <a:rPr lang="fr-FR" sz="2000" dirty="0">
                <a:solidFill>
                  <a:schemeClr val="accent2"/>
                </a:solidFill>
              </a:rPr>
              <a:t>Nombre 2 : &lt;input type="</a:t>
            </a:r>
            <a:r>
              <a:rPr lang="fr-FR" sz="2000" dirty="0" err="1">
                <a:solidFill>
                  <a:schemeClr val="accent2"/>
                </a:solidFill>
              </a:rPr>
              <a:t>number</a:t>
            </a:r>
            <a:r>
              <a:rPr lang="fr-FR" sz="2000" dirty="0">
                <a:solidFill>
                  <a:schemeClr val="accent2"/>
                </a:solidFill>
              </a:rPr>
              <a:t>" size="15" </a:t>
            </a:r>
            <a:r>
              <a:rPr lang="fr-FR" sz="2000" dirty="0" err="1">
                <a:solidFill>
                  <a:schemeClr val="accent2"/>
                </a:solidFill>
              </a:rPr>
              <a:t>name</a:t>
            </a:r>
            <a:r>
              <a:rPr lang="fr-FR" sz="2000" dirty="0">
                <a:solidFill>
                  <a:schemeClr val="accent2"/>
                </a:solidFill>
              </a:rPr>
              <a:t>="nombre2" /&gt;&lt;</a:t>
            </a:r>
            <a:r>
              <a:rPr lang="fr-FR" sz="2000" dirty="0" err="1">
                <a:solidFill>
                  <a:schemeClr val="accent2"/>
                </a:solidFill>
              </a:rPr>
              <a:t>br</a:t>
            </a:r>
            <a:r>
              <a:rPr lang="fr-FR" sz="2000" dirty="0">
                <a:solidFill>
                  <a:schemeClr val="accent2"/>
                </a:solidFill>
              </a:rPr>
              <a:t> /&gt;</a:t>
            </a:r>
          </a:p>
          <a:p>
            <a:pPr marL="0" indent="0">
              <a:buNone/>
            </a:pPr>
            <a:r>
              <a:rPr lang="fr-FR" sz="2000" dirty="0">
                <a:solidFill>
                  <a:schemeClr val="accent2"/>
                </a:solidFill>
              </a:rPr>
              <a:t>&lt;input type="</a:t>
            </a:r>
            <a:r>
              <a:rPr lang="fr-FR" sz="2000" dirty="0" err="1">
                <a:solidFill>
                  <a:schemeClr val="accent2"/>
                </a:solidFill>
              </a:rPr>
              <a:t>submit</a:t>
            </a:r>
            <a:r>
              <a:rPr lang="fr-FR" sz="2000" dirty="0">
                <a:solidFill>
                  <a:schemeClr val="accent2"/>
                </a:solidFill>
              </a:rPr>
              <a:t>" </a:t>
            </a:r>
            <a:r>
              <a:rPr lang="fr-FR" sz="2000" dirty="0" err="1">
                <a:solidFill>
                  <a:schemeClr val="accent2"/>
                </a:solidFill>
              </a:rPr>
              <a:t>name</a:t>
            </a:r>
            <a:r>
              <a:rPr lang="fr-FR" sz="2000" dirty="0">
                <a:solidFill>
                  <a:schemeClr val="accent2"/>
                </a:solidFill>
              </a:rPr>
              <a:t>="OK" /&gt;&lt;</a:t>
            </a:r>
            <a:r>
              <a:rPr lang="fr-FR" sz="2000" dirty="0" err="1">
                <a:solidFill>
                  <a:schemeClr val="accent2"/>
                </a:solidFill>
              </a:rPr>
              <a:t>br</a:t>
            </a:r>
            <a:r>
              <a:rPr lang="fr-FR" sz="2000" dirty="0">
                <a:solidFill>
                  <a:schemeClr val="accent2"/>
                </a:solidFill>
              </a:rPr>
              <a:t> /&gt;</a:t>
            </a:r>
          </a:p>
          <a:p>
            <a:pPr marL="0" indent="0">
              <a:buNone/>
            </a:pPr>
            <a:r>
              <a:rPr lang="fr-FR" sz="2000" dirty="0">
                <a:solidFill>
                  <a:schemeClr val="accent2"/>
                </a:solidFill>
              </a:rPr>
              <a:t>&lt;/</a:t>
            </a:r>
            <a:r>
              <a:rPr lang="fr-FR" sz="2000" dirty="0" err="1">
                <a:solidFill>
                  <a:schemeClr val="accent2"/>
                </a:solidFill>
              </a:rPr>
              <a:t>form</a:t>
            </a:r>
            <a:r>
              <a:rPr lang="fr-FR" sz="2000" dirty="0" smtClean="0">
                <a:solidFill>
                  <a:schemeClr val="accent2"/>
                </a:solidFill>
              </a:rPr>
              <a:t>&gt;</a:t>
            </a:r>
          </a:p>
          <a:p>
            <a:pPr marL="0" indent="0">
              <a:buNone/>
            </a:pPr>
            <a:endParaRPr lang="fr-FR" sz="2000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fr-FR" sz="2000" dirty="0" smtClean="0"/>
              <a:t>Fichier qui contient l’action du formulaire (</a:t>
            </a:r>
            <a:r>
              <a:rPr lang="fr-FR" sz="2000" dirty="0" err="1" smtClean="0">
                <a:solidFill>
                  <a:srgbClr val="00B050"/>
                </a:solidFill>
              </a:rPr>
              <a:t>somme.php</a:t>
            </a:r>
            <a:r>
              <a:rPr lang="fr-FR" sz="2000" dirty="0" smtClean="0"/>
              <a:t>):</a:t>
            </a:r>
          </a:p>
          <a:p>
            <a:pPr marL="0" indent="0">
              <a:buNone/>
            </a:pPr>
            <a:r>
              <a:rPr lang="fr-FR" sz="2000" dirty="0" smtClean="0">
                <a:solidFill>
                  <a:srgbClr val="0070C0"/>
                </a:solidFill>
              </a:rPr>
              <a:t>&lt;?</a:t>
            </a:r>
            <a:r>
              <a:rPr lang="fr-FR" sz="2000" dirty="0" err="1">
                <a:solidFill>
                  <a:srgbClr val="0070C0"/>
                </a:solidFill>
              </a:rPr>
              <a:t>php</a:t>
            </a:r>
            <a:endParaRPr lang="fr-FR" sz="20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fr-FR" sz="2000" dirty="0">
                <a:solidFill>
                  <a:srgbClr val="0070C0"/>
                </a:solidFill>
              </a:rPr>
              <a:t>$nombre1=$_GET['nombre1'];</a:t>
            </a:r>
          </a:p>
          <a:p>
            <a:pPr marL="0" indent="0">
              <a:buNone/>
            </a:pPr>
            <a:r>
              <a:rPr lang="fr-FR" sz="2000" dirty="0">
                <a:solidFill>
                  <a:srgbClr val="0070C0"/>
                </a:solidFill>
              </a:rPr>
              <a:t>$nombre2=$_GET['nombre2'];</a:t>
            </a:r>
          </a:p>
          <a:p>
            <a:pPr marL="0" indent="0">
              <a:buNone/>
            </a:pPr>
            <a:r>
              <a:rPr lang="fr-FR" sz="2000" dirty="0">
                <a:solidFill>
                  <a:srgbClr val="0070C0"/>
                </a:solidFill>
              </a:rPr>
              <a:t>$somme = $nombre1 + $nombre2;</a:t>
            </a:r>
          </a:p>
          <a:p>
            <a:pPr marL="0" indent="0">
              <a:buNone/>
            </a:pPr>
            <a:r>
              <a:rPr lang="fr-FR" sz="2000" dirty="0" err="1">
                <a:solidFill>
                  <a:srgbClr val="0070C0"/>
                </a:solidFill>
              </a:rPr>
              <a:t>echo</a:t>
            </a:r>
            <a:r>
              <a:rPr lang="fr-FR" sz="2000" dirty="0">
                <a:solidFill>
                  <a:srgbClr val="0070C0"/>
                </a:solidFill>
              </a:rPr>
              <a:t> "Vous avez saisi $nombre1 &lt;BR /&gt; \n";</a:t>
            </a:r>
          </a:p>
          <a:p>
            <a:pPr marL="0" indent="0">
              <a:buNone/>
            </a:pPr>
            <a:r>
              <a:rPr lang="fr-FR" sz="2000" dirty="0" err="1">
                <a:solidFill>
                  <a:srgbClr val="0070C0"/>
                </a:solidFill>
              </a:rPr>
              <a:t>echo</a:t>
            </a:r>
            <a:r>
              <a:rPr lang="fr-FR" sz="2000" dirty="0">
                <a:solidFill>
                  <a:srgbClr val="0070C0"/>
                </a:solidFill>
              </a:rPr>
              <a:t> "Vous avez saisi $nombre2 &lt;BR /&gt; \n";</a:t>
            </a:r>
          </a:p>
          <a:p>
            <a:pPr marL="0" indent="0">
              <a:buNone/>
            </a:pPr>
            <a:r>
              <a:rPr lang="fr-FR" sz="2000" dirty="0" err="1">
                <a:solidFill>
                  <a:srgbClr val="0070C0"/>
                </a:solidFill>
              </a:rPr>
              <a:t>echo</a:t>
            </a:r>
            <a:r>
              <a:rPr lang="fr-FR" sz="2000" dirty="0">
                <a:solidFill>
                  <a:srgbClr val="0070C0"/>
                </a:solidFill>
              </a:rPr>
              <a:t> "$somme &lt;BR /&gt;\n";</a:t>
            </a:r>
          </a:p>
          <a:p>
            <a:pPr marL="0" indent="0">
              <a:buNone/>
            </a:pPr>
            <a:r>
              <a:rPr lang="fr-FR" sz="2000" dirty="0">
                <a:solidFill>
                  <a:srgbClr val="0070C0"/>
                </a:solidFill>
              </a:rPr>
              <a:t>?&gt;</a:t>
            </a:r>
          </a:p>
        </p:txBody>
      </p:sp>
    </p:spTree>
    <p:extLst>
      <p:ext uri="{BB962C8B-B14F-4D97-AF65-F5344CB8AC3E}">
        <p14:creationId xmlns:p14="http://schemas.microsoft.com/office/powerpoint/2010/main" val="347132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Conditions imbriquées en PHP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/>
              <a:t>&lt;?</a:t>
            </a:r>
            <a:r>
              <a:rPr lang="fr-FR" dirty="0" err="1"/>
              <a:t>php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r>
              <a:rPr lang="fr-FR" dirty="0">
                <a:solidFill>
                  <a:srgbClr val="FF0000"/>
                </a:solidFill>
              </a:rPr>
              <a:t>if</a:t>
            </a:r>
            <a:r>
              <a:rPr lang="fr-FR" dirty="0"/>
              <a:t> ($a</a:t>
            </a:r>
            <a:r>
              <a:rPr lang="fr-FR" dirty="0">
                <a:solidFill>
                  <a:srgbClr val="FF0000"/>
                </a:solidFill>
              </a:rPr>
              <a:t>==</a:t>
            </a:r>
            <a:r>
              <a:rPr lang="fr-FR" dirty="0"/>
              <a:t>$b)</a:t>
            </a:r>
            <a:br>
              <a:rPr lang="fr-FR" dirty="0"/>
            </a:br>
            <a:r>
              <a:rPr lang="fr-FR" dirty="0">
                <a:solidFill>
                  <a:srgbClr val="FF0000"/>
                </a:solidFill>
              </a:rPr>
              <a:t>{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   </a:t>
            </a:r>
            <a:r>
              <a:rPr lang="fr-FR" dirty="0" err="1"/>
              <a:t>echo</a:t>
            </a:r>
            <a:r>
              <a:rPr lang="fr-FR" dirty="0"/>
              <a:t> '$a et $b sont égaux &lt;</a:t>
            </a:r>
            <a:r>
              <a:rPr lang="fr-FR" dirty="0" err="1"/>
              <a:t>br</a:t>
            </a:r>
            <a:r>
              <a:rPr lang="fr-FR" dirty="0"/>
              <a:t>&gt;';</a:t>
            </a:r>
            <a:br>
              <a:rPr lang="fr-FR" dirty="0"/>
            </a:br>
            <a:r>
              <a:rPr lang="fr-FR" dirty="0">
                <a:solidFill>
                  <a:srgbClr val="FF0000"/>
                </a:solidFill>
              </a:rPr>
              <a:t>}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   </a:t>
            </a:r>
            <a:r>
              <a:rPr lang="fr-FR" dirty="0" err="1">
                <a:solidFill>
                  <a:srgbClr val="FF0000"/>
                </a:solidFill>
              </a:rPr>
              <a:t>elseif</a:t>
            </a:r>
            <a:r>
              <a:rPr lang="fr-FR" dirty="0"/>
              <a:t> ($a &gt; $b)</a:t>
            </a:r>
            <a:br>
              <a:rPr lang="fr-FR" dirty="0"/>
            </a:br>
            <a:r>
              <a:rPr lang="fr-FR" dirty="0"/>
              <a:t>   </a:t>
            </a:r>
            <a:r>
              <a:rPr lang="fr-FR" dirty="0">
                <a:solidFill>
                  <a:srgbClr val="FF0000"/>
                </a:solidFill>
              </a:rPr>
              <a:t>{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        </a:t>
            </a:r>
            <a:r>
              <a:rPr lang="fr-FR" dirty="0" err="1"/>
              <a:t>echo</a:t>
            </a:r>
            <a:r>
              <a:rPr lang="fr-FR" dirty="0"/>
              <a:t> '$a est supérieur à $b &lt;</a:t>
            </a:r>
            <a:r>
              <a:rPr lang="fr-FR" dirty="0" err="1"/>
              <a:t>br</a:t>
            </a:r>
            <a:r>
              <a:rPr lang="fr-FR" dirty="0"/>
              <a:t>&gt;';</a:t>
            </a:r>
            <a:br>
              <a:rPr lang="fr-FR" dirty="0"/>
            </a:br>
            <a:r>
              <a:rPr lang="fr-FR" dirty="0"/>
              <a:t>   </a:t>
            </a:r>
            <a:r>
              <a:rPr lang="fr-FR" dirty="0">
                <a:solidFill>
                  <a:srgbClr val="FF0000"/>
                </a:solidFill>
              </a:rPr>
              <a:t>}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  </a:t>
            </a:r>
            <a:r>
              <a:rPr lang="fr-FR" dirty="0">
                <a:solidFill>
                  <a:srgbClr val="FF0000"/>
                </a:solidFill>
              </a:rPr>
              <a:t> </a:t>
            </a:r>
            <a:r>
              <a:rPr lang="fr-FR" dirty="0" err="1">
                <a:solidFill>
                  <a:srgbClr val="FF0000"/>
                </a:solidFill>
              </a:rPr>
              <a:t>else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   </a:t>
            </a:r>
            <a:r>
              <a:rPr lang="fr-FR" dirty="0">
                <a:solidFill>
                  <a:srgbClr val="FF0000"/>
                </a:solidFill>
              </a:rPr>
              <a:t>{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        </a:t>
            </a:r>
            <a:r>
              <a:rPr lang="fr-FR" dirty="0" err="1"/>
              <a:t>echo</a:t>
            </a:r>
            <a:r>
              <a:rPr lang="fr-FR" dirty="0"/>
              <a:t> '$a est inférieur à $b &lt;</a:t>
            </a:r>
            <a:r>
              <a:rPr lang="fr-FR" dirty="0" err="1"/>
              <a:t>br</a:t>
            </a:r>
            <a:r>
              <a:rPr lang="fr-FR" dirty="0"/>
              <a:t>&gt;';</a:t>
            </a:r>
            <a:br>
              <a:rPr lang="fr-FR" dirty="0"/>
            </a:br>
            <a:r>
              <a:rPr lang="fr-FR" dirty="0"/>
              <a:t>   }</a:t>
            </a:r>
            <a:br>
              <a:rPr lang="fr-FR" dirty="0"/>
            </a:br>
            <a:r>
              <a:rPr lang="fr-FR" dirty="0"/>
              <a:t>?&gt;</a:t>
            </a:r>
          </a:p>
          <a:p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1825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Choix multiples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fr-FR" sz="3200" dirty="0" smtClean="0">
                <a:solidFill>
                  <a:srgbClr val="FF0000"/>
                </a:solidFill>
              </a:rPr>
              <a:t>Selon que:</a:t>
            </a:r>
          </a:p>
          <a:p>
            <a:pPr marL="457200" lvl="1" indent="0">
              <a:buNone/>
            </a:pPr>
            <a:r>
              <a:rPr lang="fr-FR" sz="3200" dirty="0" smtClean="0"/>
              <a:t>Condition 1 </a:t>
            </a:r>
            <a:r>
              <a:rPr lang="fr-FR" sz="3200" dirty="0" smtClean="0">
                <a:solidFill>
                  <a:srgbClr val="FF0000"/>
                </a:solidFill>
              </a:rPr>
              <a:t>:</a:t>
            </a:r>
            <a:r>
              <a:rPr lang="fr-FR" sz="3200" dirty="0" smtClean="0"/>
              <a:t> bloc 1</a:t>
            </a:r>
          </a:p>
          <a:p>
            <a:pPr marL="457200" lvl="1" indent="0">
              <a:buNone/>
            </a:pPr>
            <a:r>
              <a:rPr lang="fr-FR" sz="3200" dirty="0" smtClean="0"/>
              <a:t>Condition 2 </a:t>
            </a:r>
            <a:r>
              <a:rPr lang="fr-FR" sz="3200" dirty="0" smtClean="0">
                <a:solidFill>
                  <a:srgbClr val="FF0000"/>
                </a:solidFill>
              </a:rPr>
              <a:t>:</a:t>
            </a:r>
            <a:r>
              <a:rPr lang="fr-FR" sz="3200" dirty="0" smtClean="0"/>
              <a:t> bloc 2</a:t>
            </a:r>
          </a:p>
          <a:p>
            <a:pPr marL="457200" lvl="1" indent="0">
              <a:buNone/>
            </a:pPr>
            <a:r>
              <a:rPr lang="fr-FR" sz="3200" dirty="0" smtClean="0"/>
              <a:t>…</a:t>
            </a:r>
          </a:p>
          <a:p>
            <a:pPr marL="457200" lvl="1" indent="0">
              <a:buNone/>
            </a:pPr>
            <a:r>
              <a:rPr lang="fr-FR" sz="3200" dirty="0" smtClean="0"/>
              <a:t>Condition n </a:t>
            </a:r>
            <a:r>
              <a:rPr lang="fr-FR" sz="3200" dirty="0" smtClean="0">
                <a:solidFill>
                  <a:srgbClr val="FF0000"/>
                </a:solidFill>
              </a:rPr>
              <a:t>:</a:t>
            </a:r>
            <a:r>
              <a:rPr lang="fr-FR" sz="3200" dirty="0" smtClean="0"/>
              <a:t> bloc n</a:t>
            </a:r>
          </a:p>
          <a:p>
            <a:pPr marL="457200" lvl="1" indent="0">
              <a:buNone/>
            </a:pPr>
            <a:r>
              <a:rPr lang="fr-FR" sz="3200" dirty="0" smtClean="0">
                <a:solidFill>
                  <a:srgbClr val="FF0000"/>
                </a:solidFill>
              </a:rPr>
              <a:t>Sinon : </a:t>
            </a:r>
            <a:r>
              <a:rPr lang="fr-FR" sz="3200" dirty="0" smtClean="0"/>
              <a:t>bloc final</a:t>
            </a:r>
          </a:p>
          <a:p>
            <a:pPr marL="0" indent="0">
              <a:buNone/>
            </a:pPr>
            <a:r>
              <a:rPr lang="fr-FR" sz="3200" dirty="0" smtClean="0">
                <a:solidFill>
                  <a:srgbClr val="FF0000"/>
                </a:solidFill>
              </a:rPr>
              <a:t>Fin Selon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325880"/>
            <a:ext cx="5181600" cy="485108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fr-FR" dirty="0" smtClean="0"/>
              <a:t>Début</a:t>
            </a:r>
          </a:p>
          <a:p>
            <a:pPr marL="0" indent="0">
              <a:buNone/>
            </a:pPr>
            <a:r>
              <a:rPr lang="fr-FR" dirty="0" smtClean="0"/>
              <a:t>mois </a:t>
            </a:r>
            <a:r>
              <a:rPr lang="fr-FR" dirty="0" smtClean="0">
                <a:sym typeface="Wingdings" panose="05000000000000000000" pitchFamily="2" charset="2"/>
              </a:rPr>
              <a:t> 9</a:t>
            </a:r>
          </a:p>
          <a:p>
            <a:pPr marL="0" indent="0">
              <a:buNone/>
            </a:pPr>
            <a:r>
              <a:rPr lang="fr-FR" dirty="0" smtClean="0">
                <a:solidFill>
                  <a:srgbClr val="FF0000"/>
                </a:solidFill>
                <a:sym typeface="Wingdings" panose="05000000000000000000" pitchFamily="2" charset="2"/>
              </a:rPr>
              <a:t>Selon que:</a:t>
            </a:r>
          </a:p>
          <a:p>
            <a:pPr marL="0" indent="0">
              <a:buNone/>
            </a:pP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smtClean="0">
                <a:sym typeface="Wingdings" panose="05000000000000000000" pitchFamily="2" charset="2"/>
              </a:rPr>
              <a:t>mois = 1 : </a:t>
            </a:r>
            <a:r>
              <a:rPr lang="fr-FR" dirty="0" err="1" smtClean="0">
                <a:sym typeface="Wingdings" panose="05000000000000000000" pitchFamily="2" charset="2"/>
              </a:rPr>
              <a:t>nom_mois</a:t>
            </a:r>
            <a:r>
              <a:rPr lang="fr-FR" dirty="0" smtClean="0">
                <a:sym typeface="Wingdings" panose="05000000000000000000" pitchFamily="2" charset="2"/>
              </a:rPr>
              <a:t> = « janvier »</a:t>
            </a:r>
          </a:p>
          <a:p>
            <a:pPr marL="0" indent="0">
              <a:buNone/>
            </a:pPr>
            <a:r>
              <a:rPr lang="fr-FR" dirty="0">
                <a:sym typeface="Wingdings" panose="05000000000000000000" pitchFamily="2" charset="2"/>
              </a:rPr>
              <a:t>mois = </a:t>
            </a:r>
            <a:r>
              <a:rPr lang="fr-FR" dirty="0" smtClean="0">
                <a:sym typeface="Wingdings" panose="05000000000000000000" pitchFamily="2" charset="2"/>
              </a:rPr>
              <a:t>2 </a:t>
            </a:r>
            <a:r>
              <a:rPr lang="fr-FR" dirty="0">
                <a:sym typeface="Wingdings" panose="05000000000000000000" pitchFamily="2" charset="2"/>
              </a:rPr>
              <a:t>: </a:t>
            </a:r>
            <a:r>
              <a:rPr lang="fr-FR" dirty="0" err="1">
                <a:sym typeface="Wingdings" panose="05000000000000000000" pitchFamily="2" charset="2"/>
              </a:rPr>
              <a:t>nom_mois</a:t>
            </a:r>
            <a:r>
              <a:rPr lang="fr-FR" dirty="0">
                <a:sym typeface="Wingdings" panose="05000000000000000000" pitchFamily="2" charset="2"/>
              </a:rPr>
              <a:t> = « f</a:t>
            </a:r>
            <a:r>
              <a:rPr lang="fr-FR" dirty="0" smtClean="0">
                <a:sym typeface="Wingdings" panose="05000000000000000000" pitchFamily="2" charset="2"/>
              </a:rPr>
              <a:t>évrier</a:t>
            </a:r>
            <a:r>
              <a:rPr lang="fr-FR" dirty="0">
                <a:sym typeface="Wingdings" panose="05000000000000000000" pitchFamily="2" charset="2"/>
              </a:rPr>
              <a:t> »</a:t>
            </a:r>
          </a:p>
          <a:p>
            <a:pPr marL="0" indent="0">
              <a:buNone/>
            </a:pPr>
            <a:r>
              <a:rPr lang="fr-FR" dirty="0">
                <a:sym typeface="Wingdings" panose="05000000000000000000" pitchFamily="2" charset="2"/>
              </a:rPr>
              <a:t>mois = </a:t>
            </a:r>
            <a:r>
              <a:rPr lang="fr-FR" dirty="0" smtClean="0">
                <a:sym typeface="Wingdings" panose="05000000000000000000" pitchFamily="2" charset="2"/>
              </a:rPr>
              <a:t>3 </a:t>
            </a:r>
            <a:r>
              <a:rPr lang="fr-FR" dirty="0">
                <a:sym typeface="Wingdings" panose="05000000000000000000" pitchFamily="2" charset="2"/>
              </a:rPr>
              <a:t>: </a:t>
            </a:r>
            <a:r>
              <a:rPr lang="fr-FR" dirty="0" err="1">
                <a:sym typeface="Wingdings" panose="05000000000000000000" pitchFamily="2" charset="2"/>
              </a:rPr>
              <a:t>nom_mois</a:t>
            </a:r>
            <a:r>
              <a:rPr lang="fr-FR" dirty="0">
                <a:sym typeface="Wingdings" panose="05000000000000000000" pitchFamily="2" charset="2"/>
              </a:rPr>
              <a:t> = « </a:t>
            </a:r>
            <a:r>
              <a:rPr lang="fr-FR" dirty="0" smtClean="0">
                <a:sym typeface="Wingdings" panose="05000000000000000000" pitchFamily="2" charset="2"/>
              </a:rPr>
              <a:t>mars»</a:t>
            </a:r>
            <a:endParaRPr lang="fr-FR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dirty="0">
                <a:sym typeface="Wingdings" panose="05000000000000000000" pitchFamily="2" charset="2"/>
              </a:rPr>
              <a:t>mois = </a:t>
            </a:r>
            <a:r>
              <a:rPr lang="fr-FR" dirty="0" smtClean="0">
                <a:sym typeface="Wingdings" panose="05000000000000000000" pitchFamily="2" charset="2"/>
              </a:rPr>
              <a:t>4 </a:t>
            </a:r>
            <a:r>
              <a:rPr lang="fr-FR" dirty="0">
                <a:sym typeface="Wingdings" panose="05000000000000000000" pitchFamily="2" charset="2"/>
              </a:rPr>
              <a:t>: </a:t>
            </a:r>
            <a:r>
              <a:rPr lang="fr-FR" dirty="0" err="1">
                <a:sym typeface="Wingdings" panose="05000000000000000000" pitchFamily="2" charset="2"/>
              </a:rPr>
              <a:t>nom_mois</a:t>
            </a:r>
            <a:r>
              <a:rPr lang="fr-FR" dirty="0">
                <a:sym typeface="Wingdings" panose="05000000000000000000" pitchFamily="2" charset="2"/>
              </a:rPr>
              <a:t> = « </a:t>
            </a:r>
            <a:r>
              <a:rPr lang="fr-FR" dirty="0" smtClean="0">
                <a:sym typeface="Wingdings" panose="05000000000000000000" pitchFamily="2" charset="2"/>
              </a:rPr>
              <a:t>avril</a:t>
            </a:r>
            <a:r>
              <a:rPr lang="fr-FR" dirty="0">
                <a:sym typeface="Wingdings" panose="05000000000000000000" pitchFamily="2" charset="2"/>
              </a:rPr>
              <a:t> »</a:t>
            </a:r>
          </a:p>
          <a:p>
            <a:pPr marL="0" indent="0">
              <a:buNone/>
            </a:pPr>
            <a:r>
              <a:rPr lang="fr-FR" dirty="0">
                <a:sym typeface="Wingdings" panose="05000000000000000000" pitchFamily="2" charset="2"/>
              </a:rPr>
              <a:t>mois = </a:t>
            </a:r>
            <a:r>
              <a:rPr lang="fr-FR" dirty="0" smtClean="0">
                <a:sym typeface="Wingdings" panose="05000000000000000000" pitchFamily="2" charset="2"/>
              </a:rPr>
              <a:t>5 </a:t>
            </a:r>
            <a:r>
              <a:rPr lang="fr-FR" dirty="0">
                <a:sym typeface="Wingdings" panose="05000000000000000000" pitchFamily="2" charset="2"/>
              </a:rPr>
              <a:t>: </a:t>
            </a:r>
            <a:r>
              <a:rPr lang="fr-FR" dirty="0" err="1">
                <a:sym typeface="Wingdings" panose="05000000000000000000" pitchFamily="2" charset="2"/>
              </a:rPr>
              <a:t>nom_mois</a:t>
            </a:r>
            <a:r>
              <a:rPr lang="fr-FR" dirty="0">
                <a:sym typeface="Wingdings" panose="05000000000000000000" pitchFamily="2" charset="2"/>
              </a:rPr>
              <a:t> = « </a:t>
            </a:r>
            <a:r>
              <a:rPr lang="fr-FR" dirty="0" smtClean="0">
                <a:sym typeface="Wingdings" panose="05000000000000000000" pitchFamily="2" charset="2"/>
              </a:rPr>
              <a:t>mai</a:t>
            </a:r>
            <a:r>
              <a:rPr lang="fr-FR" dirty="0">
                <a:sym typeface="Wingdings" panose="05000000000000000000" pitchFamily="2" charset="2"/>
              </a:rPr>
              <a:t> »</a:t>
            </a:r>
          </a:p>
          <a:p>
            <a:pPr marL="0" indent="0">
              <a:buNone/>
            </a:pPr>
            <a:r>
              <a:rPr lang="fr-FR" dirty="0">
                <a:sym typeface="Wingdings" panose="05000000000000000000" pitchFamily="2" charset="2"/>
              </a:rPr>
              <a:t>mois = </a:t>
            </a:r>
            <a:r>
              <a:rPr lang="fr-FR" dirty="0" smtClean="0">
                <a:sym typeface="Wingdings" panose="05000000000000000000" pitchFamily="2" charset="2"/>
              </a:rPr>
              <a:t>6 </a:t>
            </a:r>
            <a:r>
              <a:rPr lang="fr-FR" dirty="0">
                <a:sym typeface="Wingdings" panose="05000000000000000000" pitchFamily="2" charset="2"/>
              </a:rPr>
              <a:t>: </a:t>
            </a:r>
            <a:r>
              <a:rPr lang="fr-FR" dirty="0" err="1">
                <a:sym typeface="Wingdings" panose="05000000000000000000" pitchFamily="2" charset="2"/>
              </a:rPr>
              <a:t>nom_mois</a:t>
            </a:r>
            <a:r>
              <a:rPr lang="fr-FR" dirty="0">
                <a:sym typeface="Wingdings" panose="05000000000000000000" pitchFamily="2" charset="2"/>
              </a:rPr>
              <a:t> = « </a:t>
            </a:r>
            <a:r>
              <a:rPr lang="fr-FR" dirty="0" smtClean="0">
                <a:sym typeface="Wingdings" panose="05000000000000000000" pitchFamily="2" charset="2"/>
              </a:rPr>
              <a:t>juin</a:t>
            </a:r>
            <a:r>
              <a:rPr lang="fr-FR" dirty="0">
                <a:sym typeface="Wingdings" panose="05000000000000000000" pitchFamily="2" charset="2"/>
              </a:rPr>
              <a:t> »</a:t>
            </a:r>
          </a:p>
          <a:p>
            <a:pPr marL="0" indent="0">
              <a:buNone/>
            </a:pPr>
            <a:r>
              <a:rPr lang="fr-FR" dirty="0">
                <a:sym typeface="Wingdings" panose="05000000000000000000" pitchFamily="2" charset="2"/>
              </a:rPr>
              <a:t>mois = </a:t>
            </a:r>
            <a:r>
              <a:rPr lang="fr-FR" dirty="0" smtClean="0">
                <a:sym typeface="Wingdings" panose="05000000000000000000" pitchFamily="2" charset="2"/>
              </a:rPr>
              <a:t>7 </a:t>
            </a:r>
            <a:r>
              <a:rPr lang="fr-FR" dirty="0">
                <a:sym typeface="Wingdings" panose="05000000000000000000" pitchFamily="2" charset="2"/>
              </a:rPr>
              <a:t>: </a:t>
            </a:r>
            <a:r>
              <a:rPr lang="fr-FR" dirty="0" err="1">
                <a:sym typeface="Wingdings" panose="05000000000000000000" pitchFamily="2" charset="2"/>
              </a:rPr>
              <a:t>nom_mois</a:t>
            </a:r>
            <a:r>
              <a:rPr lang="fr-FR" dirty="0">
                <a:sym typeface="Wingdings" panose="05000000000000000000" pitchFamily="2" charset="2"/>
              </a:rPr>
              <a:t> = « </a:t>
            </a:r>
            <a:r>
              <a:rPr lang="fr-FR" dirty="0" smtClean="0">
                <a:sym typeface="Wingdings" panose="05000000000000000000" pitchFamily="2" charset="2"/>
              </a:rPr>
              <a:t>juillet</a:t>
            </a:r>
            <a:r>
              <a:rPr lang="fr-FR" dirty="0">
                <a:sym typeface="Wingdings" panose="05000000000000000000" pitchFamily="2" charset="2"/>
              </a:rPr>
              <a:t> »</a:t>
            </a:r>
          </a:p>
          <a:p>
            <a:pPr marL="0" indent="0">
              <a:buNone/>
            </a:pPr>
            <a:r>
              <a:rPr lang="fr-FR" dirty="0">
                <a:sym typeface="Wingdings" panose="05000000000000000000" pitchFamily="2" charset="2"/>
              </a:rPr>
              <a:t>mois = </a:t>
            </a:r>
            <a:r>
              <a:rPr lang="fr-FR" dirty="0" smtClean="0">
                <a:sym typeface="Wingdings" panose="05000000000000000000" pitchFamily="2" charset="2"/>
              </a:rPr>
              <a:t>8 </a:t>
            </a:r>
            <a:r>
              <a:rPr lang="fr-FR" dirty="0">
                <a:sym typeface="Wingdings" panose="05000000000000000000" pitchFamily="2" charset="2"/>
              </a:rPr>
              <a:t>: </a:t>
            </a:r>
            <a:r>
              <a:rPr lang="fr-FR" dirty="0" err="1">
                <a:sym typeface="Wingdings" panose="05000000000000000000" pitchFamily="2" charset="2"/>
              </a:rPr>
              <a:t>nom_mois</a:t>
            </a:r>
            <a:r>
              <a:rPr lang="fr-FR" dirty="0">
                <a:sym typeface="Wingdings" panose="05000000000000000000" pitchFamily="2" charset="2"/>
              </a:rPr>
              <a:t> = « </a:t>
            </a:r>
            <a:r>
              <a:rPr lang="fr-FR" dirty="0" err="1" smtClean="0">
                <a:sym typeface="Wingdings" panose="05000000000000000000" pitchFamily="2" charset="2"/>
              </a:rPr>
              <a:t>aôut</a:t>
            </a:r>
            <a:r>
              <a:rPr lang="fr-FR" dirty="0" smtClean="0">
                <a:sym typeface="Wingdings" panose="05000000000000000000" pitchFamily="2" charset="2"/>
              </a:rPr>
              <a:t> »</a:t>
            </a:r>
            <a:endParaRPr lang="fr-FR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dirty="0">
                <a:sym typeface="Wingdings" panose="05000000000000000000" pitchFamily="2" charset="2"/>
              </a:rPr>
              <a:t>mois = </a:t>
            </a:r>
            <a:r>
              <a:rPr lang="fr-FR" dirty="0" smtClean="0">
                <a:sym typeface="Wingdings" panose="05000000000000000000" pitchFamily="2" charset="2"/>
              </a:rPr>
              <a:t>9 </a:t>
            </a:r>
            <a:r>
              <a:rPr lang="fr-FR" dirty="0">
                <a:sym typeface="Wingdings" panose="05000000000000000000" pitchFamily="2" charset="2"/>
              </a:rPr>
              <a:t>: </a:t>
            </a:r>
            <a:r>
              <a:rPr lang="fr-FR" dirty="0" err="1">
                <a:sym typeface="Wingdings" panose="05000000000000000000" pitchFamily="2" charset="2"/>
              </a:rPr>
              <a:t>nom_mois</a:t>
            </a:r>
            <a:r>
              <a:rPr lang="fr-FR" dirty="0">
                <a:sym typeface="Wingdings" panose="05000000000000000000" pitchFamily="2" charset="2"/>
              </a:rPr>
              <a:t> = « </a:t>
            </a:r>
            <a:r>
              <a:rPr lang="fr-FR" dirty="0" smtClean="0">
                <a:sym typeface="Wingdings" panose="05000000000000000000" pitchFamily="2" charset="2"/>
              </a:rPr>
              <a:t>septembre</a:t>
            </a:r>
            <a:r>
              <a:rPr lang="fr-FR" dirty="0">
                <a:sym typeface="Wingdings" panose="05000000000000000000" pitchFamily="2" charset="2"/>
              </a:rPr>
              <a:t> »</a:t>
            </a:r>
          </a:p>
          <a:p>
            <a:pPr marL="0" indent="0">
              <a:buNone/>
            </a:pPr>
            <a:r>
              <a:rPr lang="fr-FR" dirty="0">
                <a:sym typeface="Wingdings" panose="05000000000000000000" pitchFamily="2" charset="2"/>
              </a:rPr>
              <a:t>mois = </a:t>
            </a:r>
            <a:r>
              <a:rPr lang="fr-FR" dirty="0" smtClean="0">
                <a:sym typeface="Wingdings" panose="05000000000000000000" pitchFamily="2" charset="2"/>
              </a:rPr>
              <a:t>10 </a:t>
            </a:r>
            <a:r>
              <a:rPr lang="fr-FR" dirty="0">
                <a:sym typeface="Wingdings" panose="05000000000000000000" pitchFamily="2" charset="2"/>
              </a:rPr>
              <a:t>: </a:t>
            </a:r>
            <a:r>
              <a:rPr lang="fr-FR" dirty="0" err="1">
                <a:sym typeface="Wingdings" panose="05000000000000000000" pitchFamily="2" charset="2"/>
              </a:rPr>
              <a:t>nom_mois</a:t>
            </a:r>
            <a:r>
              <a:rPr lang="fr-FR" dirty="0">
                <a:sym typeface="Wingdings" panose="05000000000000000000" pitchFamily="2" charset="2"/>
              </a:rPr>
              <a:t> = « </a:t>
            </a:r>
            <a:r>
              <a:rPr lang="fr-FR" dirty="0" smtClean="0">
                <a:sym typeface="Wingdings" panose="05000000000000000000" pitchFamily="2" charset="2"/>
              </a:rPr>
              <a:t>octobre</a:t>
            </a:r>
            <a:r>
              <a:rPr lang="fr-FR" dirty="0">
                <a:sym typeface="Wingdings" panose="05000000000000000000" pitchFamily="2" charset="2"/>
              </a:rPr>
              <a:t> »</a:t>
            </a:r>
          </a:p>
          <a:p>
            <a:pPr marL="0" indent="0">
              <a:buNone/>
            </a:pPr>
            <a:r>
              <a:rPr lang="fr-FR" dirty="0">
                <a:sym typeface="Wingdings" panose="05000000000000000000" pitchFamily="2" charset="2"/>
              </a:rPr>
              <a:t>mois = </a:t>
            </a:r>
            <a:r>
              <a:rPr lang="fr-FR" dirty="0" smtClean="0">
                <a:sym typeface="Wingdings" panose="05000000000000000000" pitchFamily="2" charset="2"/>
              </a:rPr>
              <a:t>11 </a:t>
            </a:r>
            <a:r>
              <a:rPr lang="fr-FR" dirty="0">
                <a:sym typeface="Wingdings" panose="05000000000000000000" pitchFamily="2" charset="2"/>
              </a:rPr>
              <a:t>: </a:t>
            </a:r>
            <a:r>
              <a:rPr lang="fr-FR" dirty="0" err="1">
                <a:sym typeface="Wingdings" panose="05000000000000000000" pitchFamily="2" charset="2"/>
              </a:rPr>
              <a:t>nom_mois</a:t>
            </a:r>
            <a:r>
              <a:rPr lang="fr-FR" dirty="0">
                <a:sym typeface="Wingdings" panose="05000000000000000000" pitchFamily="2" charset="2"/>
              </a:rPr>
              <a:t> = « </a:t>
            </a:r>
            <a:r>
              <a:rPr lang="fr-FR" dirty="0" smtClean="0">
                <a:sym typeface="Wingdings" panose="05000000000000000000" pitchFamily="2" charset="2"/>
              </a:rPr>
              <a:t>novembre»</a:t>
            </a:r>
            <a:endParaRPr lang="fr-FR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dirty="0">
                <a:sym typeface="Wingdings" panose="05000000000000000000" pitchFamily="2" charset="2"/>
              </a:rPr>
              <a:t>mois = </a:t>
            </a:r>
            <a:r>
              <a:rPr lang="fr-FR" dirty="0" smtClean="0">
                <a:sym typeface="Wingdings" panose="05000000000000000000" pitchFamily="2" charset="2"/>
              </a:rPr>
              <a:t>12 </a:t>
            </a:r>
            <a:r>
              <a:rPr lang="fr-FR" dirty="0">
                <a:sym typeface="Wingdings" panose="05000000000000000000" pitchFamily="2" charset="2"/>
              </a:rPr>
              <a:t>: </a:t>
            </a:r>
            <a:r>
              <a:rPr lang="fr-FR" dirty="0" err="1">
                <a:sym typeface="Wingdings" panose="05000000000000000000" pitchFamily="2" charset="2"/>
              </a:rPr>
              <a:t>nom_mois</a:t>
            </a:r>
            <a:r>
              <a:rPr lang="fr-FR" dirty="0">
                <a:sym typeface="Wingdings" panose="05000000000000000000" pitchFamily="2" charset="2"/>
              </a:rPr>
              <a:t> = « </a:t>
            </a:r>
            <a:r>
              <a:rPr lang="fr-FR" dirty="0" smtClean="0">
                <a:sym typeface="Wingdings" panose="05000000000000000000" pitchFamily="2" charset="2"/>
              </a:rPr>
              <a:t>décembre</a:t>
            </a:r>
            <a:r>
              <a:rPr lang="fr-FR" dirty="0">
                <a:sym typeface="Wingdings" panose="05000000000000000000" pitchFamily="2" charset="2"/>
              </a:rPr>
              <a:t> »</a:t>
            </a:r>
          </a:p>
          <a:p>
            <a:pPr marL="0" indent="0">
              <a:buNone/>
            </a:pPr>
            <a:r>
              <a:rPr lang="fr-FR" dirty="0" smtClean="0">
                <a:solidFill>
                  <a:srgbClr val="FF0000"/>
                </a:solidFill>
                <a:sym typeface="Wingdings" panose="05000000000000000000" pitchFamily="2" charset="2"/>
              </a:rPr>
              <a:t>Fin Selon</a:t>
            </a:r>
          </a:p>
          <a:p>
            <a:pPr marL="0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Fin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529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Choix multiple en PHP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fr-FR" dirty="0" smtClean="0">
                <a:solidFill>
                  <a:srgbClr val="FF0000"/>
                </a:solidFill>
              </a:rPr>
              <a:t>Switch</a:t>
            </a:r>
            <a:r>
              <a:rPr lang="fr-FR" dirty="0" smtClean="0"/>
              <a:t> (variable)</a:t>
            </a:r>
          </a:p>
          <a:p>
            <a:pPr marL="0" indent="0">
              <a:buNone/>
            </a:pPr>
            <a:r>
              <a:rPr lang="fr-FR" dirty="0" smtClean="0">
                <a:solidFill>
                  <a:srgbClr val="FF0000"/>
                </a:solidFill>
              </a:rPr>
              <a:t>{</a:t>
            </a:r>
          </a:p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</a:rPr>
              <a:t>c</a:t>
            </a:r>
            <a:r>
              <a:rPr lang="fr-FR" dirty="0" smtClean="0">
                <a:solidFill>
                  <a:srgbClr val="FF0000"/>
                </a:solidFill>
              </a:rPr>
              <a:t>ase</a:t>
            </a:r>
            <a:r>
              <a:rPr lang="fr-FR" dirty="0" smtClean="0"/>
              <a:t> valeur1 </a:t>
            </a:r>
            <a:r>
              <a:rPr lang="fr-FR" dirty="0" smtClean="0">
                <a:solidFill>
                  <a:srgbClr val="FF0000"/>
                </a:solidFill>
              </a:rPr>
              <a:t>:</a:t>
            </a:r>
            <a:r>
              <a:rPr lang="fr-FR" dirty="0" smtClean="0"/>
              <a:t> {bloc instructions1}; break;</a:t>
            </a:r>
          </a:p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</a:rPr>
              <a:t>c</a:t>
            </a:r>
            <a:r>
              <a:rPr lang="fr-FR" dirty="0" smtClean="0">
                <a:solidFill>
                  <a:srgbClr val="FF0000"/>
                </a:solidFill>
              </a:rPr>
              <a:t>ase</a:t>
            </a:r>
            <a:r>
              <a:rPr lang="fr-FR" dirty="0" smtClean="0"/>
              <a:t> valeur2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>
                <a:solidFill>
                  <a:srgbClr val="FF0000"/>
                </a:solidFill>
              </a:rPr>
              <a:t>: </a:t>
            </a:r>
            <a:r>
              <a:rPr lang="fr-FR" dirty="0"/>
              <a:t>{bloc </a:t>
            </a:r>
            <a:r>
              <a:rPr lang="fr-FR" dirty="0" smtClean="0"/>
              <a:t>instructions2}; break;</a:t>
            </a:r>
          </a:p>
          <a:p>
            <a:pPr marL="0" indent="0">
              <a:buNone/>
            </a:pPr>
            <a:r>
              <a:rPr lang="fr-FR" dirty="0" smtClean="0"/>
              <a:t>…</a:t>
            </a:r>
          </a:p>
          <a:p>
            <a:pPr marL="0" indent="0">
              <a:buNone/>
            </a:pPr>
            <a:r>
              <a:rPr lang="fr-FR" dirty="0" smtClean="0">
                <a:solidFill>
                  <a:srgbClr val="FF0000"/>
                </a:solidFill>
              </a:rPr>
              <a:t>case</a:t>
            </a:r>
            <a:r>
              <a:rPr lang="fr-FR" dirty="0" smtClean="0"/>
              <a:t> </a:t>
            </a:r>
            <a:r>
              <a:rPr lang="fr-FR" dirty="0" err="1" smtClean="0"/>
              <a:t>valeurn</a:t>
            </a:r>
            <a:r>
              <a:rPr lang="fr-FR" dirty="0" smtClean="0"/>
              <a:t> </a:t>
            </a:r>
            <a:r>
              <a:rPr lang="fr-FR" dirty="0">
                <a:solidFill>
                  <a:srgbClr val="FF0000"/>
                </a:solidFill>
              </a:rPr>
              <a:t>:</a:t>
            </a:r>
            <a:r>
              <a:rPr lang="fr-FR" dirty="0"/>
              <a:t> {bloc </a:t>
            </a:r>
            <a:r>
              <a:rPr lang="fr-FR" dirty="0" err="1" smtClean="0"/>
              <a:t>instructionsn</a:t>
            </a:r>
            <a:r>
              <a:rPr lang="fr-FR" dirty="0" smtClean="0"/>
              <a:t>}; break;</a:t>
            </a:r>
          </a:p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</a:rPr>
              <a:t>d</a:t>
            </a:r>
            <a:r>
              <a:rPr lang="fr-FR" dirty="0" smtClean="0">
                <a:solidFill>
                  <a:srgbClr val="FF0000"/>
                </a:solidFill>
              </a:rPr>
              <a:t>efault : </a:t>
            </a:r>
            <a:r>
              <a:rPr lang="fr-FR" dirty="0"/>
              <a:t>{bloc </a:t>
            </a:r>
            <a:r>
              <a:rPr lang="fr-FR" dirty="0" err="1" smtClean="0"/>
              <a:t>instructionsk</a:t>
            </a:r>
            <a:r>
              <a:rPr lang="fr-FR" dirty="0" smtClean="0"/>
              <a:t>}; </a:t>
            </a:r>
          </a:p>
          <a:p>
            <a:pPr marL="0" indent="0">
              <a:buNone/>
            </a:pPr>
            <a:r>
              <a:rPr lang="fr-FR" dirty="0" smtClean="0">
                <a:solidFill>
                  <a:srgbClr val="FF0000"/>
                </a:solidFill>
              </a:rPr>
              <a:t>}</a:t>
            </a:r>
            <a:r>
              <a:rPr lang="fr-FR" dirty="0" smtClean="0"/>
              <a:t> 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Sans instructions «</a:t>
            </a:r>
            <a:r>
              <a:rPr lang="fr-FR" dirty="0" smtClean="0">
                <a:solidFill>
                  <a:srgbClr val="FF0000"/>
                </a:solidFill>
              </a:rPr>
              <a:t> break </a:t>
            </a:r>
            <a:r>
              <a:rPr lang="fr-FR" dirty="0" smtClean="0"/>
              <a:t>», on exécute tous les cas en séquence !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81800" y="777240"/>
            <a:ext cx="5181600" cy="539972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fr-FR" dirty="0"/>
              <a:t>&lt;?</a:t>
            </a:r>
            <a:r>
              <a:rPr lang="fr-FR" dirty="0" err="1"/>
              <a:t>php</a:t>
            </a:r>
            <a:r>
              <a:rPr lang="fr-FR" dirty="0"/>
              <a:t> </a:t>
            </a:r>
            <a:br>
              <a:rPr lang="fr-FR" dirty="0"/>
            </a:br>
            <a:r>
              <a:rPr lang="fr-FR" dirty="0"/>
              <a:t>$</a:t>
            </a:r>
            <a:r>
              <a:rPr lang="fr-FR" dirty="0" err="1"/>
              <a:t>numeroDeMois</a:t>
            </a:r>
            <a:r>
              <a:rPr lang="fr-FR" dirty="0"/>
              <a:t> = date("m");</a:t>
            </a:r>
            <a:br>
              <a:rPr lang="fr-FR" dirty="0"/>
            </a:br>
            <a:r>
              <a:rPr lang="fr-FR" dirty="0"/>
              <a:t>switch ($</a:t>
            </a:r>
            <a:r>
              <a:rPr lang="fr-FR" dirty="0" err="1"/>
              <a:t>numeroDeMois</a:t>
            </a:r>
            <a:r>
              <a:rPr lang="fr-FR" dirty="0"/>
              <a:t>)</a:t>
            </a:r>
            <a:br>
              <a:rPr lang="fr-FR" dirty="0"/>
            </a:br>
            <a:r>
              <a:rPr lang="fr-FR" dirty="0"/>
              <a:t>{</a:t>
            </a:r>
            <a:br>
              <a:rPr lang="fr-FR" dirty="0"/>
            </a:br>
            <a:r>
              <a:rPr lang="fr-FR" dirty="0"/>
              <a:t>    case 1 : $</a:t>
            </a:r>
            <a:r>
              <a:rPr lang="fr-FR" dirty="0" err="1"/>
              <a:t>moisFrancaisActuel</a:t>
            </a:r>
            <a:r>
              <a:rPr lang="fr-FR" dirty="0"/>
              <a:t>= 'Janvier';</a:t>
            </a:r>
            <a:br>
              <a:rPr lang="fr-FR" dirty="0"/>
            </a:br>
            <a:r>
              <a:rPr lang="fr-FR" dirty="0"/>
              <a:t>    break;</a:t>
            </a:r>
            <a:br>
              <a:rPr lang="fr-FR" dirty="0"/>
            </a:br>
            <a:r>
              <a:rPr lang="fr-FR" dirty="0"/>
              <a:t>    case 2 : $</a:t>
            </a:r>
            <a:r>
              <a:rPr lang="fr-FR" dirty="0" err="1"/>
              <a:t>moisFrancaisActuel</a:t>
            </a:r>
            <a:r>
              <a:rPr lang="fr-FR" dirty="0"/>
              <a:t>= 'Février';</a:t>
            </a:r>
            <a:br>
              <a:rPr lang="fr-FR" dirty="0"/>
            </a:br>
            <a:r>
              <a:rPr lang="fr-FR" dirty="0"/>
              <a:t>    break;</a:t>
            </a:r>
            <a:br>
              <a:rPr lang="fr-FR" dirty="0"/>
            </a:br>
            <a:r>
              <a:rPr lang="fr-FR" dirty="0"/>
              <a:t>    case 3 : $</a:t>
            </a:r>
            <a:r>
              <a:rPr lang="fr-FR" dirty="0" err="1"/>
              <a:t>moisFrancaisActuel</a:t>
            </a:r>
            <a:r>
              <a:rPr lang="fr-FR" dirty="0"/>
              <a:t>= 'Mars';</a:t>
            </a:r>
            <a:br>
              <a:rPr lang="fr-FR" dirty="0"/>
            </a:br>
            <a:r>
              <a:rPr lang="fr-FR" dirty="0"/>
              <a:t>    break;</a:t>
            </a:r>
            <a:br>
              <a:rPr lang="fr-FR" dirty="0"/>
            </a:br>
            <a:r>
              <a:rPr lang="fr-FR" dirty="0"/>
              <a:t>    case 4 : $</a:t>
            </a:r>
            <a:r>
              <a:rPr lang="fr-FR" dirty="0" err="1"/>
              <a:t>moisFrancaisActuel</a:t>
            </a:r>
            <a:r>
              <a:rPr lang="fr-FR" dirty="0"/>
              <a:t>= 'Avril';</a:t>
            </a:r>
            <a:br>
              <a:rPr lang="fr-FR" dirty="0"/>
            </a:br>
            <a:r>
              <a:rPr lang="fr-FR" dirty="0"/>
              <a:t>    break;</a:t>
            </a:r>
            <a:br>
              <a:rPr lang="fr-FR" dirty="0"/>
            </a:br>
            <a:r>
              <a:rPr lang="fr-FR" dirty="0"/>
              <a:t>    case 5 : $</a:t>
            </a:r>
            <a:r>
              <a:rPr lang="fr-FR" dirty="0" err="1"/>
              <a:t>moisFrancaisActuel</a:t>
            </a:r>
            <a:r>
              <a:rPr lang="fr-FR" dirty="0"/>
              <a:t>= 'Mai';</a:t>
            </a:r>
            <a:br>
              <a:rPr lang="fr-FR" dirty="0"/>
            </a:br>
            <a:r>
              <a:rPr lang="fr-FR" dirty="0"/>
              <a:t>    break;</a:t>
            </a:r>
            <a:br>
              <a:rPr lang="fr-FR" dirty="0"/>
            </a:br>
            <a:r>
              <a:rPr lang="fr-FR" dirty="0"/>
              <a:t>    case 6 : $</a:t>
            </a:r>
            <a:r>
              <a:rPr lang="fr-FR" dirty="0" err="1"/>
              <a:t>moisFrancaisActuel</a:t>
            </a:r>
            <a:r>
              <a:rPr lang="fr-FR" dirty="0"/>
              <a:t>= 'Juin';</a:t>
            </a:r>
            <a:br>
              <a:rPr lang="fr-FR" dirty="0"/>
            </a:br>
            <a:r>
              <a:rPr lang="fr-FR" dirty="0"/>
              <a:t>    break;</a:t>
            </a:r>
            <a:br>
              <a:rPr lang="fr-FR" dirty="0"/>
            </a:br>
            <a:r>
              <a:rPr lang="fr-FR" dirty="0"/>
              <a:t>    case 7 : $</a:t>
            </a:r>
            <a:r>
              <a:rPr lang="fr-FR" dirty="0" err="1"/>
              <a:t>moisFrancaisActuel</a:t>
            </a:r>
            <a:r>
              <a:rPr lang="fr-FR" dirty="0"/>
              <a:t>= 'Juillet';</a:t>
            </a:r>
            <a:br>
              <a:rPr lang="fr-FR" dirty="0"/>
            </a:br>
            <a:r>
              <a:rPr lang="fr-FR" dirty="0"/>
              <a:t>    break;</a:t>
            </a:r>
            <a:br>
              <a:rPr lang="fr-FR" dirty="0"/>
            </a:br>
            <a:r>
              <a:rPr lang="fr-FR" dirty="0"/>
              <a:t>    case 8 : $</a:t>
            </a:r>
            <a:r>
              <a:rPr lang="fr-FR" dirty="0" err="1"/>
              <a:t>moisFrancaisActuel</a:t>
            </a:r>
            <a:r>
              <a:rPr lang="fr-FR" dirty="0"/>
              <a:t>= 'Aout';</a:t>
            </a:r>
            <a:br>
              <a:rPr lang="fr-FR" dirty="0"/>
            </a:br>
            <a:r>
              <a:rPr lang="fr-FR" dirty="0"/>
              <a:t>    break;</a:t>
            </a:r>
            <a:br>
              <a:rPr lang="fr-FR" dirty="0"/>
            </a:br>
            <a:r>
              <a:rPr lang="fr-FR" dirty="0"/>
              <a:t>    case 9 : $</a:t>
            </a:r>
            <a:r>
              <a:rPr lang="fr-FR" dirty="0" err="1"/>
              <a:t>moisFrancaisActuel</a:t>
            </a:r>
            <a:r>
              <a:rPr lang="fr-FR" dirty="0"/>
              <a:t>= 'Septembre';</a:t>
            </a:r>
            <a:br>
              <a:rPr lang="fr-FR" dirty="0"/>
            </a:br>
            <a:r>
              <a:rPr lang="fr-FR" dirty="0"/>
              <a:t>    break;</a:t>
            </a:r>
            <a:br>
              <a:rPr lang="fr-FR" dirty="0"/>
            </a:br>
            <a:r>
              <a:rPr lang="fr-FR" dirty="0"/>
              <a:t>    case 10 : $</a:t>
            </a:r>
            <a:r>
              <a:rPr lang="fr-FR" dirty="0" err="1"/>
              <a:t>moisFrancaisActuel</a:t>
            </a:r>
            <a:r>
              <a:rPr lang="fr-FR" dirty="0"/>
              <a:t>= 'Octobre';</a:t>
            </a:r>
            <a:br>
              <a:rPr lang="fr-FR" dirty="0"/>
            </a:br>
            <a:r>
              <a:rPr lang="fr-FR" dirty="0"/>
              <a:t>    break;</a:t>
            </a:r>
            <a:br>
              <a:rPr lang="fr-FR" dirty="0"/>
            </a:br>
            <a:r>
              <a:rPr lang="fr-FR" dirty="0"/>
              <a:t>    case 11 : $</a:t>
            </a:r>
            <a:r>
              <a:rPr lang="fr-FR" dirty="0" err="1"/>
              <a:t>moisFrancaisActuel</a:t>
            </a:r>
            <a:r>
              <a:rPr lang="fr-FR" dirty="0"/>
              <a:t>= 'Novembre';</a:t>
            </a:r>
            <a:br>
              <a:rPr lang="fr-FR" dirty="0"/>
            </a:br>
            <a:r>
              <a:rPr lang="fr-FR" dirty="0"/>
              <a:t>    break;</a:t>
            </a:r>
            <a:br>
              <a:rPr lang="fr-FR" dirty="0"/>
            </a:br>
            <a:r>
              <a:rPr lang="fr-FR" dirty="0"/>
              <a:t>    case 12 : $</a:t>
            </a:r>
            <a:r>
              <a:rPr lang="fr-FR" dirty="0" err="1"/>
              <a:t>moisFrancaisActuel</a:t>
            </a:r>
            <a:r>
              <a:rPr lang="fr-FR" dirty="0"/>
              <a:t>= 'Décembre';</a:t>
            </a:r>
            <a:br>
              <a:rPr lang="fr-FR" dirty="0"/>
            </a:br>
            <a:r>
              <a:rPr lang="fr-FR" dirty="0"/>
              <a:t>    break;</a:t>
            </a:r>
            <a:br>
              <a:rPr lang="fr-FR" dirty="0"/>
            </a:br>
            <a:r>
              <a:rPr lang="fr-FR" dirty="0"/>
              <a:t>}</a:t>
            </a:r>
            <a:br>
              <a:rPr lang="fr-FR" dirty="0"/>
            </a:br>
            <a:r>
              <a:rPr lang="fr-FR" dirty="0" err="1"/>
              <a:t>echo</a:t>
            </a:r>
            <a:r>
              <a:rPr lang="fr-FR" dirty="0"/>
              <a:t> "Nous sommes au mois de ".$</a:t>
            </a:r>
            <a:r>
              <a:rPr lang="fr-FR" dirty="0" err="1"/>
              <a:t>moisFrancaisActuel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?&gt;</a:t>
            </a:r>
          </a:p>
        </p:txBody>
      </p:sp>
    </p:spTree>
    <p:extLst>
      <p:ext uri="{BB962C8B-B14F-4D97-AF65-F5344CB8AC3E}">
        <p14:creationId xmlns:p14="http://schemas.microsoft.com/office/powerpoint/2010/main" val="231549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Boucles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Objectif : itérer, répéter un bloc d’instruction</a:t>
            </a:r>
          </a:p>
          <a:p>
            <a:pPr lvl="1"/>
            <a:r>
              <a:rPr lang="fr-FR" dirty="0" smtClean="0">
                <a:solidFill>
                  <a:srgbClr val="FF0000"/>
                </a:solidFill>
              </a:rPr>
              <a:t>Tant que </a:t>
            </a:r>
            <a:r>
              <a:rPr lang="fr-FR" dirty="0" smtClean="0"/>
              <a:t>une condition est vraie</a:t>
            </a:r>
          </a:p>
          <a:p>
            <a:pPr lvl="1"/>
            <a:r>
              <a:rPr lang="fr-FR" dirty="0" smtClean="0">
                <a:solidFill>
                  <a:srgbClr val="FF0000"/>
                </a:solidFill>
              </a:rPr>
              <a:t>Jusqu’à ce que </a:t>
            </a:r>
            <a:r>
              <a:rPr lang="fr-FR" dirty="0" smtClean="0"/>
              <a:t>une condition soit vraie</a:t>
            </a:r>
          </a:p>
          <a:p>
            <a:pPr lvl="1"/>
            <a:r>
              <a:rPr lang="fr-FR" dirty="0" smtClean="0"/>
              <a:t>Un certain nombre de fois </a:t>
            </a:r>
            <a:r>
              <a:rPr lang="fr-FR" dirty="0" smtClean="0">
                <a:solidFill>
                  <a:srgbClr val="FF0000"/>
                </a:solidFill>
              </a:rPr>
              <a:t>pour</a:t>
            </a:r>
            <a:r>
              <a:rPr lang="fr-FR" dirty="0" smtClean="0"/>
              <a:t> une variable variant </a:t>
            </a:r>
            <a:r>
              <a:rPr lang="fr-FR" dirty="0" smtClean="0">
                <a:solidFill>
                  <a:srgbClr val="FF0000"/>
                </a:solidFill>
              </a:rPr>
              <a:t>de</a:t>
            </a:r>
            <a:r>
              <a:rPr lang="fr-FR" dirty="0" smtClean="0"/>
              <a:t> une valeur </a:t>
            </a:r>
            <a:r>
              <a:rPr lang="fr-FR" dirty="0" smtClean="0">
                <a:solidFill>
                  <a:srgbClr val="FF0000"/>
                </a:solidFill>
              </a:rPr>
              <a:t>à</a:t>
            </a:r>
            <a:r>
              <a:rPr lang="fr-FR" dirty="0" smtClean="0"/>
              <a:t> une autre 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7007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Boucles « Tant que »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dirty="0"/>
              <a:t>Programme TANTQUE</a:t>
            </a:r>
          </a:p>
          <a:p>
            <a:pPr marL="0" indent="0">
              <a:buNone/>
            </a:pPr>
            <a:r>
              <a:rPr lang="fr-FR" dirty="0"/>
              <a:t>VAR </a:t>
            </a:r>
          </a:p>
          <a:p>
            <a:pPr marL="0" indent="0">
              <a:buNone/>
            </a:pPr>
            <a:r>
              <a:rPr lang="fr-FR" dirty="0"/>
              <a:t>a, b : entier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fr-FR" dirty="0"/>
              <a:t>DEBUT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fr-FR" dirty="0"/>
              <a:t>a=1</a:t>
            </a:r>
            <a:br>
              <a:rPr lang="fr-FR" dirty="0"/>
            </a:br>
            <a:r>
              <a:rPr lang="fr-FR" dirty="0"/>
              <a:t>b=10;</a:t>
            </a:r>
            <a:br>
              <a:rPr lang="fr-FR" dirty="0"/>
            </a:br>
            <a:r>
              <a:rPr lang="fr-FR" dirty="0">
                <a:solidFill>
                  <a:srgbClr val="FF0000"/>
                </a:solidFill>
              </a:rPr>
              <a:t>Tant que </a:t>
            </a:r>
            <a:r>
              <a:rPr lang="fr-FR" dirty="0"/>
              <a:t>(a &lt; b)</a:t>
            </a:r>
            <a:r>
              <a:rPr lang="fr-FR" dirty="0">
                <a:solidFill>
                  <a:srgbClr val="FF0000"/>
                </a:solidFill>
              </a:rPr>
              <a:t> faire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fr-FR" dirty="0"/>
              <a:t>	Ecrire a, b   </a:t>
            </a:r>
            <a:br>
              <a:rPr lang="fr-FR" dirty="0"/>
            </a:br>
            <a:r>
              <a:rPr lang="fr-FR" dirty="0"/>
              <a:t> 	a = a + 1</a:t>
            </a:r>
            <a:br>
              <a:rPr lang="fr-FR" dirty="0"/>
            </a:br>
            <a:r>
              <a:rPr lang="fr-FR" dirty="0"/>
              <a:t>	</a:t>
            </a:r>
            <a:r>
              <a:rPr lang="fr-FR" dirty="0" smtClean="0"/>
              <a:t>b </a:t>
            </a:r>
            <a:r>
              <a:rPr lang="fr-FR" dirty="0"/>
              <a:t>= b -1 ;</a:t>
            </a:r>
            <a:br>
              <a:rPr lang="fr-FR" dirty="0"/>
            </a:br>
            <a:r>
              <a:rPr lang="fr-FR" dirty="0" err="1">
                <a:solidFill>
                  <a:srgbClr val="FF0000"/>
                </a:solidFill>
              </a:rPr>
              <a:t>FinTantQue</a:t>
            </a:r>
            <a:endParaRPr lang="fr-FR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dirty="0"/>
              <a:t>FIN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8215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Boucles « Tant que » en PHP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&lt;?</a:t>
            </a:r>
            <a:r>
              <a:rPr lang="fr-FR" dirty="0" err="1"/>
              <a:t>php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$a=1;</a:t>
            </a:r>
            <a:br>
              <a:rPr lang="fr-FR" dirty="0"/>
            </a:br>
            <a:r>
              <a:rPr lang="fr-FR" dirty="0"/>
              <a:t>$b=10;</a:t>
            </a:r>
            <a:br>
              <a:rPr lang="fr-FR" dirty="0"/>
            </a:br>
            <a:r>
              <a:rPr lang="fr-FR" dirty="0" err="1">
                <a:solidFill>
                  <a:srgbClr val="FF0000"/>
                </a:solidFill>
              </a:rPr>
              <a:t>while</a:t>
            </a:r>
            <a:r>
              <a:rPr lang="fr-FR" dirty="0">
                <a:solidFill>
                  <a:srgbClr val="FF0000"/>
                </a:solidFill>
              </a:rPr>
              <a:t> (</a:t>
            </a:r>
            <a:r>
              <a:rPr lang="fr-FR" dirty="0"/>
              <a:t>$a &lt; $b</a:t>
            </a:r>
            <a:r>
              <a:rPr lang="fr-FR" dirty="0">
                <a:solidFill>
                  <a:srgbClr val="FF0000"/>
                </a:solidFill>
              </a:rPr>
              <a:t>)</a:t>
            </a:r>
            <a:r>
              <a:rPr lang="fr-FR" dirty="0"/>
              <a:t/>
            </a:r>
            <a:br>
              <a:rPr lang="fr-FR" dirty="0"/>
            </a:br>
            <a:r>
              <a:rPr lang="fr-FR" dirty="0">
                <a:solidFill>
                  <a:srgbClr val="FF0000"/>
                </a:solidFill>
              </a:rPr>
              <a:t>{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   </a:t>
            </a:r>
            <a:r>
              <a:rPr lang="fr-FR" dirty="0" err="1"/>
              <a:t>echo</a:t>
            </a:r>
            <a:r>
              <a:rPr lang="fr-FR" dirty="0"/>
              <a:t> "$a , $b &lt;</a:t>
            </a:r>
            <a:r>
              <a:rPr lang="fr-FR" dirty="0" err="1"/>
              <a:t>br</a:t>
            </a:r>
            <a:r>
              <a:rPr lang="fr-FR" dirty="0"/>
              <a:t>&gt;;"</a:t>
            </a:r>
            <a:br>
              <a:rPr lang="fr-FR" dirty="0"/>
            </a:br>
            <a:r>
              <a:rPr lang="fr-FR" dirty="0"/>
              <a:t>   $</a:t>
            </a:r>
            <a:r>
              <a:rPr lang="fr-FR" dirty="0" smtClean="0"/>
              <a:t>a = $a + 1;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   $</a:t>
            </a:r>
            <a:r>
              <a:rPr lang="fr-FR" dirty="0" smtClean="0"/>
              <a:t>b = $b -1 </a:t>
            </a:r>
            <a:r>
              <a:rPr lang="fr-FR" dirty="0"/>
              <a:t>;</a:t>
            </a:r>
            <a:br>
              <a:rPr lang="fr-FR" dirty="0"/>
            </a:br>
            <a:r>
              <a:rPr lang="fr-FR" dirty="0">
                <a:solidFill>
                  <a:srgbClr val="FF0000"/>
                </a:solidFill>
              </a:rPr>
              <a:t>}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?&gt;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1 , 10</a:t>
            </a:r>
            <a:br>
              <a:rPr lang="fr-FR" dirty="0"/>
            </a:br>
            <a:r>
              <a:rPr lang="fr-FR" dirty="0"/>
              <a:t>2 , 9</a:t>
            </a:r>
            <a:br>
              <a:rPr lang="fr-FR" dirty="0"/>
            </a:br>
            <a:r>
              <a:rPr lang="fr-FR" dirty="0"/>
              <a:t>3 , 8</a:t>
            </a:r>
            <a:br>
              <a:rPr lang="fr-FR" dirty="0"/>
            </a:br>
            <a:r>
              <a:rPr lang="fr-FR" dirty="0"/>
              <a:t>4 , 7</a:t>
            </a:r>
            <a:br>
              <a:rPr lang="fr-FR" dirty="0"/>
            </a:br>
            <a:r>
              <a:rPr lang="fr-FR" dirty="0"/>
              <a:t>5 , 6</a:t>
            </a:r>
          </a:p>
        </p:txBody>
      </p:sp>
    </p:spTree>
    <p:extLst>
      <p:ext uri="{BB962C8B-B14F-4D97-AF65-F5344CB8AC3E}">
        <p14:creationId xmlns:p14="http://schemas.microsoft.com/office/powerpoint/2010/main" val="223649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Boucles « Jusqu’à »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/>
              <a:t>Programme REPETE</a:t>
            </a:r>
          </a:p>
          <a:p>
            <a:pPr marL="0" indent="0">
              <a:buNone/>
            </a:pPr>
            <a:r>
              <a:rPr lang="fr-FR" dirty="0"/>
              <a:t>VAR </a:t>
            </a:r>
          </a:p>
          <a:p>
            <a:pPr marL="0" indent="0">
              <a:buNone/>
            </a:pPr>
            <a:r>
              <a:rPr lang="fr-FR" dirty="0"/>
              <a:t>a, b : entier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fr-FR" dirty="0"/>
              <a:t>DEBUT</a:t>
            </a:r>
          </a:p>
          <a:p>
            <a:pPr marL="0" indent="0">
              <a:buNone/>
            </a:pPr>
            <a:r>
              <a:rPr lang="fr-FR" dirty="0"/>
              <a:t>a=1</a:t>
            </a:r>
            <a:br>
              <a:rPr lang="fr-FR" dirty="0"/>
            </a:br>
            <a:r>
              <a:rPr lang="fr-FR" dirty="0"/>
              <a:t>b=10</a:t>
            </a:r>
            <a:br>
              <a:rPr lang="fr-FR" dirty="0"/>
            </a:br>
            <a:r>
              <a:rPr lang="fr-FR" dirty="0">
                <a:solidFill>
                  <a:srgbClr val="FF0000"/>
                </a:solidFill>
              </a:rPr>
              <a:t>Répéter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	Ecrire </a:t>
            </a:r>
            <a:r>
              <a:rPr lang="fr-FR" dirty="0" err="1"/>
              <a:t>a,b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	a = a +1</a:t>
            </a:r>
          </a:p>
          <a:p>
            <a:pPr marL="0" indent="0">
              <a:buNone/>
            </a:pPr>
            <a:r>
              <a:rPr lang="fr-FR" dirty="0"/>
              <a:t>	b = b-1}</a:t>
            </a:r>
            <a:br>
              <a:rPr lang="fr-FR" dirty="0"/>
            </a:br>
            <a:r>
              <a:rPr lang="fr-FR" dirty="0">
                <a:solidFill>
                  <a:srgbClr val="FF0000"/>
                </a:solidFill>
              </a:rPr>
              <a:t>Jusqu’à  (</a:t>
            </a:r>
            <a:r>
              <a:rPr lang="fr-FR" dirty="0"/>
              <a:t>a &lt; b</a:t>
            </a:r>
            <a:r>
              <a:rPr lang="fr-FR" dirty="0">
                <a:solidFill>
                  <a:srgbClr val="FF0000"/>
                </a:solidFill>
              </a:rPr>
              <a:t>)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FIN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255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Boucles « Jusqu’à » en PHP 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/>
              <a:t>&lt;?</a:t>
            </a:r>
            <a:r>
              <a:rPr lang="fr-FR" dirty="0" err="1" smtClean="0"/>
              <a:t>php</a:t>
            </a:r>
            <a:endParaRPr lang="fr-FR" dirty="0" smtClean="0"/>
          </a:p>
          <a:p>
            <a:pPr marL="0" indent="0">
              <a:buNone/>
            </a:pPr>
            <a:r>
              <a:rPr lang="fr-FR" dirty="0"/>
              <a:t>$a=1;</a:t>
            </a:r>
            <a:br>
              <a:rPr lang="fr-FR" dirty="0"/>
            </a:br>
            <a:r>
              <a:rPr lang="fr-FR" dirty="0"/>
              <a:t>$b=10;</a:t>
            </a:r>
            <a:br>
              <a:rPr lang="fr-FR" dirty="0"/>
            </a:br>
            <a:r>
              <a:rPr lang="fr-FR" dirty="0" smtClean="0">
                <a:solidFill>
                  <a:srgbClr val="FF0000"/>
                </a:solidFill>
              </a:rPr>
              <a:t>do</a:t>
            </a:r>
            <a:r>
              <a:rPr lang="fr-FR" dirty="0">
                <a:solidFill>
                  <a:srgbClr val="FF0000"/>
                </a:solidFill>
              </a:rPr>
              <a:t> </a:t>
            </a:r>
            <a:br>
              <a:rPr lang="fr-FR" dirty="0">
                <a:solidFill>
                  <a:srgbClr val="FF0000"/>
                </a:solidFill>
              </a:rPr>
            </a:br>
            <a:r>
              <a:rPr lang="fr-FR" dirty="0">
                <a:solidFill>
                  <a:srgbClr val="FF0000"/>
                </a:solidFill>
              </a:rPr>
              <a:t>{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   </a:t>
            </a:r>
            <a:r>
              <a:rPr lang="fr-FR" dirty="0" err="1"/>
              <a:t>echo</a:t>
            </a:r>
            <a:r>
              <a:rPr lang="fr-FR" dirty="0"/>
              <a:t> "$a, $b &lt;</a:t>
            </a:r>
            <a:r>
              <a:rPr lang="fr-FR" dirty="0" err="1"/>
              <a:t>br</a:t>
            </a:r>
            <a:r>
              <a:rPr lang="fr-FR" dirty="0"/>
              <a:t>&gt;";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   $a++ ;</a:t>
            </a:r>
            <a:br>
              <a:rPr lang="fr-FR" dirty="0"/>
            </a:br>
            <a:r>
              <a:rPr lang="fr-FR" dirty="0"/>
              <a:t>   $b-- ;</a:t>
            </a:r>
            <a:br>
              <a:rPr lang="fr-FR" dirty="0"/>
            </a:br>
            <a:r>
              <a:rPr lang="fr-FR" dirty="0">
                <a:solidFill>
                  <a:srgbClr val="FF0000"/>
                </a:solidFill>
              </a:rPr>
              <a:t>}</a:t>
            </a:r>
            <a:r>
              <a:rPr lang="fr-FR" dirty="0"/>
              <a:t/>
            </a:r>
            <a:br>
              <a:rPr lang="fr-FR" dirty="0"/>
            </a:br>
            <a:r>
              <a:rPr lang="fr-FR" dirty="0" err="1">
                <a:solidFill>
                  <a:srgbClr val="FF0000"/>
                </a:solidFill>
              </a:rPr>
              <a:t>while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srgbClr val="FF0000"/>
                </a:solidFill>
              </a:rPr>
              <a:t>(</a:t>
            </a:r>
            <a:r>
              <a:rPr lang="fr-FR" dirty="0" smtClean="0"/>
              <a:t>$</a:t>
            </a:r>
            <a:r>
              <a:rPr lang="fr-FR" dirty="0"/>
              <a:t>a &lt; $b</a:t>
            </a:r>
            <a:r>
              <a:rPr lang="fr-FR" dirty="0">
                <a:solidFill>
                  <a:srgbClr val="FF0000"/>
                </a:solidFill>
              </a:rPr>
              <a:t>)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?&gt;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 smtClean="0"/>
              <a:t>Exécution :</a:t>
            </a:r>
          </a:p>
          <a:p>
            <a:pPr marL="0" indent="0">
              <a:buNone/>
            </a:pPr>
            <a:r>
              <a:rPr lang="fr-FR" dirty="0" smtClean="0"/>
              <a:t>1 </a:t>
            </a:r>
            <a:r>
              <a:rPr lang="fr-FR" dirty="0"/>
              <a:t>, 10</a:t>
            </a:r>
            <a:br>
              <a:rPr lang="fr-FR" dirty="0"/>
            </a:br>
            <a:r>
              <a:rPr lang="fr-FR" dirty="0"/>
              <a:t>2 , 9</a:t>
            </a:r>
            <a:br>
              <a:rPr lang="fr-FR" dirty="0"/>
            </a:br>
            <a:r>
              <a:rPr lang="fr-FR" dirty="0"/>
              <a:t>3 , 8</a:t>
            </a:r>
            <a:br>
              <a:rPr lang="fr-FR" dirty="0"/>
            </a:br>
            <a:r>
              <a:rPr lang="fr-FR" dirty="0"/>
              <a:t>4 , 7</a:t>
            </a:r>
            <a:br>
              <a:rPr lang="fr-FR" dirty="0"/>
            </a:br>
            <a:r>
              <a:rPr lang="fr-FR" dirty="0"/>
              <a:t>5 , </a:t>
            </a:r>
            <a:r>
              <a:rPr lang="fr-FR" dirty="0" smtClean="0"/>
              <a:t>6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2000" dirty="0"/>
              <a:t>$</a:t>
            </a:r>
            <a:r>
              <a:rPr lang="fr-FR" sz="2000" dirty="0" smtClean="0"/>
              <a:t>a++		~	$a = $a + 1 </a:t>
            </a:r>
          </a:p>
          <a:p>
            <a:pPr marL="0" indent="0">
              <a:buNone/>
            </a:pPr>
            <a:r>
              <a:rPr lang="fr-FR" sz="2000" dirty="0" smtClean="0"/>
              <a:t>$b--		~	$b = $b -1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90309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Boucles « Pour »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544694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 smtClean="0"/>
              <a:t>Pour </a:t>
            </a:r>
            <a:r>
              <a:rPr lang="fr-FR" dirty="0"/>
              <a:t>i </a:t>
            </a:r>
            <a:r>
              <a:rPr lang="fr-FR" dirty="0" smtClean="0"/>
              <a:t>allant d’une borne inférieure à une borne supérieure avec </a:t>
            </a:r>
            <a:r>
              <a:rPr lang="fr-FR" dirty="0"/>
              <a:t>un pas de </a:t>
            </a:r>
            <a:r>
              <a:rPr lang="fr-FR" dirty="0" smtClean="0"/>
              <a:t>j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</a:rPr>
              <a:t>Pour</a:t>
            </a:r>
            <a:r>
              <a:rPr lang="fr-FR" dirty="0"/>
              <a:t> i </a:t>
            </a:r>
            <a:r>
              <a:rPr lang="fr-FR" dirty="0">
                <a:solidFill>
                  <a:srgbClr val="FF0000"/>
                </a:solidFill>
              </a:rPr>
              <a:t>allant de </a:t>
            </a:r>
            <a:r>
              <a:rPr lang="fr-FR" dirty="0" smtClean="0"/>
              <a:t>bi </a:t>
            </a:r>
            <a:r>
              <a:rPr lang="fr-FR" dirty="0" smtClean="0">
                <a:solidFill>
                  <a:srgbClr val="FF0000"/>
                </a:solidFill>
              </a:rPr>
              <a:t>à</a:t>
            </a:r>
            <a:r>
              <a:rPr lang="fr-FR" dirty="0" smtClean="0"/>
              <a:t> bs </a:t>
            </a:r>
            <a:r>
              <a:rPr lang="fr-FR" dirty="0">
                <a:solidFill>
                  <a:srgbClr val="FF0000"/>
                </a:solidFill>
              </a:rPr>
              <a:t>pas</a:t>
            </a:r>
            <a:r>
              <a:rPr lang="fr-FR" dirty="0"/>
              <a:t> n</a:t>
            </a:r>
            <a:r>
              <a:rPr lang="fr-FR" dirty="0" smtClean="0"/>
              <a:t> </a:t>
            </a:r>
            <a:r>
              <a:rPr lang="fr-FR" dirty="0">
                <a:solidFill>
                  <a:srgbClr val="FF0000"/>
                </a:solidFill>
              </a:rPr>
              <a:t>faire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smtClean="0"/>
              <a:t>{bloc d’instructions}</a:t>
            </a: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</a:rPr>
              <a:t>Fin Pour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54469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2000" dirty="0" smtClean="0"/>
              <a:t>Afficher les n premiers entiers (n lu)</a:t>
            </a:r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r>
              <a:rPr lang="fr-FR" sz="2000" dirty="0"/>
              <a:t>Programme </a:t>
            </a:r>
            <a:r>
              <a:rPr lang="fr-FR" sz="2000" dirty="0" smtClean="0"/>
              <a:t>DO</a:t>
            </a:r>
            <a:endParaRPr lang="fr-FR" sz="2000" dirty="0"/>
          </a:p>
          <a:p>
            <a:pPr marL="0" indent="0">
              <a:buNone/>
            </a:pPr>
            <a:r>
              <a:rPr lang="fr-FR" sz="2000" dirty="0"/>
              <a:t>VAR </a:t>
            </a:r>
          </a:p>
          <a:p>
            <a:pPr marL="0" indent="0">
              <a:buNone/>
            </a:pPr>
            <a:r>
              <a:rPr lang="fr-FR" sz="2000" dirty="0" smtClean="0"/>
              <a:t>i, n </a:t>
            </a:r>
            <a:r>
              <a:rPr lang="fr-FR" sz="2000" dirty="0"/>
              <a:t>: entier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fr-FR" sz="2000" dirty="0"/>
              <a:t>DEBUT</a:t>
            </a:r>
          </a:p>
          <a:p>
            <a:pPr marL="0" indent="0">
              <a:buNone/>
            </a:pPr>
            <a:r>
              <a:rPr lang="fr-FR" sz="2000" dirty="0" smtClean="0"/>
              <a:t>Lire n</a:t>
            </a:r>
          </a:p>
          <a:p>
            <a:pPr marL="0" indent="0">
              <a:buNone/>
            </a:pPr>
            <a:r>
              <a:rPr lang="fr-FR" sz="2000" dirty="0" smtClean="0">
                <a:solidFill>
                  <a:srgbClr val="FF0000"/>
                </a:solidFill>
              </a:rPr>
              <a:t>Pour</a:t>
            </a:r>
            <a:r>
              <a:rPr lang="fr-FR" sz="2000" dirty="0" smtClean="0"/>
              <a:t> </a:t>
            </a:r>
            <a:r>
              <a:rPr lang="fr-FR" sz="2000" dirty="0"/>
              <a:t>i </a:t>
            </a:r>
            <a:r>
              <a:rPr lang="fr-FR" sz="2000" dirty="0">
                <a:solidFill>
                  <a:srgbClr val="FF0000"/>
                </a:solidFill>
              </a:rPr>
              <a:t>allant de </a:t>
            </a:r>
            <a:r>
              <a:rPr lang="fr-FR" sz="2000" dirty="0"/>
              <a:t>1 </a:t>
            </a:r>
            <a:r>
              <a:rPr lang="fr-FR" sz="2000" dirty="0">
                <a:solidFill>
                  <a:srgbClr val="FF0000"/>
                </a:solidFill>
              </a:rPr>
              <a:t>à</a:t>
            </a:r>
            <a:r>
              <a:rPr lang="fr-FR" sz="2000" dirty="0"/>
              <a:t> 10 </a:t>
            </a:r>
            <a:r>
              <a:rPr lang="fr-FR" sz="2000" dirty="0">
                <a:solidFill>
                  <a:srgbClr val="FF0000"/>
                </a:solidFill>
              </a:rPr>
              <a:t>pas</a:t>
            </a:r>
            <a:r>
              <a:rPr lang="fr-FR" sz="2000" dirty="0"/>
              <a:t> 1 </a:t>
            </a:r>
            <a:r>
              <a:rPr lang="fr-FR" sz="2000" dirty="0">
                <a:solidFill>
                  <a:srgbClr val="FF0000"/>
                </a:solidFill>
              </a:rPr>
              <a:t>faire</a:t>
            </a:r>
          </a:p>
          <a:p>
            <a:pPr marL="0" indent="0">
              <a:buNone/>
            </a:pPr>
            <a:r>
              <a:rPr lang="fr-FR" sz="2000" dirty="0" smtClean="0"/>
              <a:t>	Ecrire </a:t>
            </a:r>
            <a:r>
              <a:rPr lang="fr-FR" sz="2000" dirty="0"/>
              <a:t>i</a:t>
            </a:r>
          </a:p>
          <a:p>
            <a:pPr marL="0" indent="0">
              <a:buNone/>
            </a:pPr>
            <a:r>
              <a:rPr lang="fr-FR" sz="2000" dirty="0">
                <a:solidFill>
                  <a:srgbClr val="FF0000"/>
                </a:solidFill>
              </a:rPr>
              <a:t>Fin </a:t>
            </a:r>
            <a:r>
              <a:rPr lang="fr-FR" sz="2000" dirty="0" smtClean="0">
                <a:solidFill>
                  <a:srgbClr val="FF0000"/>
                </a:solidFill>
              </a:rPr>
              <a:t>Pour</a:t>
            </a:r>
          </a:p>
          <a:p>
            <a:pPr marL="0" indent="0">
              <a:buNone/>
            </a:pPr>
            <a:r>
              <a:rPr lang="fr-FR" sz="2000" dirty="0" smtClean="0"/>
              <a:t>FIN</a:t>
            </a:r>
            <a:endParaRPr lang="fr-FR" sz="2000" dirty="0"/>
          </a:p>
          <a:p>
            <a:pPr marL="0" indent="0">
              <a:buNone/>
            </a:pP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415283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Boucles « Pour » en PHP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&lt;?</a:t>
            </a:r>
            <a:r>
              <a:rPr lang="fr-FR" dirty="0" err="1"/>
              <a:t>php</a:t>
            </a:r>
            <a:r>
              <a:rPr lang="fr-FR" dirty="0"/>
              <a:t/>
            </a:r>
            <a:br>
              <a:rPr lang="fr-FR" dirty="0"/>
            </a:br>
            <a:r>
              <a:rPr lang="fr-FR" dirty="0">
                <a:solidFill>
                  <a:srgbClr val="FF0000"/>
                </a:solidFill>
              </a:rPr>
              <a:t>for</a:t>
            </a:r>
            <a:r>
              <a:rPr lang="fr-FR" dirty="0"/>
              <a:t> </a:t>
            </a:r>
            <a:r>
              <a:rPr lang="fr-FR" dirty="0">
                <a:solidFill>
                  <a:srgbClr val="FF0000"/>
                </a:solidFill>
              </a:rPr>
              <a:t>(</a:t>
            </a:r>
            <a:r>
              <a:rPr lang="fr-FR" dirty="0"/>
              <a:t>$i = 1</a:t>
            </a:r>
            <a:r>
              <a:rPr lang="fr-FR" dirty="0">
                <a:solidFill>
                  <a:srgbClr val="FF0000"/>
                </a:solidFill>
              </a:rPr>
              <a:t>;</a:t>
            </a:r>
            <a:r>
              <a:rPr lang="fr-FR" dirty="0"/>
              <a:t> $i &lt;= 10</a:t>
            </a:r>
            <a:r>
              <a:rPr lang="fr-FR" dirty="0">
                <a:solidFill>
                  <a:srgbClr val="FF0000"/>
                </a:solidFill>
              </a:rPr>
              <a:t>;</a:t>
            </a:r>
            <a:r>
              <a:rPr lang="fr-FR" dirty="0"/>
              <a:t> $i++</a:t>
            </a:r>
            <a:r>
              <a:rPr lang="fr-FR" dirty="0">
                <a:solidFill>
                  <a:srgbClr val="FF0000"/>
                </a:solidFill>
              </a:rPr>
              <a:t>)</a:t>
            </a:r>
            <a:r>
              <a:rPr lang="fr-FR" dirty="0"/>
              <a:t/>
            </a:r>
            <a:br>
              <a:rPr lang="fr-FR" dirty="0"/>
            </a:br>
            <a:r>
              <a:rPr lang="fr-FR" dirty="0">
                <a:solidFill>
                  <a:srgbClr val="FF0000"/>
                </a:solidFill>
              </a:rPr>
              <a:t>{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     </a:t>
            </a:r>
            <a:r>
              <a:rPr lang="fr-FR" dirty="0" err="1"/>
              <a:t>print</a:t>
            </a:r>
            <a:r>
              <a:rPr lang="fr-FR" dirty="0"/>
              <a:t> $i."&lt;</a:t>
            </a:r>
            <a:r>
              <a:rPr lang="fr-FR" dirty="0" err="1"/>
              <a:t>br</a:t>
            </a:r>
            <a:r>
              <a:rPr lang="fr-FR" dirty="0"/>
              <a:t>&gt;";</a:t>
            </a:r>
            <a:br>
              <a:rPr lang="fr-FR" dirty="0"/>
            </a:br>
            <a:r>
              <a:rPr lang="fr-FR" dirty="0">
                <a:solidFill>
                  <a:srgbClr val="FF0000"/>
                </a:solidFill>
              </a:rPr>
              <a:t>}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?&gt;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bi : 1, bs = 10, pas : +1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dirty="0" smtClean="0"/>
              <a:t>Exécution : 1</a:t>
            </a:r>
            <a:r>
              <a:rPr lang="fr-FR" sz="2400" dirty="0"/>
              <a:t/>
            </a:r>
            <a:br>
              <a:rPr lang="fr-FR" sz="2400" dirty="0"/>
            </a:br>
            <a:r>
              <a:rPr lang="fr-FR" sz="2400" dirty="0"/>
              <a:t>2</a:t>
            </a:r>
            <a:br>
              <a:rPr lang="fr-FR" sz="2400" dirty="0"/>
            </a:br>
            <a:r>
              <a:rPr lang="fr-FR" sz="2400" dirty="0"/>
              <a:t>3</a:t>
            </a:r>
            <a:br>
              <a:rPr lang="fr-FR" sz="2400" dirty="0"/>
            </a:br>
            <a:r>
              <a:rPr lang="fr-FR" sz="2400" dirty="0"/>
              <a:t>4</a:t>
            </a:r>
            <a:br>
              <a:rPr lang="fr-FR" sz="2400" dirty="0"/>
            </a:br>
            <a:r>
              <a:rPr lang="fr-FR" sz="2400" dirty="0"/>
              <a:t>5</a:t>
            </a:r>
            <a:br>
              <a:rPr lang="fr-FR" sz="2400" dirty="0"/>
            </a:br>
            <a:r>
              <a:rPr lang="fr-FR" sz="2400" dirty="0"/>
              <a:t>6</a:t>
            </a:r>
            <a:br>
              <a:rPr lang="fr-FR" sz="2400" dirty="0"/>
            </a:br>
            <a:r>
              <a:rPr lang="fr-FR" sz="2400" dirty="0"/>
              <a:t>7</a:t>
            </a:r>
            <a:br>
              <a:rPr lang="fr-FR" sz="2400" dirty="0"/>
            </a:br>
            <a:r>
              <a:rPr lang="fr-FR" sz="2400" dirty="0"/>
              <a:t>8</a:t>
            </a:r>
            <a:br>
              <a:rPr lang="fr-FR" sz="2400" dirty="0"/>
            </a:br>
            <a:r>
              <a:rPr lang="fr-FR" sz="2400" dirty="0"/>
              <a:t>9</a:t>
            </a:r>
            <a:br>
              <a:rPr lang="fr-FR" sz="2400" dirty="0"/>
            </a:br>
            <a:r>
              <a:rPr lang="fr-FR" sz="2400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44797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Principe de fonctionnement/ pages HTML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243" y="2437520"/>
            <a:ext cx="5174166" cy="1839068"/>
          </a:xfrm>
        </p:spPr>
      </p:pic>
      <p:sp>
        <p:nvSpPr>
          <p:cNvPr id="6" name="ZoneTexte 5"/>
          <p:cNvSpPr txBox="1"/>
          <p:nvPr/>
        </p:nvSpPr>
        <p:spPr>
          <a:xfrm>
            <a:off x="1968443" y="1638555"/>
            <a:ext cx="8607485" cy="64633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L’utilisateur entre l’url du formulaire </a:t>
            </a:r>
            <a:r>
              <a:rPr lang="fr-FR" dirty="0" err="1" smtClean="0"/>
              <a:t>formulaire_somme.php</a:t>
            </a:r>
            <a:r>
              <a:rPr lang="fr-FR" dirty="0" smtClean="0"/>
              <a:t> dans la barre de son browser</a:t>
            </a:r>
          </a:p>
          <a:p>
            <a:r>
              <a:rPr lang="fr-FR" dirty="0" smtClean="0"/>
              <a:t>qui l’envoie au serveur.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2162504" y="4429222"/>
            <a:ext cx="8182303" cy="203132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Le serveur renvoie le contenu du fichier:</a:t>
            </a:r>
          </a:p>
          <a:p>
            <a:endParaRPr lang="fr-FR" dirty="0"/>
          </a:p>
          <a:p>
            <a:r>
              <a:rPr lang="fr-FR" dirty="0" smtClean="0"/>
              <a:t>&lt;</a:t>
            </a:r>
            <a:r>
              <a:rPr lang="fr-FR" dirty="0" err="1" smtClean="0"/>
              <a:t>form</a:t>
            </a:r>
            <a:r>
              <a:rPr lang="fr-FR" dirty="0" smtClean="0"/>
              <a:t> </a:t>
            </a:r>
            <a:r>
              <a:rPr lang="fr-FR" dirty="0" err="1"/>
              <a:t>method</a:t>
            </a:r>
            <a:r>
              <a:rPr lang="fr-FR" dirty="0"/>
              <a:t>="</a:t>
            </a:r>
            <a:r>
              <a:rPr lang="fr-FR" dirty="0" err="1"/>
              <a:t>get</a:t>
            </a:r>
            <a:r>
              <a:rPr lang="fr-FR" dirty="0"/>
              <a:t>" action="</a:t>
            </a:r>
            <a:r>
              <a:rPr lang="fr-FR" dirty="0" err="1"/>
              <a:t>somme.php</a:t>
            </a:r>
            <a:r>
              <a:rPr lang="fr-FR" dirty="0"/>
              <a:t>"&gt;</a:t>
            </a:r>
          </a:p>
          <a:p>
            <a:r>
              <a:rPr lang="fr-FR" dirty="0"/>
              <a:t>Nombre 1 : &lt;input type="</a:t>
            </a:r>
            <a:r>
              <a:rPr lang="fr-FR" dirty="0" err="1"/>
              <a:t>number</a:t>
            </a:r>
            <a:r>
              <a:rPr lang="fr-FR" dirty="0"/>
              <a:t>" size="15" </a:t>
            </a:r>
            <a:r>
              <a:rPr lang="fr-FR" dirty="0" err="1"/>
              <a:t>name</a:t>
            </a:r>
            <a:r>
              <a:rPr lang="fr-FR" dirty="0"/>
              <a:t>="nombre1" /&gt;&lt;</a:t>
            </a:r>
            <a:r>
              <a:rPr lang="fr-FR" dirty="0" err="1"/>
              <a:t>br</a:t>
            </a:r>
            <a:r>
              <a:rPr lang="fr-FR" dirty="0"/>
              <a:t> /&gt;</a:t>
            </a:r>
          </a:p>
          <a:p>
            <a:r>
              <a:rPr lang="fr-FR" dirty="0"/>
              <a:t>Nombre 2 : &lt;input type="</a:t>
            </a:r>
            <a:r>
              <a:rPr lang="fr-FR" dirty="0" err="1"/>
              <a:t>number</a:t>
            </a:r>
            <a:r>
              <a:rPr lang="fr-FR" dirty="0"/>
              <a:t>" size="15" </a:t>
            </a:r>
            <a:r>
              <a:rPr lang="fr-FR" dirty="0" err="1"/>
              <a:t>name</a:t>
            </a:r>
            <a:r>
              <a:rPr lang="fr-FR" dirty="0"/>
              <a:t>="nombre2" /&gt;&lt;</a:t>
            </a:r>
            <a:r>
              <a:rPr lang="fr-FR" dirty="0" err="1"/>
              <a:t>br</a:t>
            </a:r>
            <a:r>
              <a:rPr lang="fr-FR" dirty="0"/>
              <a:t> /&gt;</a:t>
            </a:r>
          </a:p>
          <a:p>
            <a:r>
              <a:rPr lang="fr-FR" dirty="0"/>
              <a:t>&lt;input type="</a:t>
            </a:r>
            <a:r>
              <a:rPr lang="fr-FR" dirty="0" err="1"/>
              <a:t>submit</a:t>
            </a:r>
            <a:r>
              <a:rPr lang="fr-FR" dirty="0"/>
              <a:t>" </a:t>
            </a:r>
            <a:r>
              <a:rPr lang="fr-FR" dirty="0" err="1"/>
              <a:t>name</a:t>
            </a:r>
            <a:r>
              <a:rPr lang="fr-FR" dirty="0"/>
              <a:t>="OK" /&gt;&lt;</a:t>
            </a:r>
            <a:r>
              <a:rPr lang="fr-FR" dirty="0" err="1"/>
              <a:t>br</a:t>
            </a:r>
            <a:r>
              <a:rPr lang="fr-FR" dirty="0"/>
              <a:t> /&gt;</a:t>
            </a:r>
          </a:p>
          <a:p>
            <a:r>
              <a:rPr lang="fr-FR" dirty="0"/>
              <a:t>&lt;/</a:t>
            </a:r>
            <a:r>
              <a:rPr lang="fr-FR" dirty="0" err="1"/>
              <a:t>form</a:t>
            </a:r>
            <a:r>
              <a:rPr lang="fr-FR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58694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Boucles infinies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 err="1" smtClean="0">
                <a:solidFill>
                  <a:srgbClr val="FF0000"/>
                </a:solidFill>
              </a:rPr>
              <a:t>TantQue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FF0000"/>
                </a:solidFill>
              </a:rPr>
              <a:t>(</a:t>
            </a:r>
            <a:r>
              <a:rPr lang="fr-FR" dirty="0" smtClean="0"/>
              <a:t>vrai</a:t>
            </a:r>
            <a:r>
              <a:rPr lang="fr-FR" dirty="0" smtClean="0">
                <a:solidFill>
                  <a:srgbClr val="FF0000"/>
                </a:solidFill>
              </a:rPr>
              <a:t>)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FF0000"/>
                </a:solidFill>
              </a:rPr>
              <a:t>faire</a:t>
            </a:r>
          </a:p>
          <a:p>
            <a:pPr marL="0" indent="0">
              <a:buNone/>
            </a:pPr>
            <a:r>
              <a:rPr lang="fr-FR" dirty="0" smtClean="0"/>
              <a:t>{Bloc d’instructions}</a:t>
            </a:r>
            <a:endParaRPr lang="fr-FR" dirty="0"/>
          </a:p>
          <a:p>
            <a:pPr marL="0" indent="0">
              <a:buNone/>
            </a:pPr>
            <a:r>
              <a:rPr lang="fr-FR" dirty="0" err="1" smtClean="0">
                <a:solidFill>
                  <a:srgbClr val="FF0000"/>
                </a:solidFill>
              </a:rPr>
              <a:t>FinTantQue</a:t>
            </a:r>
            <a:endParaRPr lang="fr-FR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 err="1" smtClean="0"/>
              <a:t>While</a:t>
            </a:r>
            <a:r>
              <a:rPr lang="fr-FR" dirty="0" smtClean="0"/>
              <a:t> (</a:t>
            </a:r>
            <a:r>
              <a:rPr lang="fr-FR" dirty="0" err="1" smtClean="0"/>
              <a:t>true</a:t>
            </a:r>
            <a:r>
              <a:rPr lang="fr-FR" dirty="0" smtClean="0"/>
              <a:t>)</a:t>
            </a:r>
          </a:p>
          <a:p>
            <a:pPr marL="0" indent="0">
              <a:buNone/>
            </a:pPr>
            <a:r>
              <a:rPr lang="fr-FR" dirty="0" smtClean="0"/>
              <a:t>{</a:t>
            </a:r>
          </a:p>
          <a:p>
            <a:pPr marL="0" indent="0">
              <a:buNone/>
            </a:pPr>
            <a:r>
              <a:rPr lang="fr-FR" dirty="0" smtClean="0"/>
              <a:t>…</a:t>
            </a:r>
          </a:p>
          <a:p>
            <a:pPr marL="0" indent="0">
              <a:buNone/>
            </a:pPr>
            <a:r>
              <a:rPr lang="fr-FR" dirty="0" smtClean="0"/>
              <a:t>};</a:t>
            </a:r>
          </a:p>
          <a:p>
            <a:pPr marL="0" indent="0">
              <a:buNone/>
            </a:pPr>
            <a:r>
              <a:rPr lang="fr-FR" dirty="0"/>
              <a:t>En PHP, l’exécution de l’instruction </a:t>
            </a:r>
            <a:r>
              <a:rPr lang="fr-FR" dirty="0">
                <a:solidFill>
                  <a:srgbClr val="FF0000"/>
                </a:solidFill>
              </a:rPr>
              <a:t>break</a:t>
            </a:r>
            <a:r>
              <a:rPr lang="fr-FR" dirty="0"/>
              <a:t> permet de sortir de la boucle,</a:t>
            </a:r>
          </a:p>
          <a:p>
            <a:pPr marL="0" indent="0">
              <a:buNone/>
            </a:pPr>
            <a:r>
              <a:rPr lang="fr-FR" dirty="0"/>
              <a:t>l’exécution de l’instruction </a:t>
            </a:r>
            <a:r>
              <a:rPr lang="fr-FR" dirty="0">
                <a:solidFill>
                  <a:srgbClr val="FF0000"/>
                </a:solidFill>
              </a:rPr>
              <a:t>continue</a:t>
            </a:r>
            <a:r>
              <a:rPr lang="fr-FR" dirty="0"/>
              <a:t> permet de passer à l’itération suivante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18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Exercice :</a:t>
            </a:r>
            <a:br>
              <a:rPr lang="fr-FR" dirty="0" smtClean="0"/>
            </a:br>
            <a:r>
              <a:rPr lang="fr-FR" dirty="0" smtClean="0"/>
              <a:t>racines carrées d’une équation aX</a:t>
            </a:r>
            <a:r>
              <a:rPr lang="fr-FR" baseline="30000" dirty="0" smtClean="0"/>
              <a:t>2</a:t>
            </a:r>
            <a:r>
              <a:rPr lang="fr-FR" dirty="0" smtClean="0"/>
              <a:t> + </a:t>
            </a:r>
            <a:r>
              <a:rPr lang="fr-FR" dirty="0" err="1" smtClean="0"/>
              <a:t>bX</a:t>
            </a:r>
            <a:r>
              <a:rPr lang="fr-FR" dirty="0" smtClean="0"/>
              <a:t> + c = 0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Version 1 :</a:t>
            </a:r>
          </a:p>
          <a:p>
            <a:pPr lvl="1"/>
            <a:r>
              <a:rPr lang="fr-FR" dirty="0"/>
              <a:t>l</a:t>
            </a:r>
            <a:r>
              <a:rPr lang="fr-FR" dirty="0" smtClean="0"/>
              <a:t>es valeurs de a, b et c sont affectées dans le programme (pas lues) de façon à ce que le delta soit positif</a:t>
            </a:r>
          </a:p>
          <a:p>
            <a:r>
              <a:rPr lang="fr-FR" dirty="0" smtClean="0"/>
              <a:t>Version2 :</a:t>
            </a:r>
          </a:p>
          <a:p>
            <a:pPr lvl="1"/>
            <a:r>
              <a:rPr lang="fr-FR" dirty="0"/>
              <a:t>les valeurs de a, b et c sont affectées dans le programme (pas lues) </a:t>
            </a:r>
            <a:r>
              <a:rPr lang="fr-FR" dirty="0" smtClean="0"/>
              <a:t>mais  le </a:t>
            </a:r>
            <a:r>
              <a:rPr lang="fr-FR" dirty="0"/>
              <a:t>delta </a:t>
            </a:r>
            <a:r>
              <a:rPr lang="fr-FR" dirty="0" smtClean="0"/>
              <a:t>peut être négatif ou nul</a:t>
            </a:r>
            <a:endParaRPr lang="fr-FR" dirty="0"/>
          </a:p>
          <a:p>
            <a:r>
              <a:rPr lang="fr-FR" dirty="0" smtClean="0"/>
              <a:t>Version 3 :</a:t>
            </a:r>
          </a:p>
          <a:p>
            <a:pPr lvl="1"/>
            <a:r>
              <a:rPr lang="fr-FR" dirty="0" smtClean="0"/>
              <a:t>Version V2 + les valeurs sont lues dans un formulaire</a:t>
            </a:r>
          </a:p>
          <a:p>
            <a:endParaRPr lang="fr-FR" dirty="0" smtClean="0"/>
          </a:p>
          <a:p>
            <a:pPr lvl="1"/>
            <a:endParaRPr lang="fr-FR" dirty="0"/>
          </a:p>
          <a:p>
            <a:r>
              <a:rPr lang="fr-FR" dirty="0" smtClean="0"/>
              <a:t>On supposera l’existence d’une </a:t>
            </a:r>
            <a:r>
              <a:rPr lang="fr-FR" dirty="0" err="1" smtClean="0"/>
              <a:t>function</a:t>
            </a:r>
            <a:r>
              <a:rPr lang="fr-FR" dirty="0" smtClean="0"/>
              <a:t> « racine » pour calculer la racine carrée (« </a:t>
            </a:r>
            <a:r>
              <a:rPr lang="fr-FR" dirty="0" err="1" smtClean="0"/>
              <a:t>sqrt</a:t>
            </a:r>
            <a:r>
              <a:rPr lang="fr-FR" dirty="0" smtClean="0"/>
              <a:t> » en PHP)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5196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Racine carrée:</a:t>
            </a:r>
            <a:br>
              <a:rPr lang="fr-FR" dirty="0" smtClean="0"/>
            </a:br>
            <a:r>
              <a:rPr lang="fr-FR" dirty="0" smtClean="0"/>
              <a:t>langage algorithmique (V1)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364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dirty="0" smtClean="0"/>
              <a:t>PROGRAMME Racines Carrées</a:t>
            </a:r>
          </a:p>
          <a:p>
            <a:pPr marL="0" indent="0">
              <a:buNone/>
            </a:pPr>
            <a:r>
              <a:rPr lang="fr-FR" dirty="0" smtClean="0"/>
              <a:t>VAR a, b, c, delta, x1, x2: réels</a:t>
            </a:r>
          </a:p>
          <a:p>
            <a:pPr marL="0" indent="0">
              <a:buNone/>
            </a:pPr>
            <a:r>
              <a:rPr lang="fr-FR" dirty="0" smtClean="0"/>
              <a:t>DEBUT</a:t>
            </a:r>
          </a:p>
          <a:p>
            <a:pPr marL="0" indent="0">
              <a:buNone/>
            </a:pPr>
            <a:r>
              <a:rPr lang="fr-FR" dirty="0" smtClean="0"/>
              <a:t>a </a:t>
            </a:r>
            <a:r>
              <a:rPr lang="fr-FR" dirty="0" smtClean="0">
                <a:sym typeface="Wingdings" panose="05000000000000000000" pitchFamily="2" charset="2"/>
              </a:rPr>
              <a:t> 2</a:t>
            </a:r>
          </a:p>
          <a:p>
            <a:pPr marL="0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b  3</a:t>
            </a:r>
          </a:p>
          <a:p>
            <a:pPr marL="0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c  - 4</a:t>
            </a:r>
          </a:p>
          <a:p>
            <a:pPr marL="0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delta  (b*b) – (4*a*c)</a:t>
            </a:r>
          </a:p>
          <a:p>
            <a:pPr marL="0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x1 = (-b + racine (delta))/(2*a)</a:t>
            </a:r>
          </a:p>
          <a:p>
            <a:pPr marL="0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x2 = </a:t>
            </a:r>
            <a:r>
              <a:rPr lang="fr-FR" dirty="0">
                <a:sym typeface="Wingdings" panose="05000000000000000000" pitchFamily="2" charset="2"/>
              </a:rPr>
              <a:t>(-b – racine (delta))/(2*a</a:t>
            </a:r>
            <a:r>
              <a:rPr lang="fr-FR" dirty="0" smtClean="0">
                <a:sym typeface="Wingdings" panose="05000000000000000000" pitchFamily="2" charset="2"/>
              </a:rPr>
              <a:t>)</a:t>
            </a:r>
          </a:p>
          <a:p>
            <a:pPr marL="0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Afficher ‘’Racines : »</a:t>
            </a:r>
          </a:p>
          <a:p>
            <a:pPr marL="0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Afficher  ’’x1</a:t>
            </a:r>
            <a:r>
              <a:rPr lang="fr-FR" dirty="0">
                <a:sym typeface="Wingdings" panose="05000000000000000000" pitchFamily="2" charset="2"/>
              </a:rPr>
              <a:t>=‘’, x1</a:t>
            </a:r>
          </a:p>
          <a:p>
            <a:pPr marL="0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‘Afficher ‘’x2=‘’, x2</a:t>
            </a:r>
          </a:p>
          <a:p>
            <a:pPr marL="0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FIN</a:t>
            </a:r>
            <a:endParaRPr lang="fr-FR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1800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Racine carrée:</a:t>
            </a:r>
            <a:br>
              <a:rPr lang="fr-FR" dirty="0"/>
            </a:br>
            <a:r>
              <a:rPr lang="fr-FR" dirty="0"/>
              <a:t>langage </a:t>
            </a:r>
            <a:r>
              <a:rPr lang="fr-FR" dirty="0" smtClean="0"/>
              <a:t>PHP (V1)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/>
              <a:t>&lt;html&gt;</a:t>
            </a:r>
          </a:p>
          <a:p>
            <a:pPr marL="0" indent="0">
              <a:buNone/>
            </a:pPr>
            <a:r>
              <a:rPr lang="fr-FR" dirty="0"/>
              <a:t>&lt;</a:t>
            </a:r>
            <a:r>
              <a:rPr lang="fr-FR" dirty="0" err="1"/>
              <a:t>head</a:t>
            </a:r>
            <a:r>
              <a:rPr lang="fr-FR" dirty="0"/>
              <a:t>&gt;&lt;</a:t>
            </a:r>
            <a:r>
              <a:rPr lang="fr-FR" dirty="0" err="1"/>
              <a:t>meta</a:t>
            </a:r>
            <a:r>
              <a:rPr lang="fr-FR" dirty="0"/>
              <a:t>/&gt;</a:t>
            </a:r>
          </a:p>
          <a:p>
            <a:pPr marL="0" indent="0">
              <a:buNone/>
            </a:pPr>
            <a:r>
              <a:rPr lang="en-US" dirty="0"/>
              <a:t>&lt;title&gt;Equation </a:t>
            </a:r>
            <a:r>
              <a:rPr lang="en-US" dirty="0" smtClean="0"/>
              <a:t>du </a:t>
            </a:r>
            <a:r>
              <a:rPr lang="en-US" dirty="0"/>
              <a:t>second </a:t>
            </a:r>
            <a:r>
              <a:rPr lang="en-US" dirty="0" err="1" smtClean="0"/>
              <a:t>degré</a:t>
            </a:r>
            <a:r>
              <a:rPr lang="en-US" dirty="0" smtClean="0"/>
              <a:t>&lt;/</a:t>
            </a:r>
            <a:r>
              <a:rPr lang="en-US" dirty="0"/>
              <a:t>title&gt;</a:t>
            </a:r>
          </a:p>
          <a:p>
            <a:pPr marL="0" indent="0">
              <a:buNone/>
            </a:pPr>
            <a:r>
              <a:rPr lang="fr-FR" dirty="0"/>
              <a:t>&lt;/</a:t>
            </a:r>
            <a:r>
              <a:rPr lang="fr-FR" dirty="0" err="1"/>
              <a:t>head</a:t>
            </a:r>
            <a:r>
              <a:rPr lang="fr-FR" dirty="0"/>
              <a:t>&gt;</a:t>
            </a:r>
          </a:p>
          <a:p>
            <a:pPr marL="0" indent="0">
              <a:buNone/>
            </a:pPr>
            <a:r>
              <a:rPr lang="fr-FR" dirty="0"/>
              <a:t>&lt;body&gt;</a:t>
            </a:r>
          </a:p>
          <a:p>
            <a:pPr marL="0" indent="0">
              <a:buNone/>
            </a:pPr>
            <a:r>
              <a:rPr lang="fr-FR" dirty="0"/>
              <a:t>&lt;?</a:t>
            </a:r>
            <a:r>
              <a:rPr lang="fr-FR" dirty="0" err="1"/>
              <a:t>php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$a=3;</a:t>
            </a:r>
          </a:p>
          <a:p>
            <a:pPr marL="0" indent="0">
              <a:buNone/>
            </a:pPr>
            <a:r>
              <a:rPr lang="fr-FR" dirty="0"/>
              <a:t>$b=6;</a:t>
            </a:r>
          </a:p>
          <a:p>
            <a:pPr marL="0" indent="0">
              <a:buNone/>
            </a:pPr>
            <a:r>
              <a:rPr lang="fr-FR" dirty="0"/>
              <a:t>$c=-10;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/>
              <a:t>$delta=($b*$b)-(4*$a*$c);</a:t>
            </a:r>
          </a:p>
          <a:p>
            <a:pPr marL="0" indent="0">
              <a:buNone/>
            </a:pPr>
            <a:r>
              <a:rPr lang="sv-SE" dirty="0"/>
              <a:t>$xl=(-$b+sqrt($delta))/(2*$a);</a:t>
            </a:r>
          </a:p>
          <a:p>
            <a:pPr marL="0" indent="0">
              <a:buNone/>
            </a:pPr>
            <a:r>
              <a:rPr lang="sv-SE" dirty="0"/>
              <a:t>$x2=(-$b-sqrt($delta))/(2*$a);</a:t>
            </a:r>
          </a:p>
          <a:p>
            <a:pPr marL="0" indent="0">
              <a:buNone/>
            </a:pPr>
            <a:r>
              <a:rPr lang="fr-FR" dirty="0" err="1"/>
              <a:t>echo</a:t>
            </a:r>
            <a:r>
              <a:rPr lang="fr-FR" dirty="0"/>
              <a:t> "les résultats sont :";</a:t>
            </a:r>
          </a:p>
          <a:p>
            <a:pPr marL="0" indent="0">
              <a:buNone/>
            </a:pPr>
            <a:r>
              <a:rPr lang="fr-FR" dirty="0" err="1"/>
              <a:t>echo</a:t>
            </a:r>
            <a:r>
              <a:rPr lang="fr-FR" dirty="0"/>
              <a:t> "xl=$xl&lt;</a:t>
            </a:r>
            <a:r>
              <a:rPr lang="fr-FR" dirty="0" err="1"/>
              <a:t>br</a:t>
            </a:r>
            <a:r>
              <a:rPr lang="fr-FR" dirty="0"/>
              <a:t> /&gt;";</a:t>
            </a:r>
          </a:p>
          <a:p>
            <a:pPr marL="0" indent="0">
              <a:buNone/>
            </a:pPr>
            <a:r>
              <a:rPr lang="fr-FR" dirty="0" err="1"/>
              <a:t>echo</a:t>
            </a:r>
            <a:r>
              <a:rPr lang="fr-FR" dirty="0"/>
              <a:t> "x2=$x2&lt;</a:t>
            </a:r>
            <a:r>
              <a:rPr lang="fr-FR" dirty="0" err="1"/>
              <a:t>br</a:t>
            </a:r>
            <a:r>
              <a:rPr lang="fr-FR" dirty="0"/>
              <a:t> /&gt;";</a:t>
            </a:r>
          </a:p>
          <a:p>
            <a:pPr marL="0" indent="0">
              <a:buNone/>
            </a:pPr>
            <a:r>
              <a:rPr lang="fr-FR" dirty="0"/>
              <a:t>?&gt;</a:t>
            </a:r>
          </a:p>
          <a:p>
            <a:pPr marL="0" indent="0">
              <a:buNone/>
            </a:pPr>
            <a:r>
              <a:rPr lang="fr-FR" dirty="0"/>
              <a:t>&lt;/body&gt;</a:t>
            </a:r>
          </a:p>
          <a:p>
            <a:pPr marL="0" indent="0">
              <a:buNone/>
            </a:pPr>
            <a:r>
              <a:rPr lang="fr-FR" dirty="0"/>
              <a:t>&lt;/html&gt;</a:t>
            </a:r>
          </a:p>
        </p:txBody>
      </p:sp>
    </p:spTree>
    <p:extLst>
      <p:ext uri="{BB962C8B-B14F-4D97-AF65-F5344CB8AC3E}">
        <p14:creationId xmlns:p14="http://schemas.microsoft.com/office/powerpoint/2010/main" val="324450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 faire pour le </a:t>
            </a:r>
            <a:r>
              <a:rPr lang="fr-FR" dirty="0" err="1" smtClean="0"/>
              <a:t>prochainTD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02604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TD No. 3 « Hello World - PHP »</a:t>
            </a:r>
            <a:endParaRPr lang="fr-FR" b="1" dirty="0"/>
          </a:p>
          <a:p>
            <a:pPr marL="0" indent="0">
              <a:buNone/>
            </a:pPr>
            <a:r>
              <a:rPr lang="en-US" dirty="0"/>
              <a:t> </a:t>
            </a:r>
            <a:endParaRPr lang="fr-FR" dirty="0"/>
          </a:p>
          <a:p>
            <a:r>
              <a:rPr lang="fr-FR" b="1" dirty="0"/>
              <a:t>Préalable :</a:t>
            </a:r>
            <a:endParaRPr lang="fr-FR" dirty="0"/>
          </a:p>
          <a:p>
            <a:pPr lvl="0"/>
            <a:r>
              <a:rPr lang="fr-FR" dirty="0"/>
              <a:t>S’inscrire sur le cours </a:t>
            </a:r>
            <a:r>
              <a:rPr lang="fr-FR" dirty="0" err="1"/>
              <a:t>OpenClassRoom</a:t>
            </a:r>
            <a:r>
              <a:rPr lang="fr-FR" dirty="0"/>
              <a:t> PHP/MySQL</a:t>
            </a:r>
          </a:p>
          <a:p>
            <a:pPr lvl="0"/>
            <a:r>
              <a:rPr lang="fr-FR" dirty="0"/>
              <a:t>Suivre les cours 1, 2 et 3</a:t>
            </a:r>
          </a:p>
          <a:p>
            <a:pPr lvl="0"/>
            <a:r>
              <a:rPr lang="fr-FR" dirty="0"/>
              <a:t>Installer un serveur Web PHP/MySQL (cours 2) sur sa machine</a:t>
            </a:r>
          </a:p>
          <a:p>
            <a:pPr marL="0" indent="0">
              <a:buNone/>
            </a:pPr>
            <a:r>
              <a:rPr lang="fr-FR" dirty="0"/>
              <a:t>(préférer le logiciel </a:t>
            </a:r>
            <a:r>
              <a:rPr lang="fr-FR" b="1" dirty="0" err="1"/>
              <a:t>UwAmp</a:t>
            </a:r>
            <a:r>
              <a:rPr lang="fr-FR" dirty="0"/>
              <a:t> à celui proposé dans le cours).</a:t>
            </a:r>
          </a:p>
          <a:p>
            <a:endParaRPr lang="fr-FR" dirty="0"/>
          </a:p>
          <a:p>
            <a:r>
              <a:rPr lang="fr-FR" b="1" dirty="0"/>
              <a:t>TP_c_1 :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Ecrire un programme en PHP dans un fichier de nom « </a:t>
            </a:r>
            <a:r>
              <a:rPr lang="fr-FR" dirty="0" err="1"/>
              <a:t>hello.php</a:t>
            </a:r>
            <a:r>
              <a:rPr lang="fr-FR" dirty="0"/>
              <a:t> » qui affiche « Hello World » dans une page HTML.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7973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FIN</a:t>
            </a:r>
            <a:endParaRPr lang="fr-FR" dirty="0"/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106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tableaux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Ensemble de valeurs typées et indicées sous un nom de variable unique</a:t>
            </a:r>
          </a:p>
          <a:p>
            <a:r>
              <a:rPr lang="fr-FR" dirty="0" smtClean="0"/>
              <a:t>En algorithmique : un tableau contient des éléments du même type en nombre défini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fr-FR" dirty="0"/>
              <a:t>Dans les langages, ça dépend … En particulier, PHP est très libre MAIS commencera avec des tableaux « comme en algorithmique »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4208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tableaux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Exemples :</a:t>
            </a:r>
          </a:p>
          <a:p>
            <a:pPr lvl="1"/>
            <a:r>
              <a:rPr lang="fr-FR" dirty="0" err="1" smtClean="0"/>
              <a:t>monTableau</a:t>
            </a:r>
            <a:r>
              <a:rPr lang="fr-FR" dirty="0" smtClean="0"/>
              <a:t> : tableau [1 .. 10] d’entiers</a:t>
            </a:r>
          </a:p>
          <a:p>
            <a:pPr lvl="1"/>
            <a:r>
              <a:rPr lang="fr-FR" dirty="0" smtClean="0"/>
              <a:t>Mois : tableau [1 .. 12] de chaines</a:t>
            </a:r>
          </a:p>
          <a:p>
            <a:pPr lvl="1"/>
            <a:endParaRPr lang="fr-FR" dirty="0"/>
          </a:p>
          <a:p>
            <a:pPr lvl="1"/>
            <a:r>
              <a:rPr lang="fr-FR" dirty="0" smtClean="0"/>
              <a:t>Initialisation : tableau[1 .. 12] &lt;- (« janvier », … « décembre ») de chaines</a:t>
            </a:r>
          </a:p>
          <a:p>
            <a:endParaRPr lang="fr-FR" dirty="0" smtClean="0"/>
          </a:p>
          <a:p>
            <a:pPr lvl="1"/>
            <a:endParaRPr lang="fr-FR" dirty="0" smtClean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Accès à un élément du tableau</a:t>
            </a:r>
          </a:p>
          <a:p>
            <a:pPr marL="457200" lvl="1" indent="0">
              <a:buNone/>
            </a:pPr>
            <a:r>
              <a:rPr lang="fr-FR" dirty="0" smtClean="0"/>
              <a:t>VAR</a:t>
            </a:r>
          </a:p>
          <a:p>
            <a:pPr marL="457200" lvl="1" indent="0">
              <a:buNone/>
            </a:pPr>
            <a:r>
              <a:rPr lang="fr-FR" dirty="0" err="1" smtClean="0"/>
              <a:t>monTableau</a:t>
            </a:r>
            <a:r>
              <a:rPr lang="fr-FR" dirty="0" smtClean="0"/>
              <a:t> </a:t>
            </a:r>
            <a:r>
              <a:rPr lang="fr-FR" dirty="0"/>
              <a:t>: </a:t>
            </a:r>
            <a:r>
              <a:rPr lang="fr-FR" dirty="0" smtClean="0"/>
              <a:t>tableau[1 </a:t>
            </a:r>
            <a:r>
              <a:rPr lang="fr-FR" dirty="0"/>
              <a:t>.. 10] </a:t>
            </a:r>
            <a:r>
              <a:rPr lang="fr-FR" dirty="0" smtClean="0"/>
              <a:t>d’entiers</a:t>
            </a:r>
          </a:p>
          <a:p>
            <a:pPr marL="457200" lvl="1" indent="0">
              <a:buNone/>
            </a:pPr>
            <a:r>
              <a:rPr lang="fr-FR" dirty="0" smtClean="0"/>
              <a:t>i, j : entier</a:t>
            </a:r>
          </a:p>
          <a:p>
            <a:pPr marL="457200" lvl="1" indent="0">
              <a:buNone/>
            </a:pPr>
            <a:r>
              <a:rPr lang="fr-FR" dirty="0" smtClean="0"/>
              <a:t>DEBUT</a:t>
            </a:r>
          </a:p>
          <a:p>
            <a:pPr marL="457200" lvl="1" indent="0">
              <a:buNone/>
            </a:pPr>
            <a:r>
              <a:rPr lang="fr-FR" dirty="0" smtClean="0"/>
              <a:t>i </a:t>
            </a:r>
            <a:r>
              <a:rPr lang="fr-FR" dirty="0" smtClean="0">
                <a:sym typeface="Wingdings" panose="05000000000000000000" pitchFamily="2" charset="2"/>
              </a:rPr>
              <a:t>5</a:t>
            </a:r>
          </a:p>
          <a:p>
            <a:pPr marL="457200" lvl="1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Lire </a:t>
            </a:r>
            <a:r>
              <a:rPr lang="fr-FR" dirty="0" err="1" smtClean="0">
                <a:sym typeface="Wingdings" panose="05000000000000000000" pitchFamily="2" charset="2"/>
              </a:rPr>
              <a:t>monTableau</a:t>
            </a:r>
            <a:r>
              <a:rPr lang="fr-FR" dirty="0" smtClean="0">
                <a:sym typeface="Wingdings" panose="05000000000000000000" pitchFamily="2" charset="2"/>
              </a:rPr>
              <a:t>[i]</a:t>
            </a:r>
          </a:p>
          <a:p>
            <a:pPr marL="457200" lvl="1" indent="0">
              <a:buNone/>
            </a:pPr>
            <a:r>
              <a:rPr lang="fr-FR" dirty="0"/>
              <a:t>J </a:t>
            </a:r>
            <a:r>
              <a:rPr lang="fr-FR" dirty="0">
                <a:sym typeface="Wingdings" panose="05000000000000000000" pitchFamily="2" charset="2"/>
              </a:rPr>
              <a:t> </a:t>
            </a:r>
            <a:r>
              <a:rPr lang="fr-FR" dirty="0" err="1" smtClean="0">
                <a:sym typeface="Wingdings" panose="05000000000000000000" pitchFamily="2" charset="2"/>
              </a:rPr>
              <a:t>montableau</a:t>
            </a:r>
            <a:r>
              <a:rPr lang="fr-FR" dirty="0" smtClean="0">
                <a:sym typeface="Wingdings" panose="05000000000000000000" pitchFamily="2" charset="2"/>
              </a:rPr>
              <a:t>[i]</a:t>
            </a:r>
            <a:endParaRPr lang="fr-FR" dirty="0" smtClean="0"/>
          </a:p>
          <a:p>
            <a:pPr marL="457200" lvl="1" indent="0">
              <a:buNone/>
            </a:pPr>
            <a:r>
              <a:rPr lang="fr-FR" dirty="0" smtClean="0"/>
              <a:t>Ecrire </a:t>
            </a:r>
            <a:r>
              <a:rPr lang="fr-FR" dirty="0" err="1">
                <a:sym typeface="Wingdings" panose="05000000000000000000" pitchFamily="2" charset="2"/>
              </a:rPr>
              <a:t>monTableau</a:t>
            </a:r>
            <a:r>
              <a:rPr lang="fr-FR" dirty="0">
                <a:sym typeface="Wingdings" panose="05000000000000000000" pitchFamily="2" charset="2"/>
              </a:rPr>
              <a:t>[i</a:t>
            </a:r>
            <a:r>
              <a:rPr lang="fr-FR" dirty="0" smtClean="0">
                <a:sym typeface="Wingdings" panose="05000000000000000000" pitchFamily="2" charset="2"/>
              </a:rPr>
              <a:t>], j</a:t>
            </a:r>
          </a:p>
          <a:p>
            <a:pPr marL="457200" lvl="1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FIN</a:t>
            </a:r>
            <a:endParaRPr lang="fr-FR" dirty="0"/>
          </a:p>
          <a:p>
            <a:pPr marL="457200" lvl="1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8857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tableaux à plusieurs dimensions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Les éléments d’un tableau peuvent être eux-mêmes un tableau</a:t>
            </a:r>
          </a:p>
          <a:p>
            <a:r>
              <a:rPr lang="fr-FR" dirty="0" err="1" smtClean="0"/>
              <a:t>MaMatrice</a:t>
            </a:r>
            <a:r>
              <a:rPr lang="fr-FR" dirty="0" smtClean="0"/>
              <a:t>: tableau [1..10][1..10]  d’entiers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821680" y="1825625"/>
            <a:ext cx="5532120" cy="435133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fr-FR" dirty="0"/>
              <a:t>VAR</a:t>
            </a:r>
          </a:p>
          <a:p>
            <a:pPr marL="457200" lvl="1" indent="0">
              <a:buNone/>
            </a:pPr>
            <a:r>
              <a:rPr lang="fr-FR" dirty="0" err="1" smtClean="0"/>
              <a:t>maMatrice</a:t>
            </a:r>
            <a:r>
              <a:rPr lang="fr-FR" dirty="0" smtClean="0"/>
              <a:t> </a:t>
            </a:r>
            <a:r>
              <a:rPr lang="fr-FR" dirty="0"/>
              <a:t>: tableau[1 .. 10] </a:t>
            </a:r>
            <a:r>
              <a:rPr lang="fr-FR" dirty="0" smtClean="0"/>
              <a:t>[1..10] d’entiers</a:t>
            </a:r>
            <a:endParaRPr lang="fr-FR" dirty="0"/>
          </a:p>
          <a:p>
            <a:pPr marL="457200" lvl="1" indent="0">
              <a:buNone/>
            </a:pPr>
            <a:r>
              <a:rPr lang="fr-FR" dirty="0"/>
              <a:t>i, </a:t>
            </a:r>
            <a:r>
              <a:rPr lang="fr-FR" dirty="0" smtClean="0"/>
              <a:t>j, k </a:t>
            </a:r>
            <a:r>
              <a:rPr lang="fr-FR" dirty="0"/>
              <a:t>: entier</a:t>
            </a:r>
          </a:p>
          <a:p>
            <a:pPr marL="457200" lvl="1" indent="0">
              <a:buNone/>
            </a:pPr>
            <a:r>
              <a:rPr lang="fr-FR" dirty="0"/>
              <a:t>DEBUT</a:t>
            </a:r>
          </a:p>
          <a:p>
            <a:pPr marL="457200" lvl="1" indent="0">
              <a:buNone/>
            </a:pPr>
            <a:r>
              <a:rPr lang="fr-FR" dirty="0"/>
              <a:t>i </a:t>
            </a:r>
            <a:r>
              <a:rPr lang="fr-FR" dirty="0">
                <a:sym typeface="Wingdings" panose="05000000000000000000" pitchFamily="2" charset="2"/>
              </a:rPr>
              <a:t></a:t>
            </a:r>
            <a:r>
              <a:rPr lang="fr-FR" dirty="0" smtClean="0">
                <a:sym typeface="Wingdings" panose="05000000000000000000" pitchFamily="2" charset="2"/>
              </a:rPr>
              <a:t>5</a:t>
            </a:r>
          </a:p>
          <a:p>
            <a:pPr marL="457200" lvl="1" indent="0">
              <a:buNone/>
            </a:pPr>
            <a:r>
              <a:rPr lang="fr-FR" dirty="0">
                <a:sym typeface="Wingdings" panose="05000000000000000000" pitchFamily="2" charset="2"/>
              </a:rPr>
              <a:t>j</a:t>
            </a:r>
            <a:r>
              <a:rPr lang="fr-FR" dirty="0" smtClean="0">
                <a:sym typeface="Wingdings" panose="05000000000000000000" pitchFamily="2" charset="2"/>
              </a:rPr>
              <a:t>  6</a:t>
            </a:r>
            <a:endParaRPr lang="fr-FR" dirty="0"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r>
              <a:rPr lang="fr-FR" dirty="0">
                <a:sym typeface="Wingdings" panose="05000000000000000000" pitchFamily="2" charset="2"/>
              </a:rPr>
              <a:t>Lire </a:t>
            </a:r>
            <a:r>
              <a:rPr lang="fr-FR" dirty="0" err="1" smtClean="0">
                <a:sym typeface="Wingdings" panose="05000000000000000000" pitchFamily="2" charset="2"/>
              </a:rPr>
              <a:t>monTableau</a:t>
            </a:r>
            <a:r>
              <a:rPr lang="fr-FR" dirty="0" smtClean="0">
                <a:sym typeface="Wingdings" panose="05000000000000000000" pitchFamily="2" charset="2"/>
              </a:rPr>
              <a:t>[</a:t>
            </a:r>
            <a:r>
              <a:rPr lang="fr-FR" dirty="0" err="1" smtClean="0">
                <a:sym typeface="Wingdings" panose="05000000000000000000" pitchFamily="2" charset="2"/>
              </a:rPr>
              <a:t>i,j</a:t>
            </a:r>
            <a:r>
              <a:rPr lang="fr-FR" dirty="0" smtClean="0">
                <a:sym typeface="Wingdings" panose="05000000000000000000" pitchFamily="2" charset="2"/>
              </a:rPr>
              <a:t>]</a:t>
            </a:r>
            <a:endParaRPr lang="fr-FR" dirty="0"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r>
              <a:rPr lang="fr-FR" dirty="0" smtClean="0"/>
              <a:t>k </a:t>
            </a:r>
            <a:r>
              <a:rPr lang="fr-FR" dirty="0">
                <a:sym typeface="Wingdings" panose="05000000000000000000" pitchFamily="2" charset="2"/>
              </a:rPr>
              <a:t> </a:t>
            </a:r>
            <a:r>
              <a:rPr lang="fr-FR" dirty="0" err="1" smtClean="0">
                <a:sym typeface="Wingdings" panose="05000000000000000000" pitchFamily="2" charset="2"/>
              </a:rPr>
              <a:t>montableau</a:t>
            </a:r>
            <a:r>
              <a:rPr lang="fr-FR" dirty="0" smtClean="0">
                <a:sym typeface="Wingdings" panose="05000000000000000000" pitchFamily="2" charset="2"/>
              </a:rPr>
              <a:t>[</a:t>
            </a:r>
            <a:r>
              <a:rPr lang="fr-FR" dirty="0" err="1" smtClean="0">
                <a:sym typeface="Wingdings" panose="05000000000000000000" pitchFamily="2" charset="2"/>
              </a:rPr>
              <a:t>i,j</a:t>
            </a:r>
            <a:r>
              <a:rPr lang="fr-FR" dirty="0" smtClean="0">
                <a:sym typeface="Wingdings" panose="05000000000000000000" pitchFamily="2" charset="2"/>
              </a:rPr>
              <a:t>]</a:t>
            </a:r>
            <a:endParaRPr lang="fr-FR" dirty="0"/>
          </a:p>
          <a:p>
            <a:pPr marL="457200" lvl="1" indent="0">
              <a:buNone/>
            </a:pPr>
            <a:r>
              <a:rPr lang="fr-FR" dirty="0"/>
              <a:t>Ecrire </a:t>
            </a:r>
            <a:r>
              <a:rPr lang="fr-FR" dirty="0" err="1" smtClean="0">
                <a:sym typeface="Wingdings" panose="05000000000000000000" pitchFamily="2" charset="2"/>
              </a:rPr>
              <a:t>monTableau</a:t>
            </a:r>
            <a:r>
              <a:rPr lang="fr-FR" dirty="0" smtClean="0">
                <a:sym typeface="Wingdings" panose="05000000000000000000" pitchFamily="2" charset="2"/>
              </a:rPr>
              <a:t>[</a:t>
            </a:r>
            <a:r>
              <a:rPr lang="fr-FR" dirty="0" err="1" smtClean="0">
                <a:sym typeface="Wingdings" panose="05000000000000000000" pitchFamily="2" charset="2"/>
              </a:rPr>
              <a:t>i,j</a:t>
            </a:r>
            <a:r>
              <a:rPr lang="fr-FR" dirty="0" smtClean="0">
                <a:sym typeface="Wingdings" panose="05000000000000000000" pitchFamily="2" charset="2"/>
              </a:rPr>
              <a:t>]</a:t>
            </a:r>
            <a:endParaRPr lang="fr-FR" dirty="0"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r>
              <a:rPr lang="fr-FR" dirty="0">
                <a:sym typeface="Wingdings" panose="05000000000000000000" pitchFamily="2" charset="2"/>
              </a:rPr>
              <a:t>FIN</a:t>
            </a:r>
            <a:endParaRPr lang="fr-FR" dirty="0"/>
          </a:p>
          <a:p>
            <a:pPr marL="457200" lvl="1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3488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tableaux en PHP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690688"/>
            <a:ext cx="5181600" cy="4486275"/>
          </a:xfrm>
        </p:spPr>
        <p:txBody>
          <a:bodyPr>
            <a:normAutofit fontScale="77500" lnSpcReduction="20000"/>
          </a:bodyPr>
          <a:lstStyle/>
          <a:p>
            <a:r>
              <a:rPr lang="fr-FR" sz="3100" dirty="0" smtClean="0"/>
              <a:t>Les indices ne démarrent pas à 1 mais 0</a:t>
            </a:r>
          </a:p>
          <a:p>
            <a:r>
              <a:rPr lang="fr-FR" sz="3100" dirty="0" smtClean="0"/>
              <a:t>Pas de déclaration comme pour les autres variables</a:t>
            </a:r>
          </a:p>
          <a:p>
            <a:endParaRPr lang="fr-FR" sz="3100" dirty="0" smtClean="0"/>
          </a:p>
          <a:p>
            <a:pPr marL="0" indent="0">
              <a:buNone/>
            </a:pPr>
            <a:r>
              <a:rPr lang="fr-FR" sz="3100" dirty="0" smtClean="0"/>
              <a:t>/* Initialisation avec la fonction </a:t>
            </a:r>
            <a:r>
              <a:rPr lang="fr-FR" sz="3100" dirty="0" err="1" smtClean="0">
                <a:solidFill>
                  <a:srgbClr val="FF0000"/>
                </a:solidFill>
              </a:rPr>
              <a:t>array</a:t>
            </a:r>
            <a:r>
              <a:rPr lang="fr-FR" sz="3100" dirty="0" smtClean="0">
                <a:solidFill>
                  <a:srgbClr val="FF0000"/>
                </a:solidFill>
              </a:rPr>
              <a:t> */</a:t>
            </a:r>
            <a:endParaRPr lang="fr-FR" sz="31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sz="3100" dirty="0" smtClean="0"/>
              <a:t>$t </a:t>
            </a:r>
            <a:r>
              <a:rPr lang="fr-FR" sz="3100" dirty="0"/>
              <a:t>= </a:t>
            </a:r>
            <a:r>
              <a:rPr lang="fr-FR" sz="3100" dirty="0" err="1">
                <a:solidFill>
                  <a:srgbClr val="FF0000"/>
                </a:solidFill>
              </a:rPr>
              <a:t>array</a:t>
            </a:r>
            <a:r>
              <a:rPr lang="fr-FR" sz="3100" dirty="0"/>
              <a:t>(1,3,7,4,8);</a:t>
            </a:r>
          </a:p>
          <a:p>
            <a:pPr marL="0" indent="0">
              <a:buNone/>
            </a:pPr>
            <a:r>
              <a:rPr lang="fr-FR" sz="3100" dirty="0"/>
              <a:t>$tab = </a:t>
            </a:r>
            <a:r>
              <a:rPr lang="fr-FR" sz="3100" dirty="0" err="1">
                <a:solidFill>
                  <a:srgbClr val="FF0000"/>
                </a:solidFill>
              </a:rPr>
              <a:t>array</a:t>
            </a:r>
            <a:r>
              <a:rPr lang="fr-FR" sz="3100" dirty="0"/>
              <a:t>(1 =&gt; 1, 2 =&gt; 3, 3 =&gt; 7, 5  =&gt; 8</a:t>
            </a:r>
            <a:r>
              <a:rPr lang="fr-FR" sz="3100" dirty="0" smtClean="0"/>
              <a:t>);</a:t>
            </a:r>
          </a:p>
          <a:p>
            <a:pPr marL="0" indent="0">
              <a:buNone/>
            </a:pPr>
            <a:r>
              <a:rPr lang="fr-FR" sz="3200" dirty="0"/>
              <a:t>/*Affectation de la valeur 123 à l’indice 3 du tableau t */</a:t>
            </a:r>
          </a:p>
          <a:p>
            <a:pPr marL="0" indent="0">
              <a:buNone/>
            </a:pPr>
            <a:r>
              <a:rPr lang="fr-FR" sz="3200" dirty="0"/>
              <a:t>$t[2] = 123;</a:t>
            </a:r>
          </a:p>
          <a:p>
            <a:pPr marL="0" indent="0">
              <a:buNone/>
            </a:pPr>
            <a:endParaRPr lang="fr-FR" sz="3100" dirty="0" smtClean="0"/>
          </a:p>
          <a:p>
            <a:pPr marL="0" indent="0">
              <a:buNone/>
            </a:pPr>
            <a:endParaRPr lang="fr-FR" sz="2400" dirty="0"/>
          </a:p>
          <a:p>
            <a:pPr marL="457200" lvl="1" indent="0">
              <a:buNone/>
            </a:pP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690688"/>
            <a:ext cx="5181600" cy="44862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2400" dirty="0" smtClean="0"/>
              <a:t>/*Somme des trois premiers éléments du tableau t */</a:t>
            </a:r>
          </a:p>
          <a:p>
            <a:pPr marL="0" indent="0">
              <a:buNone/>
            </a:pPr>
            <a:r>
              <a:rPr lang="fr-FR" sz="2400" dirty="0" smtClean="0"/>
              <a:t>$total = $t[0] + </a:t>
            </a:r>
            <a:r>
              <a:rPr lang="fr-FR" sz="2400" dirty="0"/>
              <a:t>$</a:t>
            </a:r>
            <a:r>
              <a:rPr lang="fr-FR" sz="2400" dirty="0" smtClean="0"/>
              <a:t>t[1] + </a:t>
            </a:r>
            <a:r>
              <a:rPr lang="fr-FR" sz="2400" dirty="0"/>
              <a:t>$</a:t>
            </a:r>
            <a:r>
              <a:rPr lang="fr-FR" sz="2400" dirty="0" smtClean="0"/>
              <a:t>t[3];</a:t>
            </a:r>
          </a:p>
          <a:p>
            <a:pPr marL="0" indent="0">
              <a:buNone/>
            </a:pPr>
            <a:r>
              <a:rPr lang="fr-FR" sz="2400" dirty="0" smtClean="0"/>
              <a:t>/*Copie par valeur : les tableaux copie et t sont modifiés indépendamment l’un de l'autre */</a:t>
            </a:r>
          </a:p>
          <a:p>
            <a:pPr marL="0" indent="0">
              <a:buNone/>
            </a:pPr>
            <a:r>
              <a:rPr lang="fr-FR" sz="2400" dirty="0" smtClean="0"/>
              <a:t>$copie = $t;</a:t>
            </a:r>
          </a:p>
          <a:p>
            <a:pPr marL="0" indent="0">
              <a:buNone/>
            </a:pPr>
            <a:r>
              <a:rPr lang="fr-FR" sz="2400" dirty="0" smtClean="0"/>
              <a:t>/*Copie par référence : toute modification de copie se répercute dans t, et réciproquement */</a:t>
            </a:r>
          </a:p>
          <a:p>
            <a:pPr marL="0" indent="0">
              <a:buNone/>
            </a:pPr>
            <a:r>
              <a:rPr lang="fr-FR" sz="2400" dirty="0" smtClean="0"/>
              <a:t>$copie = &amp;$t;</a:t>
            </a:r>
          </a:p>
        </p:txBody>
      </p:sp>
    </p:spTree>
    <p:extLst>
      <p:ext uri="{BB962C8B-B14F-4D97-AF65-F5344CB8AC3E}">
        <p14:creationId xmlns:p14="http://schemas.microsoft.com/office/powerpoint/2010/main" val="7322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273"/>
            <a:ext cx="10515600" cy="1325563"/>
          </a:xfrm>
        </p:spPr>
        <p:txBody>
          <a:bodyPr/>
          <a:lstStyle/>
          <a:p>
            <a:r>
              <a:rPr lang="fr-FR" dirty="0" smtClean="0"/>
              <a:t>Exécution sur la machine du client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220603"/>
            <a:ext cx="3558257" cy="1035351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909" y="3922052"/>
            <a:ext cx="3384837" cy="1027273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970025" y="1446167"/>
            <a:ext cx="4522135" cy="64633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Le browser interprète le formulaire et affiche :</a:t>
            </a:r>
          </a:p>
          <a:p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838200" y="3384059"/>
            <a:ext cx="6277937" cy="36933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L’utilisateur entre ses données et clique sur le bouton « valider » 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18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tableaux à n dimensions en PHP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690688"/>
            <a:ext cx="5181600" cy="44862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100" dirty="0"/>
              <a:t>/</a:t>
            </a:r>
            <a:r>
              <a:rPr lang="fr-FR" sz="3100" dirty="0" smtClean="0"/>
              <a:t>*Affectation de la valeur 300 aux indices 2,1 (en position 3x2)*/</a:t>
            </a:r>
          </a:p>
          <a:p>
            <a:pPr marL="0" indent="0">
              <a:buNone/>
            </a:pPr>
            <a:r>
              <a:rPr lang="fr-FR" sz="3100" dirty="0" smtClean="0"/>
              <a:t>$</a:t>
            </a:r>
            <a:r>
              <a:rPr lang="fr-FR" sz="3100" dirty="0" err="1" smtClean="0"/>
              <a:t>tn</a:t>
            </a:r>
            <a:r>
              <a:rPr lang="fr-FR" sz="3100" dirty="0" smtClean="0"/>
              <a:t>[2][1] = 300;</a:t>
            </a:r>
          </a:p>
          <a:p>
            <a:pPr marL="0" indent="0">
              <a:buNone/>
            </a:pPr>
            <a:r>
              <a:rPr lang="fr-FR" sz="3100" dirty="0" smtClean="0"/>
              <a:t>/*</a:t>
            </a:r>
            <a:r>
              <a:rPr lang="fr-FR" sz="3100" dirty="0" err="1" smtClean="0"/>
              <a:t>Initalisation</a:t>
            </a:r>
            <a:r>
              <a:rPr lang="fr-FR" sz="3100" dirty="0" smtClean="0"/>
              <a:t> d’un tableau 3x5*/</a:t>
            </a:r>
          </a:p>
          <a:p>
            <a:pPr marL="0" indent="0">
              <a:buNone/>
            </a:pPr>
            <a:r>
              <a:rPr lang="fr-FR" sz="3100" dirty="0" smtClean="0"/>
              <a:t>$</a:t>
            </a:r>
            <a:r>
              <a:rPr lang="fr-FR" sz="3100" dirty="0" err="1" smtClean="0"/>
              <a:t>tn</a:t>
            </a:r>
            <a:r>
              <a:rPr lang="fr-FR" sz="3100" dirty="0" smtClean="0"/>
              <a:t> = </a:t>
            </a:r>
            <a:r>
              <a:rPr lang="fr-FR" sz="3100" dirty="0" err="1" smtClean="0"/>
              <a:t>array</a:t>
            </a:r>
            <a:r>
              <a:rPr lang="fr-FR" sz="3100" dirty="0" smtClean="0"/>
              <a:t>(0=&gt; </a:t>
            </a:r>
            <a:r>
              <a:rPr lang="fr-FR" sz="3100" dirty="0" err="1" smtClean="0"/>
              <a:t>array</a:t>
            </a:r>
            <a:r>
              <a:rPr lang="fr-FR" sz="3100" dirty="0" smtClean="0"/>
              <a:t>(01,02,03,04,05), 1 =&gt; </a:t>
            </a:r>
            <a:r>
              <a:rPr lang="fr-FR" sz="3100" dirty="0" err="1" smtClean="0"/>
              <a:t>array</a:t>
            </a:r>
            <a:r>
              <a:rPr lang="fr-FR" sz="3100" dirty="0" smtClean="0"/>
              <a:t>(11,12,16,17,18), 2 =&gt; </a:t>
            </a:r>
            <a:r>
              <a:rPr lang="fr-FR" sz="3100" dirty="0" err="1" smtClean="0"/>
              <a:t>array</a:t>
            </a:r>
            <a:r>
              <a:rPr lang="fr-FR" sz="3100" dirty="0" smtClean="0"/>
              <a:t>(22,25,28,24,25))</a:t>
            </a:r>
          </a:p>
          <a:p>
            <a:pPr marL="0" indent="0">
              <a:buNone/>
            </a:pPr>
            <a:endParaRPr lang="fr-FR" sz="3100" dirty="0" smtClean="0"/>
          </a:p>
          <a:p>
            <a:pPr marL="0" indent="0">
              <a:buNone/>
            </a:pPr>
            <a:endParaRPr lang="fr-FR" sz="2400" dirty="0"/>
          </a:p>
          <a:p>
            <a:pPr marL="457200" lvl="1" indent="0">
              <a:buNone/>
            </a:pP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690688"/>
            <a:ext cx="5181600" cy="448627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fr-FR" sz="2400" dirty="0" smtClean="0"/>
          </a:p>
        </p:txBody>
      </p:sp>
    </p:spTree>
    <p:extLst>
      <p:ext uri="{BB962C8B-B14F-4D97-AF65-F5344CB8AC3E}">
        <p14:creationId xmlns:p14="http://schemas.microsoft.com/office/powerpoint/2010/main" val="138640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Algorithmique sur les tableaux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Fortement liée à la notion de boucle</a:t>
            </a:r>
          </a:p>
          <a:p>
            <a:pPr lvl="1"/>
            <a:r>
              <a:rPr lang="fr-FR" dirty="0" smtClean="0"/>
              <a:t>Recherche d’un élément</a:t>
            </a:r>
          </a:p>
          <a:p>
            <a:pPr lvl="1"/>
            <a:r>
              <a:rPr lang="fr-FR" dirty="0" smtClean="0"/>
              <a:t>Plus petit/ </a:t>
            </a:r>
            <a:r>
              <a:rPr lang="fr-FR" dirty="0"/>
              <a:t>p</a:t>
            </a:r>
            <a:r>
              <a:rPr lang="fr-FR" dirty="0" smtClean="0"/>
              <a:t>lus grand élément</a:t>
            </a:r>
          </a:p>
          <a:p>
            <a:pPr lvl="1"/>
            <a:r>
              <a:rPr lang="fr-FR" dirty="0" smtClean="0"/>
              <a:t>Moyenne </a:t>
            </a:r>
          </a:p>
          <a:p>
            <a:pPr lvl="1"/>
            <a:r>
              <a:rPr lang="fr-FR" dirty="0" smtClean="0"/>
              <a:t>Tris</a:t>
            </a:r>
          </a:p>
          <a:p>
            <a:pPr lvl="1"/>
            <a:r>
              <a:rPr lang="fr-FR" dirty="0" smtClean="0"/>
              <a:t>…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0533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Recherche d’un élément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dirty="0" smtClean="0"/>
              <a:t>PROGRAMME Recherche</a:t>
            </a:r>
          </a:p>
          <a:p>
            <a:pPr marL="0" indent="0">
              <a:buNone/>
            </a:pPr>
            <a:r>
              <a:rPr lang="fr-FR" dirty="0" smtClean="0"/>
              <a:t>VAR </a:t>
            </a:r>
            <a:endParaRPr lang="fr-FR" dirty="0"/>
          </a:p>
          <a:p>
            <a:pPr marL="0" indent="0">
              <a:buNone/>
            </a:pPr>
            <a:r>
              <a:rPr lang="fr-FR" dirty="0" smtClean="0"/>
              <a:t>	nombres : tableau [1..10] d’entiers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err="1" smtClean="0"/>
              <a:t>valeur_cherchée</a:t>
            </a:r>
            <a:r>
              <a:rPr lang="fr-FR" dirty="0" smtClean="0"/>
              <a:t> : entier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smtClean="0"/>
              <a:t>trouve: booléen</a:t>
            </a:r>
          </a:p>
          <a:p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516880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dirty="0" smtClean="0"/>
              <a:t>DEBUT</a:t>
            </a:r>
          </a:p>
          <a:p>
            <a:pPr marL="0" indent="0">
              <a:buNone/>
            </a:pPr>
            <a:r>
              <a:rPr lang="fr-FR" dirty="0"/>
              <a:t>i</a:t>
            </a:r>
            <a:r>
              <a:rPr lang="fr-FR" dirty="0" smtClean="0"/>
              <a:t> </a:t>
            </a:r>
            <a:r>
              <a:rPr lang="fr-FR" dirty="0" smtClean="0">
                <a:sym typeface="Wingdings" panose="05000000000000000000" pitchFamily="2" charset="2"/>
              </a:rPr>
              <a:t>1</a:t>
            </a:r>
          </a:p>
          <a:p>
            <a:pPr marL="0" indent="0">
              <a:buNone/>
            </a:pPr>
            <a:r>
              <a:rPr lang="fr-FR" dirty="0"/>
              <a:t>t</a:t>
            </a:r>
            <a:r>
              <a:rPr lang="fr-FR" dirty="0" smtClean="0"/>
              <a:t>rouve </a:t>
            </a:r>
            <a:r>
              <a:rPr lang="fr-FR" dirty="0" smtClean="0">
                <a:sym typeface="Wingdings" panose="05000000000000000000" pitchFamily="2" charset="2"/>
              </a:rPr>
              <a:t> faux</a:t>
            </a:r>
          </a:p>
          <a:p>
            <a:pPr marL="0" indent="0">
              <a:buNone/>
            </a:pPr>
            <a:r>
              <a:rPr lang="fr-FR" dirty="0" smtClean="0">
                <a:solidFill>
                  <a:srgbClr val="FF0000"/>
                </a:solidFill>
                <a:sym typeface="Wingdings" panose="05000000000000000000" pitchFamily="2" charset="2"/>
              </a:rPr>
              <a:t>Tant que </a:t>
            </a:r>
            <a:r>
              <a:rPr lang="fr-FR" dirty="0" smtClean="0">
                <a:sym typeface="Wingdings" panose="05000000000000000000" pitchFamily="2" charset="2"/>
              </a:rPr>
              <a:t>i&lt;=10 et trouve = faux Faire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Si</a:t>
            </a:r>
            <a:r>
              <a:rPr lang="fr-FR" dirty="0" smtClean="0">
                <a:sym typeface="Wingdings" panose="05000000000000000000" pitchFamily="2" charset="2"/>
              </a:rPr>
              <a:t> nombre[i]  = </a:t>
            </a:r>
            <a:r>
              <a:rPr lang="fr-FR" dirty="0" err="1" smtClean="0">
                <a:sym typeface="Wingdings" panose="05000000000000000000" pitchFamily="2" charset="2"/>
              </a:rPr>
              <a:t>valeur_cherchée</a:t>
            </a:r>
            <a:r>
              <a:rPr lang="fr-FR" dirty="0" smtClean="0">
                <a:sym typeface="Wingdings" panose="05000000000000000000" pitchFamily="2" charset="2"/>
              </a:rPr>
              <a:t> Alors trouve  vrai</a:t>
            </a:r>
          </a:p>
          <a:p>
            <a:pPr marL="0" indent="0">
              <a:buNone/>
            </a:pPr>
            <a:r>
              <a:rPr lang="fr-FR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Fsi</a:t>
            </a:r>
            <a:endParaRPr lang="fr-FR" dirty="0" smtClean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dirty="0">
                <a:sym typeface="Wingdings" panose="05000000000000000000" pitchFamily="2" charset="2"/>
              </a:rPr>
              <a:t>i</a:t>
            </a:r>
            <a:r>
              <a:rPr lang="fr-FR" dirty="0" smtClean="0">
                <a:sym typeface="Wingdings" panose="05000000000000000000" pitchFamily="2" charset="2"/>
              </a:rPr>
              <a:t>  i + 1</a:t>
            </a:r>
          </a:p>
          <a:p>
            <a:pPr marL="0" indent="0">
              <a:buNone/>
            </a:pPr>
            <a:r>
              <a:rPr lang="fr-FR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FinTantQue</a:t>
            </a:r>
            <a:endParaRPr lang="fr-FR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Si</a:t>
            </a:r>
            <a:r>
              <a:rPr lang="fr-FR" dirty="0" smtClean="0">
                <a:sym typeface="Wingdings" panose="05000000000000000000" pitchFamily="2" charset="2"/>
              </a:rPr>
              <a:t> Trouve alors Afficher « Trouvé en position » i -1</a:t>
            </a:r>
          </a:p>
          <a:p>
            <a:pPr marL="0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sinon Afficher « Pas trouvé »</a:t>
            </a:r>
          </a:p>
          <a:p>
            <a:pPr marL="0" indent="0">
              <a:buNone/>
            </a:pPr>
            <a:r>
              <a:rPr lang="fr-FR" dirty="0" err="1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FinSi</a:t>
            </a:r>
            <a:endParaRPr lang="fr-FR" dirty="0" smtClean="0">
              <a:solidFill>
                <a:schemeClr val="accent6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FIN</a:t>
            </a:r>
          </a:p>
          <a:p>
            <a:pPr marL="0" indent="0">
              <a:buNone/>
            </a:pPr>
            <a:endParaRPr lang="fr-FR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0531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Recherche d’un élément en PHP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3340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 smtClean="0"/>
              <a:t>&lt;?</a:t>
            </a:r>
            <a:r>
              <a:rPr lang="fr-FR" dirty="0" err="1" smtClean="0"/>
              <a:t>php</a:t>
            </a: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$nombres = </a:t>
            </a:r>
            <a:r>
              <a:rPr lang="fr-FR" dirty="0" err="1" smtClean="0"/>
              <a:t>array</a:t>
            </a:r>
            <a:r>
              <a:rPr lang="fr-FR" dirty="0" smtClean="0"/>
              <a:t>(3,7,59,45,12,999, 45,5,88,1);</a:t>
            </a:r>
          </a:p>
          <a:p>
            <a:pPr marL="0" indent="0">
              <a:buNone/>
            </a:pPr>
            <a:r>
              <a:rPr lang="fr-FR" dirty="0" smtClean="0"/>
              <a:t>$trouve=false;</a:t>
            </a:r>
          </a:p>
          <a:p>
            <a:pPr marL="0" indent="0">
              <a:buNone/>
            </a:pPr>
            <a:r>
              <a:rPr lang="fr-FR" dirty="0" smtClean="0"/>
              <a:t>$valeur-</a:t>
            </a:r>
            <a:r>
              <a:rPr lang="fr-FR" dirty="0" err="1" smtClean="0"/>
              <a:t>recherchee</a:t>
            </a:r>
            <a:r>
              <a:rPr lang="fr-FR" dirty="0" smtClean="0"/>
              <a:t>=5;</a:t>
            </a:r>
          </a:p>
          <a:p>
            <a:pPr marL="0" indent="0">
              <a:buNone/>
            </a:pPr>
            <a:r>
              <a:rPr lang="fr-FR" dirty="0" smtClean="0"/>
              <a:t>$i = 0;</a:t>
            </a:r>
          </a:p>
          <a:p>
            <a:pPr marL="0" indent="0">
              <a:buNone/>
            </a:pPr>
            <a:r>
              <a:rPr lang="fr-FR" dirty="0" err="1"/>
              <a:t>w</a:t>
            </a:r>
            <a:r>
              <a:rPr lang="fr-FR" dirty="0" err="1" smtClean="0"/>
              <a:t>hile</a:t>
            </a:r>
            <a:r>
              <a:rPr lang="fr-FR" dirty="0" smtClean="0"/>
              <a:t>(($i&lt;9) &amp;&amp; (!</a:t>
            </a:r>
            <a:r>
              <a:rPr lang="fr-FR" dirty="0"/>
              <a:t> $</a:t>
            </a:r>
            <a:r>
              <a:rPr lang="fr-FR" dirty="0" smtClean="0"/>
              <a:t>trouve){</a:t>
            </a:r>
          </a:p>
          <a:p>
            <a:pPr marL="0" indent="0">
              <a:buNone/>
            </a:pPr>
            <a:r>
              <a:rPr lang="fr-FR" dirty="0"/>
              <a:t>If </a:t>
            </a:r>
            <a:r>
              <a:rPr lang="fr-FR" dirty="0" smtClean="0"/>
              <a:t>($nombres[$i] == </a:t>
            </a:r>
            <a:r>
              <a:rPr lang="fr-FR" dirty="0"/>
              <a:t>$</a:t>
            </a:r>
            <a:r>
              <a:rPr lang="fr-FR" dirty="0" smtClean="0"/>
              <a:t>valeur-</a:t>
            </a:r>
            <a:r>
              <a:rPr lang="fr-FR" dirty="0" err="1" smtClean="0"/>
              <a:t>recherchee</a:t>
            </a:r>
            <a:r>
              <a:rPr lang="fr-FR" dirty="0" smtClean="0"/>
              <a:t>) trouve = </a:t>
            </a:r>
            <a:r>
              <a:rPr lang="fr-FR" dirty="0" err="1" smtClean="0"/>
              <a:t>true</a:t>
            </a:r>
            <a:r>
              <a:rPr lang="fr-FR" dirty="0" smtClean="0"/>
              <a:t>;</a:t>
            </a:r>
          </a:p>
          <a:p>
            <a:pPr marL="0" indent="0">
              <a:buNone/>
            </a:pPr>
            <a:r>
              <a:rPr lang="fr-FR" dirty="0" smtClean="0"/>
              <a:t>$i = $i + 1;</a:t>
            </a:r>
          </a:p>
          <a:p>
            <a:pPr marL="0" indent="0">
              <a:buNone/>
            </a:pPr>
            <a:r>
              <a:rPr lang="fr-FR" dirty="0" smtClean="0"/>
              <a:t>}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/>
              <a:t>If ($trouve) </a:t>
            </a:r>
            <a:r>
              <a:rPr lang="fr-FR" dirty="0" err="1"/>
              <a:t>echo</a:t>
            </a:r>
            <a:r>
              <a:rPr lang="fr-FR" dirty="0"/>
              <a:t> « trouvé en position </a:t>
            </a:r>
            <a:r>
              <a:rPr lang="fr-FR" dirty="0" smtClean="0"/>
              <a:t>».($i-1). »\n »;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?&gt;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5283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Foreach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fr-FR" sz="2400" dirty="0"/>
              <a:t>&lt;?</a:t>
            </a:r>
            <a:r>
              <a:rPr lang="fr-FR" sz="2400" dirty="0" err="1"/>
              <a:t>php</a:t>
            </a:r>
            <a:r>
              <a:rPr lang="fr-FR" sz="2400" dirty="0"/>
              <a:t/>
            </a:r>
            <a:br>
              <a:rPr lang="fr-FR" sz="2400" dirty="0"/>
            </a:br>
            <a:r>
              <a:rPr lang="fr-FR" sz="2400" dirty="0"/>
              <a:t>$a = </a:t>
            </a:r>
            <a:r>
              <a:rPr lang="fr-FR" sz="2400" dirty="0" err="1"/>
              <a:t>array</a:t>
            </a:r>
            <a:r>
              <a:rPr lang="fr-FR" sz="2400" dirty="0"/>
              <a:t> (1, 2, 3, 17);</a:t>
            </a:r>
            <a:br>
              <a:rPr lang="fr-FR" sz="2400" dirty="0"/>
            </a:br>
            <a:r>
              <a:rPr lang="fr-FR" sz="2400" dirty="0" err="1"/>
              <a:t>foreach</a:t>
            </a:r>
            <a:r>
              <a:rPr lang="fr-FR" sz="2400" dirty="0"/>
              <a:t> ($a as $v</a:t>
            </a:r>
            <a:r>
              <a:rPr lang="fr-FR" sz="2400" dirty="0" smtClean="0"/>
              <a:t>){</a:t>
            </a:r>
            <a:r>
              <a:rPr lang="fr-FR" sz="2400" dirty="0"/>
              <a:t/>
            </a:r>
            <a:br>
              <a:rPr lang="fr-FR" sz="2400" dirty="0"/>
            </a:br>
            <a:r>
              <a:rPr lang="fr-FR" sz="2400" dirty="0"/>
              <a:t>    </a:t>
            </a:r>
            <a:r>
              <a:rPr lang="fr-FR" sz="2400" dirty="0" err="1"/>
              <a:t>print</a:t>
            </a:r>
            <a:r>
              <a:rPr lang="fr-FR" sz="2400" dirty="0"/>
              <a:t> "Valeur courante de \$a: $v.\n";</a:t>
            </a:r>
            <a:br>
              <a:rPr lang="fr-FR" sz="2400" dirty="0"/>
            </a:br>
            <a:r>
              <a:rPr lang="fr-FR" sz="2400" dirty="0"/>
              <a:t>}</a:t>
            </a:r>
            <a:br>
              <a:rPr lang="fr-FR" sz="2400" dirty="0"/>
            </a:br>
            <a:r>
              <a:rPr lang="fr-FR" sz="2400" dirty="0" smtClean="0"/>
              <a:t>?&gt;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fr-FR" sz="1800" dirty="0"/>
              <a:t>Valeur courante de $a: 1.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fr-FR" sz="1800" dirty="0"/>
              <a:t>Valeur courante de $a: 2.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fr-FR" sz="1800" dirty="0"/>
              <a:t>Valeur courante de $a: 3.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fr-FR" sz="1800" dirty="0"/>
              <a:t>Valeur courante de $a: 17.</a:t>
            </a:r>
          </a:p>
          <a:p>
            <a:pPr marL="0" indent="0">
              <a:lnSpc>
                <a:spcPct val="120000"/>
              </a:lnSpc>
              <a:buNone/>
            </a:pPr>
            <a:endParaRPr lang="fr-FR" sz="2400" dirty="0" smtClean="0"/>
          </a:p>
          <a:p>
            <a:pPr marL="0" indent="0">
              <a:lnSpc>
                <a:spcPct val="120000"/>
              </a:lnSpc>
              <a:buNone/>
            </a:pPr>
            <a:endParaRPr lang="fr-FR" sz="1400" b="1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822960"/>
            <a:ext cx="5181600" cy="5354003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400" dirty="0"/>
              <a:t>&lt;?</a:t>
            </a:r>
            <a:r>
              <a:rPr lang="en-US" sz="2400" dirty="0" err="1"/>
              <a:t>php</a:t>
            </a:r>
            <a:endParaRPr lang="en-US" sz="24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/>
              <a:t>$a = array (1, 2, 3, 17);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/>
              <a:t>$</a:t>
            </a:r>
            <a:r>
              <a:rPr lang="en-US" sz="2400" dirty="0" err="1"/>
              <a:t>i</a:t>
            </a:r>
            <a:r>
              <a:rPr lang="en-US" sz="2400" dirty="0"/>
              <a:t> = 0;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 err="1"/>
              <a:t>foreach</a:t>
            </a:r>
            <a:r>
              <a:rPr lang="en-US" sz="2400" dirty="0"/>
              <a:t>($a as $v){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/>
              <a:t>print "\$a[$</a:t>
            </a:r>
            <a:r>
              <a:rPr lang="en-US" sz="2400" dirty="0" err="1"/>
              <a:t>i</a:t>
            </a:r>
            <a:r>
              <a:rPr lang="en-US" sz="2400" dirty="0"/>
              <a:t>] =&gt; $v.\n";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/>
              <a:t>$</a:t>
            </a:r>
            <a:r>
              <a:rPr lang="en-US" sz="2400" dirty="0" err="1"/>
              <a:t>i</a:t>
            </a:r>
            <a:r>
              <a:rPr lang="en-US" sz="2400" dirty="0"/>
              <a:t> = $</a:t>
            </a:r>
            <a:r>
              <a:rPr lang="en-US" sz="2400" dirty="0" err="1"/>
              <a:t>i</a:t>
            </a:r>
            <a:r>
              <a:rPr lang="en-US" sz="2400" dirty="0"/>
              <a:t> + 1;}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 smtClean="0"/>
              <a:t>?&gt;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4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pt-BR" sz="2000" dirty="0"/>
              <a:t>$a[0] =&gt; 1.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2000" dirty="0"/>
              <a:t>$a[1] =&gt; 2.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2000" dirty="0"/>
              <a:t>$a[2] =&gt; 3.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2000" dirty="0"/>
              <a:t>$a[3] =&gt; 17.</a:t>
            </a:r>
            <a:endParaRPr lang="en-US" sz="2000" dirty="0"/>
          </a:p>
          <a:p>
            <a:pPr marL="0" indent="0">
              <a:lnSpc>
                <a:spcPct val="100000"/>
              </a:lnSpc>
              <a:buNone/>
            </a:pPr>
            <a:endParaRPr lang="fr-FR" sz="2400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70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Foreach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8229600" cy="435133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fr-FR" sz="2000" dirty="0"/>
              <a:t>&lt;?</a:t>
            </a:r>
            <a:r>
              <a:rPr lang="fr-FR" sz="2000" dirty="0" err="1"/>
              <a:t>php</a:t>
            </a:r>
            <a:endParaRPr lang="fr-FR" sz="2000" dirty="0"/>
          </a:p>
          <a:p>
            <a:pPr marL="0" indent="0">
              <a:lnSpc>
                <a:spcPct val="100000"/>
              </a:lnSpc>
              <a:buNone/>
            </a:pPr>
            <a:r>
              <a:rPr lang="fr-FR" sz="2000" dirty="0"/>
              <a:t>$a = </a:t>
            </a:r>
            <a:r>
              <a:rPr lang="fr-FR" sz="2000" dirty="0" err="1"/>
              <a:t>array</a:t>
            </a:r>
            <a:r>
              <a:rPr lang="fr-FR" sz="2000" dirty="0"/>
              <a:t> ("un" =&gt; 1,"deux" =&gt; 2,"trois" =&gt; 3,"dix-sept" =&gt; 17 );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fr-FR" sz="2000" dirty="0" err="1"/>
              <a:t>foreach</a:t>
            </a:r>
            <a:r>
              <a:rPr lang="fr-FR" sz="2000" dirty="0"/>
              <a:t>($a as $k =&gt; $v</a:t>
            </a:r>
            <a:r>
              <a:rPr lang="fr-FR" sz="2000" dirty="0" smtClean="0"/>
              <a:t>) {</a:t>
            </a:r>
            <a:r>
              <a:rPr lang="fr-FR" sz="2000" dirty="0" err="1"/>
              <a:t>print</a:t>
            </a:r>
            <a:r>
              <a:rPr lang="fr-FR" sz="2000" dirty="0"/>
              <a:t> "\$a[$k] contient $v &lt;</a:t>
            </a:r>
            <a:r>
              <a:rPr lang="fr-FR" sz="2000" dirty="0" err="1"/>
              <a:t>br</a:t>
            </a:r>
            <a:r>
              <a:rPr lang="fr-FR" sz="2000" dirty="0"/>
              <a:t>&gt;";}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fr-FR" sz="2000" smtClean="0"/>
              <a:t>?&gt;</a:t>
            </a:r>
          </a:p>
          <a:p>
            <a:pPr marL="0" indent="0">
              <a:lnSpc>
                <a:spcPct val="100000"/>
              </a:lnSpc>
              <a:buNone/>
            </a:pPr>
            <a:endParaRPr lang="fr-FR" sz="20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fr-FR" dirty="0"/>
              <a:t>$</a:t>
            </a:r>
            <a:r>
              <a:rPr lang="fr-FR" sz="2000" dirty="0"/>
              <a:t>a[un] contient 1 </a:t>
            </a:r>
            <a:br>
              <a:rPr lang="fr-FR" sz="2000" dirty="0"/>
            </a:br>
            <a:r>
              <a:rPr lang="fr-FR" sz="2000" dirty="0"/>
              <a:t>$a[deux] contient 2 </a:t>
            </a:r>
            <a:br>
              <a:rPr lang="fr-FR" sz="2000" dirty="0"/>
            </a:br>
            <a:r>
              <a:rPr lang="fr-FR" sz="2000" dirty="0"/>
              <a:t>$a[trois] contient 3 </a:t>
            </a:r>
            <a:br>
              <a:rPr lang="fr-FR" sz="2000" dirty="0"/>
            </a:br>
            <a:r>
              <a:rPr lang="fr-FR" sz="2000" dirty="0"/>
              <a:t>$a[dix-sept] contient 17 </a:t>
            </a:r>
            <a:endParaRPr lang="fr-FR" sz="2000" b="1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822960"/>
            <a:ext cx="5181600" cy="535400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endParaRPr lang="fr-FR" sz="2400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6411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7400" y="166662"/>
            <a:ext cx="10515600" cy="1325563"/>
          </a:xfrm>
        </p:spPr>
        <p:txBody>
          <a:bodyPr/>
          <a:lstStyle/>
          <a:p>
            <a:r>
              <a:rPr lang="fr-FR" dirty="0" smtClean="0"/>
              <a:t>Principe de fonctionnement / PHP</a:t>
            </a:r>
            <a:endParaRPr lang="fr-FR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931" y="2217789"/>
            <a:ext cx="5126522" cy="1924828"/>
          </a:xfrm>
        </p:spPr>
      </p:pic>
      <p:sp>
        <p:nvSpPr>
          <p:cNvPr id="7" name="ZoneTexte 6"/>
          <p:cNvSpPr txBox="1"/>
          <p:nvPr/>
        </p:nvSpPr>
        <p:spPr>
          <a:xfrm>
            <a:off x="787400" y="1315908"/>
            <a:ext cx="6902787" cy="64633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Le browser envoie au serveur l’action à exécuter et les variables entrées</a:t>
            </a:r>
          </a:p>
          <a:p>
            <a:r>
              <a:rPr lang="fr-FR" dirty="0" smtClean="0"/>
              <a:t>somme.php%nombre1=120%nombre2=130)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1284258" y="4332596"/>
            <a:ext cx="6383867" cy="120032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Après exécution du PHP, le serveur renvoie :</a:t>
            </a:r>
          </a:p>
          <a:p>
            <a:r>
              <a:rPr lang="fr-FR" dirty="0" smtClean="0"/>
              <a:t>Vous </a:t>
            </a:r>
            <a:r>
              <a:rPr lang="fr-FR" dirty="0"/>
              <a:t>avez saisi </a:t>
            </a:r>
            <a:r>
              <a:rPr lang="fr-FR" dirty="0" smtClean="0"/>
              <a:t>120 </a:t>
            </a:r>
            <a:r>
              <a:rPr lang="fr-FR" dirty="0"/>
              <a:t>&lt;BR </a:t>
            </a:r>
            <a:r>
              <a:rPr lang="fr-FR" dirty="0" smtClean="0"/>
              <a:t>/&gt;</a:t>
            </a:r>
            <a:endParaRPr lang="fr-FR" dirty="0"/>
          </a:p>
          <a:p>
            <a:r>
              <a:rPr lang="fr-FR" dirty="0" smtClean="0"/>
              <a:t>Vous </a:t>
            </a:r>
            <a:r>
              <a:rPr lang="fr-FR" dirty="0"/>
              <a:t>avez saisi </a:t>
            </a:r>
            <a:r>
              <a:rPr lang="fr-FR" dirty="0" smtClean="0"/>
              <a:t>130 </a:t>
            </a:r>
            <a:r>
              <a:rPr lang="fr-FR" dirty="0"/>
              <a:t>&lt;BR </a:t>
            </a:r>
            <a:r>
              <a:rPr lang="fr-FR" dirty="0" smtClean="0"/>
              <a:t>/&gt;</a:t>
            </a:r>
            <a:endParaRPr lang="fr-FR" dirty="0"/>
          </a:p>
          <a:p>
            <a:r>
              <a:rPr lang="fr-FR" dirty="0" smtClean="0"/>
              <a:t>250  </a:t>
            </a:r>
            <a:r>
              <a:rPr lang="fr-FR" dirty="0"/>
              <a:t>&lt;BR </a:t>
            </a:r>
            <a:r>
              <a:rPr lang="fr-FR" dirty="0" smtClean="0"/>
              <a:t>/&gt;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2001249" y="6000286"/>
            <a:ext cx="1960152" cy="36933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Le browser affiche 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191" y="5722904"/>
            <a:ext cx="2506716" cy="89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68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Algorithmique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941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1381</TotalTime>
  <Words>3124</Words>
  <Application>Microsoft Office PowerPoint</Application>
  <PresentationFormat>Grand écran</PresentationFormat>
  <Paragraphs>760</Paragraphs>
  <Slides>75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75</vt:i4>
      </vt:variant>
    </vt:vector>
  </HeadingPairs>
  <TitlesOfParts>
    <vt:vector size="80" baseType="lpstr">
      <vt:lpstr>Arial</vt:lpstr>
      <vt:lpstr>Calibri</vt:lpstr>
      <vt:lpstr>Calibri Light</vt:lpstr>
      <vt:lpstr>Wingdings</vt:lpstr>
      <vt:lpstr>Thème Office</vt:lpstr>
      <vt:lpstr>Algorithmique</vt:lpstr>
      <vt:lpstr>Sources</vt:lpstr>
      <vt:lpstr>Organiser son environnement</vt:lpstr>
      <vt:lpstr>Lien HTML / PHP</vt:lpstr>
      <vt:lpstr>Lien HTML / PHP – Exemple de formulaire</vt:lpstr>
      <vt:lpstr>Principe de fonctionnement/ pages HTML</vt:lpstr>
      <vt:lpstr>Exécution sur la machine du client</vt:lpstr>
      <vt:lpstr>Principe de fonctionnement / PHP</vt:lpstr>
      <vt:lpstr>Algorithmique</vt:lpstr>
      <vt:lpstr>Programme</vt:lpstr>
      <vt:lpstr>Programme en langage algorithmique</vt:lpstr>
      <vt:lpstr>Données</vt:lpstr>
      <vt:lpstr>Données</vt:lpstr>
      <vt:lpstr>Données en langage algorithmique</vt:lpstr>
      <vt:lpstr>Affectation</vt:lpstr>
      <vt:lpstr>Affectation (exemples)</vt:lpstr>
      <vt:lpstr>Transtypage</vt:lpstr>
      <vt:lpstr>Programme en PHP</vt:lpstr>
      <vt:lpstr>Variable en PHP</vt:lpstr>
      <vt:lpstr>Transtypage en PHP</vt:lpstr>
      <vt:lpstr>Entrées des données</vt:lpstr>
      <vt:lpstr>Entrées en PHP</vt:lpstr>
      <vt:lpstr>Présentation PowerPoint</vt:lpstr>
      <vt:lpstr>Entrées en PHP</vt:lpstr>
      <vt:lpstr>Sorties des données </vt:lpstr>
      <vt:lpstr>Sorties en PHP</vt:lpstr>
      <vt:lpstr>Les constantes</vt:lpstr>
      <vt:lpstr>Constantes en PHP</vt:lpstr>
      <vt:lpstr>Valeurs numériques</vt:lpstr>
      <vt:lpstr>Les types de données</vt:lpstr>
      <vt:lpstr>Priorités des opérateurs</vt:lpstr>
      <vt:lpstr>Les tableaux</vt:lpstr>
      <vt:lpstr>Les tableaux</vt:lpstr>
      <vt:lpstr>Les tableaux à plusieurs dimensions</vt:lpstr>
      <vt:lpstr>Les tableaux en PHP</vt:lpstr>
      <vt:lpstr>Les tableaux à n dimensions en PHP</vt:lpstr>
      <vt:lpstr>Algorithmique sur les tableaux</vt:lpstr>
      <vt:lpstr>Les structures</vt:lpstr>
      <vt:lpstr>Les fichiers</vt:lpstr>
      <vt:lpstr>Structures de contrôle</vt:lpstr>
      <vt:lpstr>Structures de contrôle</vt:lpstr>
      <vt:lpstr>La séquence</vt:lpstr>
      <vt:lpstr>En PHP, les instructions sont séparées par le caractère « ; »</vt:lpstr>
      <vt:lpstr>Condition simple</vt:lpstr>
      <vt:lpstr>En PHP</vt:lpstr>
      <vt:lpstr>Si … alors … sinon</vt:lpstr>
      <vt:lpstr>En PHP</vt:lpstr>
      <vt:lpstr>Conditions imbriquées</vt:lpstr>
      <vt:lpstr>Conditions imbriquées, forme concise</vt:lpstr>
      <vt:lpstr>Conditions imbriquées en PHP</vt:lpstr>
      <vt:lpstr>Choix multiples</vt:lpstr>
      <vt:lpstr>Choix multiple en PHP</vt:lpstr>
      <vt:lpstr>Boucles</vt:lpstr>
      <vt:lpstr>Boucles « Tant que »</vt:lpstr>
      <vt:lpstr>Boucles « Tant que » en PHP</vt:lpstr>
      <vt:lpstr>Boucles « Jusqu’à »</vt:lpstr>
      <vt:lpstr>Boucles « Jusqu’à » en PHP </vt:lpstr>
      <vt:lpstr>Boucles « Pour »</vt:lpstr>
      <vt:lpstr>Boucles « Pour » en PHP</vt:lpstr>
      <vt:lpstr>Boucles infinies</vt:lpstr>
      <vt:lpstr>Exercice : racines carrées d’une équation aX2 + bX + c = 0</vt:lpstr>
      <vt:lpstr>Racine carrée: langage algorithmique (V1)</vt:lpstr>
      <vt:lpstr>Racine carrée: langage PHP (V1)</vt:lpstr>
      <vt:lpstr>A faire pour le prochainTD</vt:lpstr>
      <vt:lpstr>FIN</vt:lpstr>
      <vt:lpstr>Les tableaux</vt:lpstr>
      <vt:lpstr>Les tableaux</vt:lpstr>
      <vt:lpstr>Les tableaux à plusieurs dimensions</vt:lpstr>
      <vt:lpstr>Les tableaux en PHP</vt:lpstr>
      <vt:lpstr>Les tableaux à n dimensions en PHP</vt:lpstr>
      <vt:lpstr>Algorithmique sur les tableaux</vt:lpstr>
      <vt:lpstr>Recherche d’un élément</vt:lpstr>
      <vt:lpstr>Recherche d’un élément en PHP</vt:lpstr>
      <vt:lpstr>Foreach</vt:lpstr>
      <vt:lpstr>Foreach</vt:lpstr>
    </vt:vector>
  </TitlesOfParts>
  <Company>inria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Algorithmique</dc:title>
  <dc:creator>Claude Godart</dc:creator>
  <cp:lastModifiedBy>Claude Godart</cp:lastModifiedBy>
  <cp:revision>207</cp:revision>
  <dcterms:created xsi:type="dcterms:W3CDTF">2017-08-01T08:06:39Z</dcterms:created>
  <dcterms:modified xsi:type="dcterms:W3CDTF">2018-09-24T12:24:34Z</dcterms:modified>
</cp:coreProperties>
</file>