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318" r:id="rId3"/>
    <p:sldId id="333" r:id="rId4"/>
    <p:sldId id="401" r:id="rId5"/>
    <p:sldId id="380" r:id="rId6"/>
    <p:sldId id="332" r:id="rId7"/>
    <p:sldId id="334" r:id="rId8"/>
    <p:sldId id="335" r:id="rId9"/>
    <p:sldId id="397" r:id="rId10"/>
    <p:sldId id="396" r:id="rId11"/>
    <p:sldId id="336" r:id="rId12"/>
    <p:sldId id="337" r:id="rId13"/>
    <p:sldId id="338" r:id="rId14"/>
    <p:sldId id="339" r:id="rId15"/>
    <p:sldId id="340" r:id="rId16"/>
    <p:sldId id="341" r:id="rId17"/>
    <p:sldId id="342" r:id="rId18"/>
    <p:sldId id="343" r:id="rId19"/>
    <p:sldId id="344" r:id="rId20"/>
    <p:sldId id="345" r:id="rId21"/>
    <p:sldId id="347" r:id="rId22"/>
    <p:sldId id="329" r:id="rId23"/>
    <p:sldId id="354" r:id="rId24"/>
    <p:sldId id="355" r:id="rId25"/>
    <p:sldId id="357" r:id="rId26"/>
    <p:sldId id="360" r:id="rId27"/>
    <p:sldId id="361" r:id="rId28"/>
    <p:sldId id="362" r:id="rId29"/>
    <p:sldId id="356" r:id="rId30"/>
    <p:sldId id="367" r:id="rId31"/>
    <p:sldId id="365" r:id="rId32"/>
    <p:sldId id="366" r:id="rId33"/>
    <p:sldId id="368" r:id="rId34"/>
    <p:sldId id="371" r:id="rId35"/>
    <p:sldId id="370" r:id="rId36"/>
    <p:sldId id="372" r:id="rId37"/>
    <p:sldId id="369" r:id="rId38"/>
    <p:sldId id="373" r:id="rId39"/>
    <p:sldId id="400" r:id="rId40"/>
    <p:sldId id="374" r:id="rId41"/>
    <p:sldId id="375" r:id="rId42"/>
    <p:sldId id="378" r:id="rId43"/>
    <p:sldId id="376" r:id="rId44"/>
    <p:sldId id="377" r:id="rId45"/>
    <p:sldId id="330" r:id="rId46"/>
    <p:sldId id="381" r:id="rId47"/>
    <p:sldId id="399" r:id="rId48"/>
    <p:sldId id="395" r:id="rId49"/>
    <p:sldId id="383" r:id="rId50"/>
    <p:sldId id="384" r:id="rId51"/>
    <p:sldId id="385" r:id="rId52"/>
    <p:sldId id="386" r:id="rId53"/>
    <p:sldId id="387" r:id="rId54"/>
    <p:sldId id="388" r:id="rId55"/>
    <p:sldId id="389" r:id="rId56"/>
    <p:sldId id="390" r:id="rId57"/>
    <p:sldId id="391" r:id="rId58"/>
    <p:sldId id="392" r:id="rId59"/>
    <p:sldId id="393" r:id="rId60"/>
    <p:sldId id="394" r:id="rId61"/>
    <p:sldId id="352" r:id="rId62"/>
    <p:sldId id="348" r:id="rId63"/>
    <p:sldId id="349" r:id="rId64"/>
    <p:sldId id="382" r:id="rId65"/>
    <p:sldId id="350" r:id="rId66"/>
    <p:sldId id="351" r:id="rId67"/>
    <p:sldId id="353" r:id="rId6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6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9530-58AF-4D65-8910-5879F98AD730}" type="datetimeFigureOut">
              <a:rPr lang="fr-FR" smtClean="0"/>
              <a:t>05/11/2018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9040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9530-58AF-4D65-8910-5879F98AD730}" type="datetimeFigureOut">
              <a:rPr lang="fr-FR" smtClean="0"/>
              <a:t>05/11/2018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167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9530-58AF-4D65-8910-5879F98AD730}" type="datetimeFigureOut">
              <a:rPr lang="fr-FR" smtClean="0"/>
              <a:t>05/11/2018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2806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9530-58AF-4D65-8910-5879F98AD730}" type="datetimeFigureOut">
              <a:rPr lang="fr-FR" smtClean="0"/>
              <a:t>05/11/2018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6428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9530-58AF-4D65-8910-5879F98AD730}" type="datetimeFigureOut">
              <a:rPr lang="fr-FR" smtClean="0"/>
              <a:t>05/11/2018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695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9530-58AF-4D65-8910-5879F98AD730}" type="datetimeFigureOut">
              <a:rPr lang="fr-FR" smtClean="0"/>
              <a:t>05/11/2018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4269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9530-58AF-4D65-8910-5879F98AD730}" type="datetimeFigureOut">
              <a:rPr lang="fr-FR" smtClean="0"/>
              <a:t>05/11/2018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3662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9530-58AF-4D65-8910-5879F98AD730}" type="datetimeFigureOut">
              <a:rPr lang="fr-FR" smtClean="0"/>
              <a:t>05/11/2018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7074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9530-58AF-4D65-8910-5879F98AD730}" type="datetimeFigureOut">
              <a:rPr lang="fr-FR" smtClean="0"/>
              <a:t>05/11/2018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730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9530-58AF-4D65-8910-5879F98AD730}" type="datetimeFigureOut">
              <a:rPr lang="fr-FR" smtClean="0"/>
              <a:t>05/11/2018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857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9530-58AF-4D65-8910-5879F98AD730}" type="datetimeFigureOut">
              <a:rPr lang="fr-FR" smtClean="0"/>
              <a:t>05/11/2018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780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59530-58AF-4D65-8910-5879F98AD730}" type="datetimeFigureOut">
              <a:rPr lang="fr-FR" smtClean="0"/>
              <a:t>05/11/2018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455D8-6546-45A6-97EE-5CA408AC0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0203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telierphp.net/intro/atelier.php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openclassrooms.com/courses/concevez-votre-site-web-avec-php-et-mysql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andbox.onlinephpfunctions.com/" TargetMode="External"/><Relationship Id="rId2" Type="http://schemas.openxmlformats.org/officeDocument/2006/relationships/hyperlink" Target="https://openclassrooms.com/courses/concevez-votre-site-web-avec-php-et-mysql/preparer-son-environnement-de-travail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Algorithmique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(Partie 2)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1207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Définition d’une fonction en PHP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74320" y="1717992"/>
            <a:ext cx="5389880" cy="497236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chemeClr val="accent2"/>
                </a:solidFill>
              </a:rPr>
              <a:t>Fonction</a:t>
            </a:r>
            <a:r>
              <a:rPr lang="fr-FR" dirty="0"/>
              <a:t> </a:t>
            </a:r>
            <a:r>
              <a:rPr lang="fr-FR" dirty="0">
                <a:solidFill>
                  <a:srgbClr val="FF0000"/>
                </a:solidFill>
              </a:rPr>
              <a:t>somme</a:t>
            </a:r>
            <a:r>
              <a:rPr lang="fr-FR" dirty="0"/>
              <a:t> (a : </a:t>
            </a:r>
            <a:r>
              <a:rPr lang="fr-FR" dirty="0" err="1"/>
              <a:t>réél</a:t>
            </a:r>
            <a:r>
              <a:rPr lang="fr-FR" dirty="0"/>
              <a:t>, b : </a:t>
            </a:r>
            <a:r>
              <a:rPr lang="fr-FR" dirty="0" err="1"/>
              <a:t>réél</a:t>
            </a:r>
            <a:r>
              <a:rPr lang="fr-FR" dirty="0">
                <a:solidFill>
                  <a:schemeClr val="accent2"/>
                </a:solidFill>
              </a:rPr>
              <a:t>) : réel</a:t>
            </a:r>
          </a:p>
          <a:p>
            <a:pPr marL="0" indent="0">
              <a:buNone/>
            </a:pPr>
            <a:r>
              <a:rPr lang="fr-FR" dirty="0"/>
              <a:t>Var c : </a:t>
            </a:r>
            <a:r>
              <a:rPr lang="fr-FR" dirty="0" err="1"/>
              <a:t>réél</a:t>
            </a: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accent2"/>
                </a:solidFill>
              </a:rPr>
              <a:t>Début</a:t>
            </a:r>
          </a:p>
          <a:p>
            <a:pPr marL="0" indent="0">
              <a:buNone/>
            </a:pPr>
            <a:r>
              <a:rPr lang="fr-FR" dirty="0"/>
              <a:t>c </a:t>
            </a:r>
            <a:r>
              <a:rPr lang="fr-FR" dirty="0">
                <a:sym typeface="Wingdings" panose="05000000000000000000" pitchFamily="2" charset="2"/>
              </a:rPr>
              <a:t></a:t>
            </a:r>
            <a:r>
              <a:rPr lang="fr-FR" dirty="0"/>
              <a:t> a + b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2"/>
                </a:solidFill>
              </a:rPr>
              <a:t>Retourne</a:t>
            </a:r>
            <a:r>
              <a:rPr lang="fr-FR" dirty="0"/>
              <a:t> c</a:t>
            </a:r>
          </a:p>
          <a:p>
            <a:pPr marL="0" indent="0">
              <a:buNone/>
            </a:pPr>
            <a:r>
              <a:rPr lang="fr-FR" dirty="0" err="1">
                <a:solidFill>
                  <a:schemeClr val="accent2"/>
                </a:solidFill>
              </a:rPr>
              <a:t>FinFonc</a:t>
            </a:r>
            <a:endParaRPr lang="fr-FR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fr-FR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fr-FR" dirty="0"/>
              <a:t>a et b sont les paramètres formels de la fonction </a:t>
            </a:r>
            <a:r>
              <a:rPr lang="fr-FR" dirty="0">
                <a:solidFill>
                  <a:srgbClr val="FF0000"/>
                </a:solidFill>
              </a:rPr>
              <a:t>somme.</a:t>
            </a:r>
          </a:p>
          <a:p>
            <a:pPr marL="0" indent="0">
              <a:buNone/>
            </a:pPr>
            <a:r>
              <a:rPr lang="fr-FR" dirty="0"/>
              <a:t>La variable c est une variable locale à la fonction ‘’somme’’, elle n’est pas connue (vue) à l’extérieur de cette fonction.</a:t>
            </a:r>
            <a:endParaRPr lang="fr-FR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fr-FR" dirty="0">
              <a:solidFill>
                <a:schemeClr val="accent2"/>
              </a:solidFill>
            </a:endParaRPr>
          </a:p>
          <a:p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0" y="1717992"/>
            <a:ext cx="5968999" cy="431609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fr-FR" dirty="0"/>
              <a:t>&lt;?</a:t>
            </a:r>
            <a:r>
              <a:rPr lang="fr-FR" dirty="0" err="1"/>
              <a:t>php</a:t>
            </a:r>
            <a:r>
              <a:rPr lang="fr-FR" dirty="0"/>
              <a:t> </a:t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fr-FR" dirty="0"/>
              <a:t>\\définition </a:t>
            </a:r>
            <a:r>
              <a:rPr lang="fr-FR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function </a:t>
            </a:r>
            <a:r>
              <a:rPr lang="en-US" dirty="0"/>
              <a:t>addition ($a</a:t>
            </a:r>
            <a:r>
              <a:rPr lang="en-US" dirty="0" smtClean="0"/>
              <a:t>, $</a:t>
            </a:r>
            <a:r>
              <a:rPr lang="en-US" dirty="0"/>
              <a:t>b) </a:t>
            </a:r>
            <a:br>
              <a:rPr lang="en-US" dirty="0"/>
            </a:br>
            <a:r>
              <a:rPr lang="en-US" dirty="0"/>
              <a:t>{ </a:t>
            </a:r>
            <a:br>
              <a:rPr lang="en-US" dirty="0"/>
            </a:br>
            <a:r>
              <a:rPr lang="en-US" dirty="0"/>
              <a:t>     $c=$a+$b;</a:t>
            </a:r>
            <a:br>
              <a:rPr lang="en-US" dirty="0"/>
            </a:br>
            <a:r>
              <a:rPr lang="en-US" dirty="0"/>
              <a:t>     </a:t>
            </a:r>
            <a:r>
              <a:rPr lang="en-US" dirty="0" smtClean="0"/>
              <a:t>return $c;</a:t>
            </a:r>
            <a:r>
              <a:rPr lang="en-US" dirty="0"/>
              <a:t> </a:t>
            </a:r>
            <a:br>
              <a:rPr lang="en-US" dirty="0"/>
            </a:br>
            <a:r>
              <a:rPr lang="en-US" dirty="0"/>
              <a:t>} 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\\appel : </a:t>
            </a:r>
            <a:br>
              <a:rPr lang="en-US" dirty="0"/>
            </a:br>
            <a:r>
              <a:rPr lang="en-US" dirty="0" smtClean="0"/>
              <a:t>$d = addition </a:t>
            </a:r>
            <a:r>
              <a:rPr lang="en-US" dirty="0"/>
              <a:t>(2,10);</a:t>
            </a:r>
            <a:br>
              <a:rPr lang="en-US" dirty="0"/>
            </a:br>
            <a:r>
              <a:rPr lang="en-US" dirty="0"/>
              <a:t>?&gt;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297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Utilisation d’une fonction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 smtClean="0"/>
              <a:t>PROGRAMME Toto</a:t>
            </a:r>
          </a:p>
          <a:p>
            <a:pPr marL="0" indent="0">
              <a:buNone/>
            </a:pPr>
            <a:r>
              <a:rPr lang="fr-FR" dirty="0" smtClean="0"/>
              <a:t>VAR</a:t>
            </a:r>
          </a:p>
          <a:p>
            <a:pPr marL="0" indent="0">
              <a:buNone/>
            </a:pPr>
            <a:r>
              <a:rPr lang="fr-FR" dirty="0" err="1" smtClean="0"/>
              <a:t>x,y,z</a:t>
            </a:r>
            <a:r>
              <a:rPr lang="fr-FR" dirty="0" smtClean="0"/>
              <a:t> : réels</a:t>
            </a:r>
          </a:p>
          <a:p>
            <a:pPr marL="0" indent="0">
              <a:buNone/>
            </a:pPr>
            <a:r>
              <a:rPr lang="fr-FR" dirty="0" smtClean="0"/>
              <a:t>DEBUT</a:t>
            </a:r>
          </a:p>
          <a:p>
            <a:pPr marL="0" indent="0">
              <a:buNone/>
            </a:pPr>
            <a:r>
              <a:rPr lang="fr-FR" dirty="0" smtClean="0"/>
              <a:t>z </a:t>
            </a:r>
            <a:r>
              <a:rPr lang="fr-FR" dirty="0" smtClean="0">
                <a:sym typeface="Wingdings" panose="05000000000000000000" pitchFamily="2" charset="2"/>
              </a:rPr>
              <a:t>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FF0000"/>
                </a:solidFill>
              </a:rPr>
              <a:t>somme</a:t>
            </a:r>
            <a:r>
              <a:rPr lang="fr-FR" dirty="0" smtClean="0"/>
              <a:t>(</a:t>
            </a:r>
            <a:r>
              <a:rPr lang="fr-FR" dirty="0" err="1" smtClean="0">
                <a:solidFill>
                  <a:schemeClr val="accent2"/>
                </a:solidFill>
              </a:rPr>
              <a:t>x,y</a:t>
            </a:r>
            <a:r>
              <a:rPr lang="fr-FR" dirty="0" smtClean="0"/>
              <a:t>)</a:t>
            </a:r>
          </a:p>
          <a:p>
            <a:pPr marL="0" indent="0">
              <a:buNone/>
            </a:pPr>
            <a:r>
              <a:rPr lang="fr-FR" dirty="0" smtClean="0"/>
              <a:t>FIN</a:t>
            </a:r>
          </a:p>
          <a:p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>
          <a:xfrm>
            <a:off x="5318760" y="1825625"/>
            <a:ext cx="6385560" cy="4351338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a</a:t>
            </a:r>
            <a:r>
              <a:rPr lang="fr-FR" dirty="0" smtClean="0"/>
              <a:t> et b dans la définition de la fonction ‘’somme’’ sont les paramètres formel</a:t>
            </a:r>
          </a:p>
          <a:p>
            <a:r>
              <a:rPr lang="fr-FR" dirty="0" err="1" smtClean="0">
                <a:solidFill>
                  <a:schemeClr val="accent2"/>
                </a:solidFill>
              </a:rPr>
              <a:t>x,y</a:t>
            </a:r>
            <a:r>
              <a:rPr lang="fr-FR" dirty="0" smtClean="0"/>
              <a:t> dans le programme Toto sont les paramètres </a:t>
            </a:r>
            <a:r>
              <a:rPr lang="fr-FR" dirty="0" smtClean="0">
                <a:solidFill>
                  <a:schemeClr val="accent2"/>
                </a:solidFill>
              </a:rPr>
              <a:t>effectifs</a:t>
            </a:r>
            <a:r>
              <a:rPr lang="fr-FR" dirty="0" smtClean="0"/>
              <a:t> (ou réels)</a:t>
            </a:r>
          </a:p>
          <a:p>
            <a:r>
              <a:rPr lang="fr-FR" dirty="0" smtClean="0"/>
              <a:t>Les paramètres formels et effectifs peuvent porter le même nom, mais pas nécessairement</a:t>
            </a:r>
          </a:p>
          <a:p>
            <a:pPr>
              <a:lnSpc>
                <a:spcPct val="100000"/>
              </a:lnSpc>
            </a:pPr>
            <a:r>
              <a:rPr lang="fr-FR" dirty="0" smtClean="0"/>
              <a:t>A l’appel de la fonction (z </a:t>
            </a:r>
            <a:r>
              <a:rPr lang="fr-FR" dirty="0">
                <a:sym typeface="Wingdings" panose="05000000000000000000" pitchFamily="2" charset="2"/>
              </a:rPr>
              <a:t></a:t>
            </a:r>
            <a:r>
              <a:rPr lang="fr-FR" dirty="0"/>
              <a:t> somme(</a:t>
            </a:r>
            <a:r>
              <a:rPr lang="fr-FR" dirty="0" err="1"/>
              <a:t>x,y</a:t>
            </a:r>
            <a:r>
              <a:rPr lang="fr-FR" dirty="0" smtClean="0"/>
              <a:t>)), a prend la valeur de x, b prend la valeur de y</a:t>
            </a:r>
          </a:p>
          <a:p>
            <a:r>
              <a:rPr lang="fr-FR" dirty="0" smtClean="0"/>
              <a:t>Au retour, la valeur retournée par la fonction est affectée à la variable 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560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procédure est un (sous-)programme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Qui porte un nom</a:t>
            </a:r>
          </a:p>
          <a:p>
            <a:r>
              <a:rPr lang="fr-FR" dirty="0" smtClean="0"/>
              <a:t>A des paramètres en entrée (E)</a:t>
            </a:r>
          </a:p>
          <a:p>
            <a:r>
              <a:rPr lang="fr-FR" dirty="0" smtClean="0"/>
              <a:t>A des paramètres en sorties (S)</a:t>
            </a:r>
          </a:p>
          <a:p>
            <a:r>
              <a:rPr lang="fr-FR" dirty="0" smtClean="0"/>
              <a:t>A des paramètres en entrées sorties (ES)</a:t>
            </a:r>
          </a:p>
          <a:p>
            <a:pPr marL="0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06963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Définition d’une procédure en langage algorithmique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35280" y="1825625"/>
            <a:ext cx="532892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sz="2400" dirty="0" smtClean="0">
                <a:solidFill>
                  <a:schemeClr val="accent2"/>
                </a:solidFill>
              </a:rPr>
              <a:t>Procédure</a:t>
            </a:r>
            <a:r>
              <a:rPr lang="fr-FR" sz="2400" dirty="0" smtClean="0"/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nom_de_procédure</a:t>
            </a:r>
            <a:r>
              <a:rPr lang="fr-FR" sz="2400" dirty="0" smtClean="0"/>
              <a:t> (</a:t>
            </a:r>
            <a:r>
              <a:rPr lang="fr-FR" sz="2400" dirty="0" smtClean="0">
                <a:solidFill>
                  <a:schemeClr val="accent2"/>
                </a:solidFill>
              </a:rPr>
              <a:t>mode</a:t>
            </a:r>
            <a:r>
              <a:rPr lang="fr-FR" sz="2400" dirty="0" smtClean="0"/>
              <a:t> paramètre1 : type 1, </a:t>
            </a:r>
            <a:r>
              <a:rPr lang="fr-FR" sz="2400" dirty="0"/>
              <a:t>… , </a:t>
            </a:r>
            <a:r>
              <a:rPr lang="fr-FR" sz="2400" dirty="0">
                <a:solidFill>
                  <a:schemeClr val="accent2"/>
                </a:solidFill>
              </a:rPr>
              <a:t>mode</a:t>
            </a:r>
            <a:r>
              <a:rPr lang="fr-FR" sz="2400" dirty="0"/>
              <a:t> </a:t>
            </a:r>
            <a:r>
              <a:rPr lang="fr-FR" sz="2400" dirty="0" smtClean="0"/>
              <a:t> paramètre i : type i, …)</a:t>
            </a:r>
          </a:p>
          <a:p>
            <a:pPr marL="0" indent="0">
              <a:buNone/>
            </a:pPr>
            <a:r>
              <a:rPr lang="fr-FR" sz="2400" dirty="0" smtClean="0">
                <a:solidFill>
                  <a:schemeClr val="accent2"/>
                </a:solidFill>
              </a:rPr>
              <a:t>Var</a:t>
            </a:r>
          </a:p>
          <a:p>
            <a:pPr marL="0" indent="0">
              <a:buNone/>
            </a:pPr>
            <a:r>
              <a:rPr lang="fr-FR" sz="2400" dirty="0"/>
              <a:t>/</a:t>
            </a:r>
            <a:r>
              <a:rPr lang="fr-FR" sz="2400" dirty="0" smtClean="0"/>
              <a:t>* Variables locales */</a:t>
            </a:r>
          </a:p>
          <a:p>
            <a:pPr marL="0" indent="0">
              <a:buNone/>
            </a:pPr>
            <a:r>
              <a:rPr lang="fr-FR" sz="2400" dirty="0" smtClean="0">
                <a:solidFill>
                  <a:schemeClr val="accent2"/>
                </a:solidFill>
              </a:rPr>
              <a:t>Début</a:t>
            </a:r>
          </a:p>
          <a:p>
            <a:pPr marL="0" indent="0">
              <a:buNone/>
            </a:pPr>
            <a:r>
              <a:rPr lang="fr-FR" sz="2400" dirty="0" smtClean="0"/>
              <a:t>/*bloc d’instruction*/</a:t>
            </a:r>
          </a:p>
          <a:p>
            <a:pPr marL="0" indent="0">
              <a:buNone/>
            </a:pPr>
            <a:r>
              <a:rPr lang="fr-FR" sz="2400" dirty="0" err="1" smtClean="0">
                <a:solidFill>
                  <a:schemeClr val="accent2"/>
                </a:solidFill>
              </a:rPr>
              <a:t>FinProc</a:t>
            </a:r>
            <a:endParaRPr lang="fr-FR" sz="2400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fr-FR" sz="2400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fr-FR" sz="2400" dirty="0">
                <a:solidFill>
                  <a:schemeClr val="accent2"/>
                </a:solidFill>
              </a:rPr>
              <a:t>m</a:t>
            </a:r>
            <a:r>
              <a:rPr lang="fr-FR" sz="2400" dirty="0" smtClean="0">
                <a:solidFill>
                  <a:schemeClr val="accent2"/>
                </a:solidFill>
              </a:rPr>
              <a:t>ode:</a:t>
            </a:r>
          </a:p>
          <a:p>
            <a:pPr marL="0" indent="0">
              <a:buNone/>
            </a:pPr>
            <a:r>
              <a:rPr lang="fr-FR" sz="2400" dirty="0" smtClean="0">
                <a:solidFill>
                  <a:schemeClr val="accent2"/>
                </a:solidFill>
              </a:rPr>
              <a:t>E</a:t>
            </a:r>
            <a:r>
              <a:rPr lang="fr-FR" sz="2400" dirty="0" smtClean="0"/>
              <a:t>ntrée, </a:t>
            </a:r>
            <a:r>
              <a:rPr lang="fr-FR" sz="2400" dirty="0" smtClean="0">
                <a:solidFill>
                  <a:schemeClr val="accent2"/>
                </a:solidFill>
              </a:rPr>
              <a:t>S</a:t>
            </a:r>
            <a:r>
              <a:rPr lang="fr-FR" sz="2400" dirty="0" smtClean="0"/>
              <a:t>ortie, </a:t>
            </a:r>
            <a:r>
              <a:rPr lang="fr-FR" sz="2400" dirty="0" err="1" smtClean="0">
                <a:solidFill>
                  <a:schemeClr val="accent2"/>
                </a:solidFill>
              </a:rPr>
              <a:t>E</a:t>
            </a:r>
            <a:r>
              <a:rPr lang="fr-FR" sz="2400" dirty="0" err="1" smtClean="0"/>
              <a:t>ntrée</a:t>
            </a:r>
            <a:r>
              <a:rPr lang="fr-FR" sz="2400" dirty="0" err="1" smtClean="0">
                <a:solidFill>
                  <a:schemeClr val="accent2"/>
                </a:solidFill>
              </a:rPr>
              <a:t>S</a:t>
            </a:r>
            <a:r>
              <a:rPr lang="fr-FR" sz="2400" dirty="0" err="1" smtClean="0"/>
              <a:t>ortie</a:t>
            </a:r>
            <a:endParaRPr lang="fr-FR" sz="2400" dirty="0" smtClean="0"/>
          </a:p>
          <a:p>
            <a:pPr marL="0" indent="0">
              <a:buNone/>
            </a:pPr>
            <a:r>
              <a:rPr lang="fr-FR" sz="2400" dirty="0" smtClean="0"/>
              <a:t>(les paramètres en </a:t>
            </a:r>
            <a:r>
              <a:rPr lang="fr-FR" sz="2400" dirty="0" smtClean="0">
                <a:solidFill>
                  <a:schemeClr val="accent2"/>
                </a:solidFill>
              </a:rPr>
              <a:t>sortie</a:t>
            </a:r>
            <a:r>
              <a:rPr lang="fr-FR" sz="2400" dirty="0" smtClean="0"/>
              <a:t> et en </a:t>
            </a:r>
            <a:r>
              <a:rPr lang="fr-FR" sz="2400" dirty="0" smtClean="0">
                <a:solidFill>
                  <a:schemeClr val="accent2"/>
                </a:solidFill>
              </a:rPr>
              <a:t>entrée/sortie </a:t>
            </a:r>
            <a:r>
              <a:rPr lang="fr-FR" sz="2400" dirty="0" smtClean="0"/>
              <a:t>sont déclarées dans le programme appelant)</a:t>
            </a:r>
          </a:p>
          <a:p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64200" y="1825625"/>
            <a:ext cx="6155267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sz="2400" dirty="0" smtClean="0">
                <a:solidFill>
                  <a:schemeClr val="accent2"/>
                </a:solidFill>
              </a:rPr>
              <a:t>Procédure</a:t>
            </a:r>
            <a:r>
              <a:rPr lang="fr-FR" sz="2400" dirty="0" smtClean="0"/>
              <a:t> </a:t>
            </a:r>
            <a:r>
              <a:rPr lang="fr-FR" sz="2400" dirty="0" smtClean="0">
                <a:solidFill>
                  <a:srgbClr val="FF0000"/>
                </a:solidFill>
              </a:rPr>
              <a:t>somme</a:t>
            </a:r>
            <a:r>
              <a:rPr lang="fr-FR" sz="2400" dirty="0" smtClean="0"/>
              <a:t> (</a:t>
            </a:r>
            <a:r>
              <a:rPr lang="fr-FR" sz="2400" dirty="0" smtClean="0">
                <a:solidFill>
                  <a:schemeClr val="accent2"/>
                </a:solidFill>
              </a:rPr>
              <a:t>E</a:t>
            </a:r>
            <a:r>
              <a:rPr lang="fr-FR" sz="2400" dirty="0" smtClean="0"/>
              <a:t> a : </a:t>
            </a:r>
            <a:r>
              <a:rPr lang="fr-FR" sz="2400" dirty="0" err="1" smtClean="0"/>
              <a:t>réél</a:t>
            </a:r>
            <a:r>
              <a:rPr lang="fr-FR" sz="2400" dirty="0" smtClean="0"/>
              <a:t>, </a:t>
            </a:r>
            <a:r>
              <a:rPr lang="fr-FR" sz="2400" dirty="0" smtClean="0">
                <a:solidFill>
                  <a:schemeClr val="accent2"/>
                </a:solidFill>
              </a:rPr>
              <a:t>E</a:t>
            </a:r>
            <a:r>
              <a:rPr lang="fr-FR" sz="2400" dirty="0" smtClean="0"/>
              <a:t> b : </a:t>
            </a:r>
            <a:r>
              <a:rPr lang="fr-FR" sz="2400" dirty="0" err="1" smtClean="0"/>
              <a:t>réél</a:t>
            </a:r>
            <a:r>
              <a:rPr lang="fr-FR" sz="2400" dirty="0" smtClean="0"/>
              <a:t>, </a:t>
            </a:r>
            <a:r>
              <a:rPr lang="fr-FR" sz="2400" dirty="0" smtClean="0">
                <a:solidFill>
                  <a:schemeClr val="accent2"/>
                </a:solidFill>
              </a:rPr>
              <a:t>S</a:t>
            </a:r>
            <a:r>
              <a:rPr lang="fr-FR" sz="2400" dirty="0" smtClean="0"/>
              <a:t> c : réel)</a:t>
            </a:r>
          </a:p>
          <a:p>
            <a:pPr marL="0" indent="0">
              <a:buNone/>
            </a:pPr>
            <a:r>
              <a:rPr lang="fr-FR" sz="2400" dirty="0" smtClean="0">
                <a:solidFill>
                  <a:schemeClr val="accent2"/>
                </a:solidFill>
              </a:rPr>
              <a:t>Début</a:t>
            </a:r>
          </a:p>
          <a:p>
            <a:pPr marL="0" indent="0">
              <a:buNone/>
            </a:pPr>
            <a:r>
              <a:rPr lang="fr-FR" sz="2400" dirty="0"/>
              <a:t>c</a:t>
            </a:r>
            <a:r>
              <a:rPr lang="fr-FR" sz="2400" dirty="0" smtClean="0"/>
              <a:t> </a:t>
            </a:r>
            <a:r>
              <a:rPr lang="fr-FR" sz="2400" dirty="0" smtClean="0">
                <a:sym typeface="Wingdings" panose="05000000000000000000" pitchFamily="2" charset="2"/>
              </a:rPr>
              <a:t></a:t>
            </a:r>
            <a:r>
              <a:rPr lang="fr-FR" sz="2400" dirty="0" smtClean="0"/>
              <a:t> a + b</a:t>
            </a:r>
          </a:p>
          <a:p>
            <a:pPr marL="0" indent="0">
              <a:buNone/>
            </a:pPr>
            <a:r>
              <a:rPr lang="fr-FR" sz="2400" dirty="0" err="1" smtClean="0">
                <a:solidFill>
                  <a:schemeClr val="accent2"/>
                </a:solidFill>
              </a:rPr>
              <a:t>Finproc</a:t>
            </a:r>
            <a:endParaRPr lang="fr-FR" sz="2400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fr-FR" sz="2400" dirty="0" smtClean="0">
              <a:solidFill>
                <a:schemeClr val="accent2"/>
              </a:solidFill>
            </a:endParaRPr>
          </a:p>
          <a:p>
            <a:r>
              <a:rPr lang="fr-FR" sz="2400" dirty="0"/>
              <a:t>a, b, c dans la définition de la procédure somme sont les paramètres formel</a:t>
            </a:r>
          </a:p>
          <a:p>
            <a:pPr marL="0" indent="0">
              <a:buNone/>
            </a:pPr>
            <a:endParaRPr lang="fr-FR" sz="2400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1839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Utilisation d’une procédure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 smtClean="0"/>
              <a:t>PROGRAMME Toto</a:t>
            </a:r>
          </a:p>
          <a:p>
            <a:pPr marL="0" indent="0">
              <a:buNone/>
            </a:pPr>
            <a:r>
              <a:rPr lang="fr-FR" dirty="0" smtClean="0"/>
              <a:t>VAR</a:t>
            </a:r>
          </a:p>
          <a:p>
            <a:pPr marL="0" indent="0">
              <a:buNone/>
            </a:pPr>
            <a:r>
              <a:rPr lang="fr-FR" dirty="0" err="1" smtClean="0"/>
              <a:t>x,y,z</a:t>
            </a:r>
            <a:r>
              <a:rPr lang="fr-FR" dirty="0" smtClean="0"/>
              <a:t> : réels</a:t>
            </a:r>
          </a:p>
          <a:p>
            <a:pPr marL="0" indent="0">
              <a:buNone/>
            </a:pPr>
            <a:r>
              <a:rPr lang="fr-FR" dirty="0" smtClean="0"/>
              <a:t>DEBUT</a:t>
            </a: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somme</a:t>
            </a:r>
            <a:r>
              <a:rPr lang="fr-FR" dirty="0" smtClean="0"/>
              <a:t>(</a:t>
            </a:r>
            <a:r>
              <a:rPr lang="fr-FR" dirty="0" err="1" smtClean="0">
                <a:solidFill>
                  <a:schemeClr val="accent2"/>
                </a:solidFill>
              </a:rPr>
              <a:t>x,y,z</a:t>
            </a:r>
            <a:r>
              <a:rPr lang="fr-FR" dirty="0" smtClean="0"/>
              <a:t>)</a:t>
            </a:r>
          </a:p>
          <a:p>
            <a:pPr marL="0" indent="0">
              <a:buNone/>
            </a:pPr>
            <a:r>
              <a:rPr lang="fr-FR" dirty="0" smtClean="0"/>
              <a:t>FIN</a:t>
            </a:r>
          </a:p>
          <a:p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>
                <a:solidFill>
                  <a:schemeClr val="accent2"/>
                </a:solidFill>
              </a:rPr>
              <a:t>a, b, c </a:t>
            </a:r>
            <a:r>
              <a:rPr lang="fr-FR" dirty="0" smtClean="0"/>
              <a:t>dans la définition de la procédure ‘’somme’’ sont les paramètres formel</a:t>
            </a:r>
          </a:p>
          <a:p>
            <a:r>
              <a:rPr lang="fr-FR" dirty="0"/>
              <a:t>x</a:t>
            </a:r>
            <a:r>
              <a:rPr lang="fr-FR" dirty="0" smtClean="0"/>
              <a:t>, </a:t>
            </a:r>
            <a:r>
              <a:rPr lang="fr-FR" dirty="0"/>
              <a:t>y</a:t>
            </a:r>
            <a:r>
              <a:rPr lang="fr-FR" dirty="0" smtClean="0"/>
              <a:t>, z dans le programme Toto sont les paramètres effectifs (ou réels)</a:t>
            </a:r>
          </a:p>
          <a:p>
            <a:r>
              <a:rPr lang="fr-FR" dirty="0" smtClean="0"/>
              <a:t>A l’appel de la procédure somme(x, y, z), </a:t>
            </a:r>
            <a:r>
              <a:rPr lang="fr-FR" dirty="0" smtClean="0">
                <a:solidFill>
                  <a:schemeClr val="accent2"/>
                </a:solidFill>
              </a:rPr>
              <a:t>a</a:t>
            </a:r>
            <a:r>
              <a:rPr lang="fr-FR" dirty="0" smtClean="0"/>
              <a:t> prend la valeur de x, </a:t>
            </a:r>
            <a:r>
              <a:rPr lang="fr-FR" dirty="0" smtClean="0">
                <a:solidFill>
                  <a:schemeClr val="accent2"/>
                </a:solidFill>
              </a:rPr>
              <a:t>b</a:t>
            </a:r>
            <a:r>
              <a:rPr lang="fr-FR" dirty="0" smtClean="0"/>
              <a:t> prend la valeur de y</a:t>
            </a:r>
          </a:p>
          <a:p>
            <a:r>
              <a:rPr lang="fr-FR" dirty="0" smtClean="0"/>
              <a:t>Une procédure ne retourne pas explicitement de valeur, mais comme </a:t>
            </a:r>
            <a:r>
              <a:rPr lang="fr-FR" dirty="0" smtClean="0">
                <a:solidFill>
                  <a:schemeClr val="accent2"/>
                </a:solidFill>
              </a:rPr>
              <a:t>c</a:t>
            </a:r>
            <a:r>
              <a:rPr lang="fr-FR" dirty="0" smtClean="0"/>
              <a:t> est d</a:t>
            </a:r>
            <a:r>
              <a:rPr lang="fr-FR" dirty="0"/>
              <a:t>é</a:t>
            </a:r>
            <a:r>
              <a:rPr lang="fr-FR" dirty="0" smtClean="0"/>
              <a:t>claré en sortie, c est modifié.  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Une procédure ne peut pas être affectée à une variable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04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Mode de passage de paramètres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Par valeur :</a:t>
            </a:r>
          </a:p>
          <a:p>
            <a:pPr lvl="1"/>
            <a:r>
              <a:rPr lang="fr-FR" dirty="0" smtClean="0"/>
              <a:t>La valeurs du paramètre effectif est copiée dans le paramètre formel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fr-FR" dirty="0" smtClean="0"/>
              <a:t>La modification du paramètre formel n’entraîne pas la modification du paramètres effectif</a:t>
            </a:r>
          </a:p>
          <a:p>
            <a:pPr lvl="1"/>
            <a:r>
              <a:rPr lang="fr-FR" dirty="0" smtClean="0">
                <a:solidFill>
                  <a:schemeClr val="accent1"/>
                </a:solidFill>
              </a:rPr>
              <a:t>C’est le mode de passage des paramètres en entrée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Par référence :</a:t>
            </a:r>
          </a:p>
          <a:p>
            <a:pPr lvl="1"/>
            <a:r>
              <a:rPr lang="fr-FR" dirty="0" smtClean="0"/>
              <a:t>La référence du </a:t>
            </a:r>
            <a:r>
              <a:rPr lang="fr-FR" dirty="0"/>
              <a:t>paramètre effectif est copiée dans le paramètre formel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fr-FR" dirty="0" smtClean="0"/>
              <a:t>La </a:t>
            </a:r>
            <a:r>
              <a:rPr lang="fr-FR" dirty="0"/>
              <a:t>modification du paramètre formel </a:t>
            </a:r>
            <a:r>
              <a:rPr lang="fr-FR" dirty="0" smtClean="0"/>
              <a:t>entraîne la </a:t>
            </a:r>
            <a:r>
              <a:rPr lang="fr-FR" dirty="0"/>
              <a:t>modification </a:t>
            </a:r>
            <a:r>
              <a:rPr lang="fr-FR" dirty="0" smtClean="0"/>
              <a:t>de la variable référencée par </a:t>
            </a:r>
            <a:r>
              <a:rPr lang="fr-FR" dirty="0"/>
              <a:t>c</a:t>
            </a:r>
            <a:r>
              <a:rPr lang="fr-FR" dirty="0" smtClean="0"/>
              <a:t>e paramètre </a:t>
            </a:r>
          </a:p>
          <a:p>
            <a:pPr lvl="1"/>
            <a:r>
              <a:rPr lang="fr-FR" dirty="0" smtClean="0">
                <a:solidFill>
                  <a:schemeClr val="accent1"/>
                </a:solidFill>
              </a:rPr>
              <a:t>C’est le mode de passage des paramètres en sortie et en entrée/sortie</a:t>
            </a:r>
            <a:endParaRPr lang="fr-F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33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 règle générale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fr-FR" dirty="0" smtClean="0"/>
              <a:t>En théorie :</a:t>
            </a:r>
          </a:p>
          <a:p>
            <a:pPr lvl="1"/>
            <a:r>
              <a:rPr lang="fr-FR" dirty="0" smtClean="0"/>
              <a:t>Les paramètres d’une </a:t>
            </a:r>
            <a:r>
              <a:rPr lang="fr-FR" dirty="0" smtClean="0">
                <a:solidFill>
                  <a:schemeClr val="accent1"/>
                </a:solidFill>
              </a:rPr>
              <a:t>fonction</a:t>
            </a:r>
            <a:r>
              <a:rPr lang="fr-FR" dirty="0" smtClean="0"/>
              <a:t> sont passés par </a:t>
            </a:r>
            <a:r>
              <a:rPr lang="fr-FR" dirty="0" smtClean="0">
                <a:solidFill>
                  <a:schemeClr val="accent1"/>
                </a:solidFill>
              </a:rPr>
              <a:t>valeur</a:t>
            </a:r>
          </a:p>
          <a:p>
            <a:pPr lvl="1"/>
            <a:r>
              <a:rPr lang="fr-FR" dirty="0" smtClean="0"/>
              <a:t>Les paramètres en </a:t>
            </a:r>
            <a:r>
              <a:rPr lang="fr-FR" dirty="0" smtClean="0">
                <a:solidFill>
                  <a:schemeClr val="accent1"/>
                </a:solidFill>
              </a:rPr>
              <a:t>entrée</a:t>
            </a:r>
            <a:r>
              <a:rPr lang="fr-FR" dirty="0" smtClean="0"/>
              <a:t> d’une procédure sont passés par </a:t>
            </a:r>
            <a:r>
              <a:rPr lang="fr-FR" dirty="0" smtClean="0">
                <a:solidFill>
                  <a:schemeClr val="accent1"/>
                </a:solidFill>
              </a:rPr>
              <a:t>valeur</a:t>
            </a:r>
          </a:p>
          <a:p>
            <a:pPr lvl="1"/>
            <a:r>
              <a:rPr lang="fr-FR" dirty="0" smtClean="0"/>
              <a:t>Les paramètres en </a:t>
            </a:r>
            <a:r>
              <a:rPr lang="fr-FR" dirty="0" smtClean="0">
                <a:solidFill>
                  <a:schemeClr val="accent1"/>
                </a:solidFill>
              </a:rPr>
              <a:t>sortie</a:t>
            </a:r>
            <a:r>
              <a:rPr lang="fr-FR" dirty="0" smtClean="0"/>
              <a:t> et en </a:t>
            </a:r>
            <a:r>
              <a:rPr lang="fr-FR" dirty="0" smtClean="0">
                <a:solidFill>
                  <a:schemeClr val="accent1"/>
                </a:solidFill>
              </a:rPr>
              <a:t>entrée/sortie</a:t>
            </a:r>
            <a:r>
              <a:rPr lang="fr-FR" dirty="0" smtClean="0"/>
              <a:t> sont passés par </a:t>
            </a:r>
            <a:r>
              <a:rPr lang="fr-FR" dirty="0" smtClean="0">
                <a:solidFill>
                  <a:schemeClr val="accent1"/>
                </a:solidFill>
              </a:rPr>
              <a:t>référence</a:t>
            </a:r>
          </a:p>
          <a:p>
            <a:r>
              <a:rPr lang="fr-FR" dirty="0" smtClean="0"/>
              <a:t>En pratique :</a:t>
            </a:r>
          </a:p>
          <a:p>
            <a:pPr lvl="1"/>
            <a:r>
              <a:rPr lang="fr-FR" dirty="0" smtClean="0"/>
              <a:t>En PHP, tout est possible, mais pas conseillé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50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visibilité des variables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On peut déclarer des variables dans les programmes appelant et dans les sous-programmes appelés ! Comment cela se passe-t-il si elle ont le même nom ?</a:t>
            </a:r>
          </a:p>
          <a:p>
            <a:r>
              <a:rPr lang="fr-FR" dirty="0"/>
              <a:t>Par défaut, une variable définie dans un sous-programme n’est visible que dans ce sous programme (portée </a:t>
            </a:r>
            <a:r>
              <a:rPr lang="fr-FR" dirty="0">
                <a:solidFill>
                  <a:schemeClr val="accent1"/>
                </a:solidFill>
              </a:rPr>
              <a:t>locale</a:t>
            </a:r>
            <a:r>
              <a:rPr lang="fr-FR" dirty="0"/>
              <a:t>), sauf si elle est explicitement déclarée comme </a:t>
            </a:r>
            <a:r>
              <a:rPr lang="fr-FR" dirty="0">
                <a:solidFill>
                  <a:schemeClr val="accent1"/>
                </a:solidFill>
              </a:rPr>
              <a:t>globale</a:t>
            </a:r>
            <a:r>
              <a:rPr lang="fr-FR" dirty="0"/>
              <a:t>. </a:t>
            </a:r>
          </a:p>
          <a:p>
            <a:r>
              <a:rPr lang="fr-FR" dirty="0" smtClean="0"/>
              <a:t>Deux </a:t>
            </a:r>
            <a:r>
              <a:rPr lang="fr-FR" dirty="0"/>
              <a:t>variables locales de même nom n’ont pas de lien entre elles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039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variables globales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524000"/>
            <a:ext cx="5181600" cy="48768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fr-FR" dirty="0" smtClean="0">
                <a:solidFill>
                  <a:schemeClr val="accent2"/>
                </a:solidFill>
              </a:rPr>
              <a:t>VAR GLOBALES</a:t>
            </a:r>
          </a:p>
          <a:p>
            <a:pPr marL="0" indent="0">
              <a:buNone/>
            </a:pPr>
            <a:r>
              <a:rPr lang="fr-FR" dirty="0" smtClean="0"/>
              <a:t>c: </a:t>
            </a:r>
            <a:r>
              <a:rPr lang="fr-FR" dirty="0" err="1" smtClean="0"/>
              <a:t>réél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>
                <a:solidFill>
                  <a:schemeClr val="accent2"/>
                </a:solidFill>
              </a:rPr>
              <a:t>Procédure</a:t>
            </a:r>
            <a:r>
              <a:rPr lang="fr-FR" dirty="0" smtClean="0"/>
              <a:t> somme (</a:t>
            </a:r>
            <a:r>
              <a:rPr lang="fr-FR" dirty="0" smtClean="0">
                <a:solidFill>
                  <a:schemeClr val="accent2"/>
                </a:solidFill>
              </a:rPr>
              <a:t>E</a:t>
            </a:r>
            <a:r>
              <a:rPr lang="fr-FR" dirty="0" smtClean="0"/>
              <a:t> a: réel,</a:t>
            </a:r>
            <a:r>
              <a:rPr lang="fr-FR" dirty="0" smtClean="0">
                <a:solidFill>
                  <a:schemeClr val="accent2"/>
                </a:solidFill>
              </a:rPr>
              <a:t> E </a:t>
            </a:r>
            <a:r>
              <a:rPr lang="fr-FR" dirty="0" smtClean="0"/>
              <a:t>b : réel)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2"/>
                </a:solidFill>
              </a:rPr>
              <a:t>VAR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2"/>
                </a:solidFill>
              </a:rPr>
              <a:t>DEBUT</a:t>
            </a:r>
          </a:p>
          <a:p>
            <a:pPr marL="0" indent="0">
              <a:buNone/>
            </a:pPr>
            <a:r>
              <a:rPr lang="fr-FR" dirty="0" smtClean="0"/>
              <a:t>c </a:t>
            </a:r>
            <a:r>
              <a:rPr lang="fr-FR" dirty="0" smtClean="0">
                <a:sym typeface="Wingdings" panose="05000000000000000000" pitchFamily="2" charset="2"/>
              </a:rPr>
              <a:t></a:t>
            </a:r>
            <a:r>
              <a:rPr lang="fr-FR" dirty="0" smtClean="0"/>
              <a:t> a + b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2"/>
                </a:solidFill>
              </a:rPr>
              <a:t>FIN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2"/>
                </a:solidFill>
              </a:rPr>
              <a:t>PROGRAMME </a:t>
            </a:r>
            <a:r>
              <a:rPr lang="fr-FR" dirty="0" smtClean="0"/>
              <a:t>Essai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2"/>
                </a:solidFill>
              </a:rPr>
              <a:t>VAR</a:t>
            </a:r>
          </a:p>
          <a:p>
            <a:pPr marL="0" indent="0">
              <a:buNone/>
            </a:pPr>
            <a:r>
              <a:rPr lang="fr-FR" dirty="0" smtClean="0"/>
              <a:t>x, </a:t>
            </a:r>
            <a:r>
              <a:rPr lang="fr-FR" dirty="0"/>
              <a:t>y</a:t>
            </a:r>
            <a:r>
              <a:rPr lang="fr-FR" dirty="0" smtClean="0"/>
              <a:t> : réel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2"/>
                </a:solidFill>
              </a:rPr>
              <a:t>DEBUT</a:t>
            </a:r>
          </a:p>
          <a:p>
            <a:pPr marL="0" indent="0">
              <a:buNone/>
            </a:pPr>
            <a:r>
              <a:rPr lang="fr-FR" dirty="0" smtClean="0"/>
              <a:t>Lire(</a:t>
            </a:r>
            <a:r>
              <a:rPr lang="fr-FR" dirty="0" err="1" smtClean="0"/>
              <a:t>x,y</a:t>
            </a:r>
            <a:r>
              <a:rPr lang="fr-FR" dirty="0" smtClean="0"/>
              <a:t>)</a:t>
            </a:r>
          </a:p>
          <a:p>
            <a:pPr marL="0" indent="0">
              <a:buNone/>
            </a:pPr>
            <a:r>
              <a:rPr lang="fr-FR" dirty="0" smtClean="0"/>
              <a:t>Somme (</a:t>
            </a:r>
            <a:r>
              <a:rPr lang="fr-FR" dirty="0" err="1" smtClean="0"/>
              <a:t>x,y</a:t>
            </a:r>
            <a:r>
              <a:rPr lang="fr-FR" dirty="0" smtClean="0"/>
              <a:t>)</a:t>
            </a:r>
          </a:p>
          <a:p>
            <a:pPr marL="0" indent="0">
              <a:buNone/>
            </a:pPr>
            <a:r>
              <a:rPr lang="fr-FR" dirty="0" smtClean="0"/>
              <a:t>Ecrire c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2"/>
                </a:solidFill>
              </a:rPr>
              <a:t>FIN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524000"/>
            <a:ext cx="5181600" cy="4652963"/>
          </a:xfrm>
        </p:spPr>
        <p:txBody>
          <a:bodyPr>
            <a:normAutofit fontScale="62500" lnSpcReduction="20000"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068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fr-FR" dirty="0" smtClean="0"/>
              <a:t>En PHP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096933" y="457200"/>
            <a:ext cx="7095067" cy="592666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dirty="0"/>
              <a:t>&lt;?</a:t>
            </a:r>
            <a:r>
              <a:rPr lang="fr-FR" dirty="0" err="1"/>
              <a:t>php</a:t>
            </a:r>
            <a:r>
              <a:rPr lang="fr-FR" dirty="0"/>
              <a:t> </a:t>
            </a:r>
            <a:br>
              <a:rPr lang="fr-FR" dirty="0"/>
            </a:br>
            <a:r>
              <a:rPr lang="fr-FR" dirty="0"/>
              <a:t>$</a:t>
            </a:r>
            <a:r>
              <a:rPr lang="fr-FR" dirty="0" err="1"/>
              <a:t>myPrice</a:t>
            </a:r>
            <a:r>
              <a:rPr lang="fr-FR" dirty="0"/>
              <a:t>="100" ;</a:t>
            </a:r>
            <a:br>
              <a:rPr lang="fr-FR" dirty="0"/>
            </a:br>
            <a:r>
              <a:rPr lang="fr-FR" dirty="0" err="1"/>
              <a:t>print</a:t>
            </a:r>
            <a:r>
              <a:rPr lang="fr-FR" dirty="0"/>
              <a:t> ("1_Prix hors taxe : $</a:t>
            </a:r>
            <a:r>
              <a:rPr lang="fr-FR" dirty="0" err="1"/>
              <a:t>myPrice</a:t>
            </a:r>
            <a:r>
              <a:rPr lang="fr-FR" dirty="0"/>
              <a:t> &lt;</a:t>
            </a:r>
            <a:r>
              <a:rPr lang="fr-FR" dirty="0" err="1"/>
              <a:t>br</a:t>
            </a:r>
            <a:r>
              <a:rPr lang="fr-FR" dirty="0"/>
              <a:t>/&gt;") ;</a:t>
            </a:r>
            <a:br>
              <a:rPr lang="fr-FR" dirty="0"/>
            </a:br>
            <a:r>
              <a:rPr lang="fr-FR" dirty="0"/>
              <a:t>$</a:t>
            </a:r>
            <a:r>
              <a:rPr lang="fr-FR" dirty="0" err="1"/>
              <a:t>myPrice</a:t>
            </a:r>
            <a:r>
              <a:rPr lang="fr-FR" dirty="0"/>
              <a:t>="100" ;</a:t>
            </a:r>
            <a:br>
              <a:rPr lang="fr-FR" dirty="0"/>
            </a:br>
            <a:r>
              <a:rPr lang="fr-FR" dirty="0" err="1"/>
              <a:t>add_tva_val</a:t>
            </a:r>
            <a:r>
              <a:rPr lang="fr-FR" dirty="0"/>
              <a:t>($</a:t>
            </a:r>
            <a:r>
              <a:rPr lang="fr-FR" dirty="0" err="1"/>
              <a:t>myPrice</a:t>
            </a:r>
            <a:r>
              <a:rPr lang="fr-FR" dirty="0"/>
              <a:t>);</a:t>
            </a:r>
            <a:br>
              <a:rPr lang="fr-FR" dirty="0"/>
            </a:br>
            <a:r>
              <a:rPr lang="fr-FR" dirty="0" err="1"/>
              <a:t>print</a:t>
            </a:r>
            <a:r>
              <a:rPr lang="fr-FR" dirty="0"/>
              <a:t> ("2_Après passage par valeur : $</a:t>
            </a:r>
            <a:r>
              <a:rPr lang="fr-FR" dirty="0" err="1"/>
              <a:t>myPrice</a:t>
            </a:r>
            <a:r>
              <a:rPr lang="fr-FR" dirty="0"/>
              <a:t>&lt;</a:t>
            </a:r>
            <a:r>
              <a:rPr lang="fr-FR" dirty="0" err="1"/>
              <a:t>br</a:t>
            </a:r>
            <a:r>
              <a:rPr lang="fr-FR" dirty="0"/>
              <a:t>/&gt;") ;</a:t>
            </a:r>
            <a:br>
              <a:rPr lang="fr-FR" dirty="0"/>
            </a:br>
            <a:r>
              <a:rPr lang="fr-FR" dirty="0"/>
              <a:t>$</a:t>
            </a:r>
            <a:r>
              <a:rPr lang="fr-FR" dirty="0" err="1"/>
              <a:t>myPrice</a:t>
            </a:r>
            <a:r>
              <a:rPr lang="fr-FR" dirty="0"/>
              <a:t>="100" ;</a:t>
            </a:r>
            <a:br>
              <a:rPr lang="fr-FR" dirty="0"/>
            </a:br>
            <a:r>
              <a:rPr lang="fr-FR" dirty="0" err="1"/>
              <a:t>add_tva_ref</a:t>
            </a:r>
            <a:r>
              <a:rPr lang="fr-FR" dirty="0"/>
              <a:t>($</a:t>
            </a:r>
            <a:r>
              <a:rPr lang="fr-FR" dirty="0" err="1"/>
              <a:t>myPrice</a:t>
            </a:r>
            <a:r>
              <a:rPr lang="fr-FR" dirty="0"/>
              <a:t>);</a:t>
            </a:r>
            <a:br>
              <a:rPr lang="fr-FR" dirty="0"/>
            </a:br>
            <a:r>
              <a:rPr lang="fr-FR" dirty="0" err="1"/>
              <a:t>print</a:t>
            </a:r>
            <a:r>
              <a:rPr lang="fr-FR" dirty="0"/>
              <a:t> ("3_Après passage par référence : $</a:t>
            </a:r>
            <a:r>
              <a:rPr lang="fr-FR" dirty="0" err="1"/>
              <a:t>myPrice</a:t>
            </a:r>
            <a:r>
              <a:rPr lang="fr-FR" dirty="0"/>
              <a:t>&lt;</a:t>
            </a:r>
            <a:r>
              <a:rPr lang="fr-FR" dirty="0" err="1"/>
              <a:t>br</a:t>
            </a:r>
            <a:r>
              <a:rPr lang="fr-FR" dirty="0" smtClean="0"/>
              <a:t>/&gt;");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err="1" smtClean="0"/>
              <a:t>function</a:t>
            </a:r>
            <a:r>
              <a:rPr lang="fr-FR" dirty="0"/>
              <a:t> </a:t>
            </a:r>
            <a:r>
              <a:rPr lang="fr-FR" dirty="0" err="1"/>
              <a:t>add_tva_val</a:t>
            </a:r>
            <a:r>
              <a:rPr lang="fr-FR" dirty="0"/>
              <a:t>(</a:t>
            </a:r>
            <a:r>
              <a:rPr lang="fr-FR" dirty="0">
                <a:solidFill>
                  <a:srgbClr val="FF0000"/>
                </a:solidFill>
              </a:rPr>
              <a:t>$</a:t>
            </a:r>
            <a:r>
              <a:rPr lang="fr-FR" dirty="0" err="1">
                <a:solidFill>
                  <a:srgbClr val="FF0000"/>
                </a:solidFill>
              </a:rPr>
              <a:t>myPrice</a:t>
            </a:r>
            <a:r>
              <a:rPr lang="fr-FR" dirty="0"/>
              <a:t>)</a:t>
            </a:r>
            <a:br>
              <a:rPr lang="fr-FR" dirty="0"/>
            </a:br>
            <a:r>
              <a:rPr lang="fr-FR" dirty="0"/>
              <a:t>{</a:t>
            </a:r>
            <a:br>
              <a:rPr lang="fr-FR" dirty="0"/>
            </a:br>
            <a:r>
              <a:rPr lang="fr-FR" dirty="0"/>
              <a:t>    $</a:t>
            </a:r>
            <a:r>
              <a:rPr lang="fr-FR" dirty="0" err="1"/>
              <a:t>myPrice</a:t>
            </a:r>
            <a:r>
              <a:rPr lang="fr-FR" dirty="0"/>
              <a:t> = .19*$</a:t>
            </a:r>
            <a:r>
              <a:rPr lang="fr-FR" dirty="0" err="1"/>
              <a:t>myPrice</a:t>
            </a:r>
            <a:r>
              <a:rPr lang="fr-FR" dirty="0"/>
              <a:t> + $</a:t>
            </a:r>
            <a:r>
              <a:rPr lang="fr-FR" dirty="0" err="1"/>
              <a:t>myPrice</a:t>
            </a:r>
            <a:r>
              <a:rPr lang="fr-FR" dirty="0"/>
              <a:t> </a:t>
            </a:r>
            <a:r>
              <a:rPr lang="fr-FR" dirty="0" smtClean="0"/>
              <a:t>;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}</a:t>
            </a:r>
          </a:p>
          <a:p>
            <a:pPr marL="0" indent="0">
              <a:buNone/>
            </a:pPr>
            <a:r>
              <a:rPr lang="fr-FR" dirty="0"/>
              <a:t/>
            </a:r>
            <a:br>
              <a:rPr lang="fr-FR" dirty="0"/>
            </a:br>
            <a:r>
              <a:rPr lang="fr-FR" dirty="0" err="1"/>
              <a:t>function</a:t>
            </a:r>
            <a:r>
              <a:rPr lang="fr-FR" dirty="0"/>
              <a:t> </a:t>
            </a:r>
            <a:r>
              <a:rPr lang="fr-FR" dirty="0" err="1"/>
              <a:t>add_tva_ref</a:t>
            </a:r>
            <a:r>
              <a:rPr lang="fr-FR" dirty="0">
                <a:solidFill>
                  <a:schemeClr val="accent1"/>
                </a:solidFill>
              </a:rPr>
              <a:t>(&amp;$</a:t>
            </a:r>
            <a:r>
              <a:rPr lang="fr-FR" dirty="0" err="1">
                <a:solidFill>
                  <a:schemeClr val="accent1"/>
                </a:solidFill>
              </a:rPr>
              <a:t>myPrice</a:t>
            </a:r>
            <a:r>
              <a:rPr lang="fr-FR" dirty="0"/>
              <a:t>)</a:t>
            </a:r>
            <a:br>
              <a:rPr lang="fr-FR" dirty="0"/>
            </a:br>
            <a:r>
              <a:rPr lang="fr-FR" dirty="0"/>
              <a:t>{</a:t>
            </a:r>
            <a:br>
              <a:rPr lang="fr-FR" dirty="0"/>
            </a:br>
            <a:r>
              <a:rPr lang="fr-FR" dirty="0"/>
              <a:t>    $</a:t>
            </a:r>
            <a:r>
              <a:rPr lang="fr-FR" dirty="0" err="1"/>
              <a:t>myPrice</a:t>
            </a:r>
            <a:r>
              <a:rPr lang="fr-FR" dirty="0"/>
              <a:t> =  .19*$</a:t>
            </a:r>
            <a:r>
              <a:rPr lang="fr-FR" dirty="0" err="1"/>
              <a:t>myPrice</a:t>
            </a:r>
            <a:r>
              <a:rPr lang="fr-FR" dirty="0"/>
              <a:t> + $</a:t>
            </a:r>
            <a:r>
              <a:rPr lang="fr-FR" dirty="0" err="1"/>
              <a:t>myPrice</a:t>
            </a:r>
            <a:r>
              <a:rPr lang="fr-FR" dirty="0"/>
              <a:t> ;    </a:t>
            </a:r>
            <a:br>
              <a:rPr lang="fr-FR" dirty="0"/>
            </a:br>
            <a:r>
              <a:rPr lang="fr-FR" dirty="0" smtClean="0"/>
              <a:t>}</a:t>
            </a:r>
          </a:p>
          <a:p>
            <a:pPr marL="0" indent="0">
              <a:buNone/>
            </a:pPr>
            <a:r>
              <a:rPr lang="fr-FR" dirty="0"/>
              <a:t/>
            </a:r>
            <a:br>
              <a:rPr lang="fr-FR" dirty="0"/>
            </a:br>
            <a:r>
              <a:rPr lang="fr-FR" dirty="0"/>
              <a:t>?&gt;</a:t>
            </a:r>
          </a:p>
        </p:txBody>
      </p:sp>
      <p:sp>
        <p:nvSpPr>
          <p:cNvPr id="7" name="Espace réservé du contenu 3"/>
          <p:cNvSpPr txBox="1">
            <a:spLocks/>
          </p:cNvSpPr>
          <p:nvPr/>
        </p:nvSpPr>
        <p:spPr>
          <a:xfrm>
            <a:off x="127000" y="1325563"/>
            <a:ext cx="5181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 smtClean="0"/>
              <a:t>F</a:t>
            </a:r>
            <a:r>
              <a:rPr lang="fr-FR" dirty="0" err="1" smtClean="0">
                <a:solidFill>
                  <a:srgbClr val="FF0000"/>
                </a:solidFill>
              </a:rPr>
              <a:t>u</a:t>
            </a:r>
            <a:r>
              <a:rPr lang="fr-FR" dirty="0" err="1" smtClean="0"/>
              <a:t>nction</a:t>
            </a:r>
            <a:r>
              <a:rPr lang="fr-FR" dirty="0" smtClean="0"/>
              <a:t> </a:t>
            </a:r>
            <a:r>
              <a:rPr lang="fr-FR" dirty="0" err="1" smtClean="0"/>
              <a:t>pour’’Fonction</a:t>
            </a:r>
            <a:r>
              <a:rPr lang="fr-FR" dirty="0" smtClean="0"/>
              <a:t>’’ et ‘’Procédure’’</a:t>
            </a:r>
          </a:p>
          <a:p>
            <a:r>
              <a:rPr lang="fr-FR" dirty="0" smtClean="0"/>
              <a:t>Passage par </a:t>
            </a:r>
            <a:r>
              <a:rPr lang="fr-FR" dirty="0" smtClean="0">
                <a:solidFill>
                  <a:srgbClr val="FF0000"/>
                </a:solidFill>
              </a:rPr>
              <a:t>valeur</a:t>
            </a:r>
            <a:r>
              <a:rPr lang="fr-FR" dirty="0" smtClean="0"/>
              <a:t> par défaut : </a:t>
            </a:r>
            <a:r>
              <a:rPr lang="fr-FR" dirty="0" smtClean="0">
                <a:solidFill>
                  <a:srgbClr val="FF0000"/>
                </a:solidFill>
              </a:rPr>
              <a:t>$var</a:t>
            </a:r>
          </a:p>
          <a:p>
            <a:r>
              <a:rPr lang="fr-FR" dirty="0" smtClean="0"/>
              <a:t>Passage par </a:t>
            </a:r>
            <a:r>
              <a:rPr lang="fr-FR" dirty="0" smtClean="0">
                <a:solidFill>
                  <a:schemeClr val="accent1"/>
                </a:solidFill>
              </a:rPr>
              <a:t>référence</a:t>
            </a:r>
            <a:r>
              <a:rPr lang="fr-FR" dirty="0" smtClean="0"/>
              <a:t> : </a:t>
            </a:r>
            <a:r>
              <a:rPr lang="fr-FR" dirty="0" smtClean="0">
                <a:solidFill>
                  <a:schemeClr val="accent1"/>
                </a:solidFill>
              </a:rPr>
              <a:t>&amp;$var</a:t>
            </a:r>
            <a:endParaRPr lang="fr-F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45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Sources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960" y="4099661"/>
            <a:ext cx="1859280" cy="2382102"/>
          </a:xfrm>
          <a:prstGeom prst="rect">
            <a:avLst/>
          </a:prstGeom>
        </p:spPr>
      </p:pic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>
          <a:xfrm>
            <a:off x="838200" y="1612264"/>
            <a:ext cx="10637520" cy="5047616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hlinkClick r:id="rId3"/>
              </a:rPr>
              <a:t>http://</a:t>
            </a:r>
            <a:r>
              <a:rPr lang="fr-FR" dirty="0" smtClean="0">
                <a:hlinkClick r:id="rId3"/>
              </a:rPr>
              <a:t>www.atelierphp.net/intro/atelier.php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>
                <a:hlinkClick r:id="rId4"/>
              </a:rPr>
              <a:t>https://</a:t>
            </a:r>
            <a:r>
              <a:rPr lang="fr-FR" dirty="0" smtClean="0">
                <a:hlinkClick r:id="rId4"/>
              </a:rPr>
              <a:t>openclassrooms.com/courses/concevez-votre-site-web-avec-php-et-mysql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 smtClean="0"/>
          </a:p>
          <a:p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5957180" y="3244334"/>
            <a:ext cx="277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fr-FR" dirty="0">
                <a:solidFill>
                  <a:srgbClr val="008000"/>
                </a:solidFill>
              </a:rPr>
              <a:t>"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639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fr-FR" dirty="0" smtClean="0"/>
              <a:t>En PHP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63880" y="1422400"/>
            <a:ext cx="5455920" cy="526626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fr-FR" dirty="0"/>
              <a:t>&lt;?</a:t>
            </a:r>
            <a:r>
              <a:rPr lang="fr-FR" dirty="0" err="1"/>
              <a:t>php</a:t>
            </a:r>
            <a:r>
              <a:rPr lang="fr-FR" dirty="0"/>
              <a:t> </a:t>
            </a:r>
            <a:br>
              <a:rPr lang="fr-FR" dirty="0"/>
            </a:br>
            <a:r>
              <a:rPr lang="fr-FR" dirty="0"/>
              <a:t>$</a:t>
            </a:r>
            <a:r>
              <a:rPr lang="fr-FR" dirty="0" err="1"/>
              <a:t>myPrice</a:t>
            </a:r>
            <a:r>
              <a:rPr lang="fr-FR" dirty="0"/>
              <a:t>="100" ;</a:t>
            </a:r>
            <a:br>
              <a:rPr lang="fr-FR" dirty="0"/>
            </a:br>
            <a:r>
              <a:rPr lang="fr-FR" dirty="0" err="1"/>
              <a:t>print</a:t>
            </a:r>
            <a:r>
              <a:rPr lang="fr-FR" dirty="0"/>
              <a:t> ("1_Prix hors taxe : $</a:t>
            </a:r>
            <a:r>
              <a:rPr lang="fr-FR" dirty="0" err="1"/>
              <a:t>myPrice</a:t>
            </a:r>
            <a:r>
              <a:rPr lang="fr-FR" dirty="0"/>
              <a:t> &lt;</a:t>
            </a:r>
            <a:r>
              <a:rPr lang="fr-FR" dirty="0" err="1"/>
              <a:t>br</a:t>
            </a:r>
            <a:r>
              <a:rPr lang="fr-FR" dirty="0"/>
              <a:t>/&gt;") </a:t>
            </a:r>
            <a:r>
              <a:rPr lang="fr-FR" dirty="0" smtClean="0"/>
              <a:t>;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/>
            </a:r>
            <a:br>
              <a:rPr lang="fr-FR" dirty="0">
                <a:solidFill>
                  <a:schemeClr val="accent1"/>
                </a:solidFill>
              </a:rPr>
            </a:br>
            <a:r>
              <a:rPr lang="fr-FR" dirty="0"/>
              <a:t>$</a:t>
            </a:r>
            <a:r>
              <a:rPr lang="fr-FR" dirty="0" err="1"/>
              <a:t>myPrice</a:t>
            </a:r>
            <a:r>
              <a:rPr lang="fr-FR" dirty="0"/>
              <a:t>="100" ;</a:t>
            </a:r>
            <a:br>
              <a:rPr lang="fr-FR" dirty="0"/>
            </a:br>
            <a:r>
              <a:rPr lang="fr-FR" dirty="0" err="1">
                <a:solidFill>
                  <a:srgbClr val="FF0000"/>
                </a:solidFill>
              </a:rPr>
              <a:t>add_tva_val</a:t>
            </a:r>
            <a:r>
              <a:rPr lang="fr-FR" dirty="0">
                <a:solidFill>
                  <a:srgbClr val="FF0000"/>
                </a:solidFill>
              </a:rPr>
              <a:t>($</a:t>
            </a:r>
            <a:r>
              <a:rPr lang="fr-FR" dirty="0" err="1">
                <a:solidFill>
                  <a:srgbClr val="FF0000"/>
                </a:solidFill>
              </a:rPr>
              <a:t>myPrice</a:t>
            </a:r>
            <a:r>
              <a:rPr lang="fr-FR" dirty="0">
                <a:solidFill>
                  <a:srgbClr val="FF0000"/>
                </a:solidFill>
              </a:rPr>
              <a:t>);</a:t>
            </a:r>
            <a:br>
              <a:rPr lang="fr-FR" dirty="0">
                <a:solidFill>
                  <a:srgbClr val="FF0000"/>
                </a:solidFill>
              </a:rPr>
            </a:br>
            <a:r>
              <a:rPr lang="fr-FR" dirty="0" err="1">
                <a:solidFill>
                  <a:srgbClr val="FF0000"/>
                </a:solidFill>
              </a:rPr>
              <a:t>print</a:t>
            </a:r>
            <a:r>
              <a:rPr lang="fr-FR" dirty="0">
                <a:solidFill>
                  <a:srgbClr val="FF0000"/>
                </a:solidFill>
              </a:rPr>
              <a:t> ("2_Après passage par valeur : $</a:t>
            </a:r>
            <a:r>
              <a:rPr lang="fr-FR" dirty="0" err="1">
                <a:solidFill>
                  <a:srgbClr val="FF0000"/>
                </a:solidFill>
              </a:rPr>
              <a:t>myPrice</a:t>
            </a:r>
            <a:r>
              <a:rPr lang="fr-FR" dirty="0">
                <a:solidFill>
                  <a:srgbClr val="FF0000"/>
                </a:solidFill>
              </a:rPr>
              <a:t>&lt;</a:t>
            </a:r>
            <a:r>
              <a:rPr lang="fr-FR" dirty="0" err="1">
                <a:solidFill>
                  <a:srgbClr val="FF0000"/>
                </a:solidFill>
              </a:rPr>
              <a:t>br</a:t>
            </a:r>
            <a:r>
              <a:rPr lang="fr-FR" dirty="0">
                <a:solidFill>
                  <a:srgbClr val="FF0000"/>
                </a:solidFill>
              </a:rPr>
              <a:t>/&gt;") </a:t>
            </a:r>
            <a:r>
              <a:rPr lang="fr-FR" dirty="0" smtClean="0">
                <a:solidFill>
                  <a:srgbClr val="FF0000"/>
                </a:solidFill>
              </a:rPr>
              <a:t>;</a:t>
            </a: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/>
            </a:r>
            <a:br>
              <a:rPr lang="fr-FR" dirty="0">
                <a:solidFill>
                  <a:srgbClr val="FF0000"/>
                </a:solidFill>
              </a:rPr>
            </a:br>
            <a:r>
              <a:rPr lang="fr-FR" dirty="0"/>
              <a:t>$</a:t>
            </a:r>
            <a:r>
              <a:rPr lang="fr-FR" dirty="0" err="1"/>
              <a:t>myPrice</a:t>
            </a:r>
            <a:r>
              <a:rPr lang="fr-FR" dirty="0"/>
              <a:t>="100" ;</a:t>
            </a:r>
            <a:br>
              <a:rPr lang="fr-FR" dirty="0"/>
            </a:br>
            <a:r>
              <a:rPr lang="fr-FR" dirty="0" err="1">
                <a:solidFill>
                  <a:schemeClr val="accent1"/>
                </a:solidFill>
              </a:rPr>
              <a:t>add_tva_ref</a:t>
            </a:r>
            <a:r>
              <a:rPr lang="fr-FR" dirty="0">
                <a:solidFill>
                  <a:schemeClr val="accent1"/>
                </a:solidFill>
              </a:rPr>
              <a:t>($</a:t>
            </a:r>
            <a:r>
              <a:rPr lang="fr-FR" dirty="0" err="1">
                <a:solidFill>
                  <a:schemeClr val="accent1"/>
                </a:solidFill>
              </a:rPr>
              <a:t>myPrice</a:t>
            </a:r>
            <a:r>
              <a:rPr lang="fr-FR" dirty="0">
                <a:solidFill>
                  <a:schemeClr val="accent1"/>
                </a:solidFill>
              </a:rPr>
              <a:t>);</a:t>
            </a:r>
            <a:br>
              <a:rPr lang="fr-FR" dirty="0">
                <a:solidFill>
                  <a:schemeClr val="accent1"/>
                </a:solidFill>
              </a:rPr>
            </a:br>
            <a:r>
              <a:rPr lang="fr-FR" dirty="0" err="1">
                <a:solidFill>
                  <a:schemeClr val="accent1"/>
                </a:solidFill>
              </a:rPr>
              <a:t>print</a:t>
            </a:r>
            <a:r>
              <a:rPr lang="fr-FR" dirty="0">
                <a:solidFill>
                  <a:schemeClr val="accent1"/>
                </a:solidFill>
              </a:rPr>
              <a:t> ("3_Après passage par référence : $</a:t>
            </a:r>
            <a:r>
              <a:rPr lang="fr-FR" dirty="0" err="1">
                <a:solidFill>
                  <a:schemeClr val="accent1"/>
                </a:solidFill>
              </a:rPr>
              <a:t>myPrice</a:t>
            </a:r>
            <a:r>
              <a:rPr lang="fr-FR" dirty="0">
                <a:solidFill>
                  <a:schemeClr val="accent1"/>
                </a:solidFill>
              </a:rPr>
              <a:t>&lt;</a:t>
            </a:r>
            <a:r>
              <a:rPr lang="fr-FR" dirty="0" err="1">
                <a:solidFill>
                  <a:schemeClr val="accent1"/>
                </a:solidFill>
              </a:rPr>
              <a:t>br</a:t>
            </a:r>
            <a:r>
              <a:rPr lang="fr-FR" dirty="0">
                <a:solidFill>
                  <a:schemeClr val="accent1"/>
                </a:solidFill>
              </a:rPr>
              <a:t>/&gt;");</a:t>
            </a:r>
            <a:br>
              <a:rPr lang="fr-FR" dirty="0">
                <a:solidFill>
                  <a:schemeClr val="accent1"/>
                </a:solidFill>
              </a:rPr>
            </a:br>
            <a:r>
              <a:rPr lang="fr-FR" dirty="0"/>
              <a:t/>
            </a:r>
            <a:br>
              <a:rPr lang="fr-FR" dirty="0"/>
            </a:br>
            <a:r>
              <a:rPr lang="fr-FR" dirty="0" err="1">
                <a:solidFill>
                  <a:srgbClr val="FF0000"/>
                </a:solidFill>
              </a:rPr>
              <a:t>function</a:t>
            </a:r>
            <a:r>
              <a:rPr lang="fr-FR" dirty="0">
                <a:solidFill>
                  <a:srgbClr val="FF0000"/>
                </a:solidFill>
              </a:rPr>
              <a:t> </a:t>
            </a:r>
            <a:r>
              <a:rPr lang="fr-FR" dirty="0" err="1">
                <a:solidFill>
                  <a:srgbClr val="FF0000"/>
                </a:solidFill>
              </a:rPr>
              <a:t>add_tva_val</a:t>
            </a:r>
            <a:r>
              <a:rPr lang="fr-FR" dirty="0">
                <a:solidFill>
                  <a:srgbClr val="FF0000"/>
                </a:solidFill>
              </a:rPr>
              <a:t>($</a:t>
            </a:r>
            <a:r>
              <a:rPr lang="fr-FR" dirty="0" err="1">
                <a:solidFill>
                  <a:srgbClr val="FF0000"/>
                </a:solidFill>
              </a:rPr>
              <a:t>myPrice</a:t>
            </a:r>
            <a:r>
              <a:rPr lang="fr-FR" dirty="0">
                <a:solidFill>
                  <a:srgbClr val="FF0000"/>
                </a:solidFill>
              </a:rPr>
              <a:t>)</a:t>
            </a:r>
            <a:br>
              <a:rPr lang="fr-FR" dirty="0">
                <a:solidFill>
                  <a:srgbClr val="FF0000"/>
                </a:solidFill>
              </a:rPr>
            </a:br>
            <a:r>
              <a:rPr lang="fr-FR" dirty="0"/>
              <a:t>{</a:t>
            </a:r>
            <a:br>
              <a:rPr lang="fr-FR" dirty="0"/>
            </a:br>
            <a:r>
              <a:rPr lang="fr-FR" dirty="0"/>
              <a:t>    $</a:t>
            </a:r>
            <a:r>
              <a:rPr lang="fr-FR" dirty="0" err="1"/>
              <a:t>myPrice</a:t>
            </a:r>
            <a:r>
              <a:rPr lang="fr-FR" dirty="0"/>
              <a:t> = .19*$</a:t>
            </a:r>
            <a:r>
              <a:rPr lang="fr-FR" dirty="0" err="1"/>
              <a:t>myPrice</a:t>
            </a:r>
            <a:r>
              <a:rPr lang="fr-FR" dirty="0"/>
              <a:t> + $</a:t>
            </a:r>
            <a:r>
              <a:rPr lang="fr-FR" dirty="0" err="1"/>
              <a:t>myPrice</a:t>
            </a:r>
            <a:r>
              <a:rPr lang="fr-FR" dirty="0"/>
              <a:t> </a:t>
            </a:r>
            <a:r>
              <a:rPr lang="fr-FR" dirty="0" smtClean="0"/>
              <a:t>;</a:t>
            </a:r>
          </a:p>
          <a:p>
            <a:pPr marL="0" indent="0">
              <a:buNone/>
            </a:pPr>
            <a:r>
              <a:rPr lang="fr-FR" dirty="0"/>
              <a:t/>
            </a:r>
            <a:br>
              <a:rPr lang="fr-FR" dirty="0"/>
            </a:br>
            <a:r>
              <a:rPr lang="fr-FR" dirty="0"/>
              <a:t>}</a:t>
            </a:r>
            <a:br>
              <a:rPr lang="fr-FR" dirty="0"/>
            </a:br>
            <a:r>
              <a:rPr lang="fr-FR" dirty="0" err="1">
                <a:solidFill>
                  <a:schemeClr val="accent1"/>
                </a:solidFill>
              </a:rPr>
              <a:t>function</a:t>
            </a:r>
            <a:r>
              <a:rPr lang="fr-FR" dirty="0">
                <a:solidFill>
                  <a:schemeClr val="accent1"/>
                </a:solidFill>
              </a:rPr>
              <a:t> </a:t>
            </a:r>
            <a:r>
              <a:rPr lang="fr-FR" dirty="0" err="1">
                <a:solidFill>
                  <a:schemeClr val="accent1"/>
                </a:solidFill>
              </a:rPr>
              <a:t>add_tva_ref</a:t>
            </a:r>
            <a:r>
              <a:rPr lang="fr-FR" dirty="0">
                <a:solidFill>
                  <a:schemeClr val="accent1"/>
                </a:solidFill>
              </a:rPr>
              <a:t>(&amp;$</a:t>
            </a:r>
            <a:r>
              <a:rPr lang="fr-FR" dirty="0" err="1">
                <a:solidFill>
                  <a:schemeClr val="accent1"/>
                </a:solidFill>
              </a:rPr>
              <a:t>myPrice</a:t>
            </a:r>
            <a:r>
              <a:rPr lang="fr-FR" dirty="0">
                <a:solidFill>
                  <a:schemeClr val="accent1"/>
                </a:solidFill>
              </a:rPr>
              <a:t>)</a:t>
            </a:r>
            <a:br>
              <a:rPr lang="fr-FR" dirty="0">
                <a:solidFill>
                  <a:schemeClr val="accent1"/>
                </a:solidFill>
              </a:rPr>
            </a:br>
            <a:r>
              <a:rPr lang="fr-FR" dirty="0"/>
              <a:t>{</a:t>
            </a:r>
            <a:br>
              <a:rPr lang="fr-FR" dirty="0"/>
            </a:br>
            <a:r>
              <a:rPr lang="fr-FR" dirty="0"/>
              <a:t>    $</a:t>
            </a:r>
            <a:r>
              <a:rPr lang="fr-FR" dirty="0" err="1"/>
              <a:t>myPrice</a:t>
            </a:r>
            <a:r>
              <a:rPr lang="fr-FR" dirty="0"/>
              <a:t> =  .19*$</a:t>
            </a:r>
            <a:r>
              <a:rPr lang="fr-FR" dirty="0" err="1"/>
              <a:t>myPrice</a:t>
            </a:r>
            <a:r>
              <a:rPr lang="fr-FR" dirty="0"/>
              <a:t> + $</a:t>
            </a:r>
            <a:r>
              <a:rPr lang="fr-FR" dirty="0" err="1"/>
              <a:t>myPrice</a:t>
            </a:r>
            <a:r>
              <a:rPr lang="fr-FR" dirty="0"/>
              <a:t> ;    </a:t>
            </a:r>
            <a:br>
              <a:rPr lang="fr-FR" dirty="0"/>
            </a:br>
            <a:r>
              <a:rPr lang="fr-FR" dirty="0" smtClean="0"/>
              <a:t>}</a:t>
            </a:r>
          </a:p>
          <a:p>
            <a:pPr marL="0" indent="0">
              <a:buNone/>
            </a:pPr>
            <a:r>
              <a:rPr lang="fr-FR" dirty="0"/>
              <a:t/>
            </a:r>
            <a:br>
              <a:rPr lang="fr-FR" dirty="0"/>
            </a:br>
            <a:r>
              <a:rPr lang="fr-FR" dirty="0"/>
              <a:t>?&gt;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422400"/>
            <a:ext cx="5181600" cy="4754563"/>
          </a:xfrm>
        </p:spPr>
        <p:txBody>
          <a:bodyPr>
            <a:normAutofit fontScale="62500" lnSpcReduction="20000"/>
          </a:bodyPr>
          <a:lstStyle/>
          <a:p>
            <a:r>
              <a:rPr lang="fr-FR" dirty="0" err="1" smtClean="0"/>
              <a:t>Function</a:t>
            </a:r>
            <a:r>
              <a:rPr lang="fr-FR" dirty="0" smtClean="0"/>
              <a:t> </a:t>
            </a:r>
            <a:r>
              <a:rPr lang="fr-FR" dirty="0" err="1" smtClean="0"/>
              <a:t>pour’’Fonction</a:t>
            </a:r>
            <a:r>
              <a:rPr lang="fr-FR" dirty="0" smtClean="0"/>
              <a:t>’’ et ‘’Procédure’’</a:t>
            </a:r>
          </a:p>
          <a:p>
            <a:r>
              <a:rPr lang="fr-FR" dirty="0" smtClean="0"/>
              <a:t>Passage par </a:t>
            </a:r>
            <a:r>
              <a:rPr lang="fr-FR" dirty="0" smtClean="0">
                <a:solidFill>
                  <a:srgbClr val="FF0000"/>
                </a:solidFill>
              </a:rPr>
              <a:t>valeur</a:t>
            </a:r>
            <a:r>
              <a:rPr lang="fr-FR" dirty="0" smtClean="0"/>
              <a:t> par défaut : </a:t>
            </a:r>
            <a:r>
              <a:rPr lang="fr-FR" dirty="0" smtClean="0">
                <a:solidFill>
                  <a:srgbClr val="FF0000"/>
                </a:solidFill>
              </a:rPr>
              <a:t>$var</a:t>
            </a:r>
          </a:p>
          <a:p>
            <a:r>
              <a:rPr lang="fr-FR" dirty="0" smtClean="0"/>
              <a:t>Passage par </a:t>
            </a:r>
            <a:r>
              <a:rPr lang="fr-FR" dirty="0" smtClean="0">
                <a:solidFill>
                  <a:schemeClr val="accent1"/>
                </a:solidFill>
              </a:rPr>
              <a:t>référence</a:t>
            </a:r>
            <a:r>
              <a:rPr lang="fr-FR" dirty="0" smtClean="0"/>
              <a:t> : </a:t>
            </a:r>
            <a:r>
              <a:rPr lang="fr-FR" dirty="0" smtClean="0">
                <a:solidFill>
                  <a:schemeClr val="accent1"/>
                </a:solidFill>
              </a:rPr>
              <a:t>&amp;$var</a:t>
            </a:r>
          </a:p>
          <a:p>
            <a:endParaRPr lang="fr-FR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fr-FR" sz="3800" dirty="0" smtClean="0"/>
              <a:t>Résultat de l’exécution :</a:t>
            </a:r>
          </a:p>
          <a:p>
            <a:pPr marL="0" indent="0">
              <a:buNone/>
            </a:pPr>
            <a:r>
              <a:rPr lang="fr-FR" sz="3800" dirty="0"/>
              <a:t>1_Prix hors taxe : 100 </a:t>
            </a:r>
            <a:br>
              <a:rPr lang="fr-FR" sz="3800" dirty="0"/>
            </a:br>
            <a:r>
              <a:rPr lang="fr-FR" sz="3800" dirty="0">
                <a:solidFill>
                  <a:srgbClr val="FF0000"/>
                </a:solidFill>
              </a:rPr>
              <a:t>2_Après passage par valeur : 100</a:t>
            </a:r>
            <a:br>
              <a:rPr lang="fr-FR" sz="3800" dirty="0">
                <a:solidFill>
                  <a:srgbClr val="FF0000"/>
                </a:solidFill>
              </a:rPr>
            </a:br>
            <a:r>
              <a:rPr lang="fr-FR" sz="3800" dirty="0">
                <a:solidFill>
                  <a:schemeClr val="accent1"/>
                </a:solidFill>
              </a:rPr>
              <a:t>3_Après passage par référence : 119</a:t>
            </a:r>
          </a:p>
        </p:txBody>
      </p:sp>
    </p:spTree>
    <p:extLst>
      <p:ext uri="{BB962C8B-B14F-4D97-AF65-F5344CB8AC3E}">
        <p14:creationId xmlns:p14="http://schemas.microsoft.com/office/powerpoint/2010/main" val="191494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Fonctions prédéfinies en PHP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96240" y="1825625"/>
            <a:ext cx="5181600" cy="4351338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Exemple : chaînes de caractères</a:t>
            </a:r>
            <a:endParaRPr lang="fr-FR" dirty="0"/>
          </a:p>
          <a:p>
            <a:pPr lvl="1"/>
            <a:r>
              <a:rPr lang="fr-FR" dirty="0"/>
              <a:t>r</a:t>
            </a:r>
            <a:r>
              <a:rPr lang="fr-FR" dirty="0" smtClean="0"/>
              <a:t>ound() : arrondi les réels</a:t>
            </a:r>
          </a:p>
          <a:p>
            <a:pPr lvl="1"/>
            <a:r>
              <a:rPr lang="fr-FR" dirty="0"/>
              <a:t>c</a:t>
            </a:r>
            <a:r>
              <a:rPr lang="fr-FR" dirty="0" smtClean="0"/>
              <a:t>ount() : nombre d’éléments dans un tableau </a:t>
            </a:r>
          </a:p>
          <a:p>
            <a:pPr lvl="1"/>
            <a:r>
              <a:rPr lang="fr-FR" dirty="0" err="1"/>
              <a:t>s</a:t>
            </a:r>
            <a:r>
              <a:rPr lang="fr-FR" dirty="0" err="1" smtClean="0"/>
              <a:t>trlen</a:t>
            </a:r>
            <a:r>
              <a:rPr lang="fr-FR" dirty="0" smtClean="0"/>
              <a:t>(): retourne la longueur d’une chaîne</a:t>
            </a:r>
          </a:p>
          <a:p>
            <a:pPr lvl="1"/>
            <a:r>
              <a:rPr lang="fr-FR" dirty="0" err="1"/>
              <a:t>s</a:t>
            </a:r>
            <a:r>
              <a:rPr lang="fr-FR" dirty="0" err="1" smtClean="0"/>
              <a:t>trpos</a:t>
            </a:r>
            <a:r>
              <a:rPr lang="fr-FR" dirty="0" smtClean="0"/>
              <a:t>() : cherche la position de la première occurrence de la chaîne en paramètre</a:t>
            </a:r>
          </a:p>
          <a:p>
            <a:pPr lvl="1"/>
            <a:r>
              <a:rPr lang="fr-FR" dirty="0" err="1" smtClean="0"/>
              <a:t>substr</a:t>
            </a:r>
            <a:r>
              <a:rPr lang="fr-FR" dirty="0" smtClean="0"/>
              <a:t>(): découpe une portion de chaîne</a:t>
            </a:r>
          </a:p>
          <a:p>
            <a:pPr lvl="1"/>
            <a:r>
              <a:rPr lang="fr-FR" dirty="0" err="1"/>
              <a:t>i</a:t>
            </a:r>
            <a:r>
              <a:rPr lang="fr-FR" dirty="0" err="1" smtClean="0"/>
              <a:t>sempty</a:t>
            </a:r>
            <a:r>
              <a:rPr lang="fr-FR" dirty="0" smtClean="0"/>
              <a:t>(): teste si une variable a </a:t>
            </a:r>
            <a:r>
              <a:rPr lang="fr-FR" smtClean="0"/>
              <a:t>une valeur</a:t>
            </a:r>
            <a:endParaRPr lang="fr-FR" dirty="0" smtClean="0"/>
          </a:p>
          <a:p>
            <a:pPr lvl="1"/>
            <a:r>
              <a:rPr lang="fr-FR" dirty="0" smtClean="0"/>
              <a:t>…</a:t>
            </a:r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4120" y="1825625"/>
            <a:ext cx="3749040" cy="4351338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Des centaines:</a:t>
            </a:r>
            <a:endParaRPr lang="fr-FR" dirty="0"/>
          </a:p>
          <a:p>
            <a:pPr marL="0" indent="0">
              <a:buNone/>
            </a:pPr>
            <a:r>
              <a:rPr lang="fr-FR" dirty="0" smtClean="0"/>
              <a:t>http</a:t>
            </a:r>
            <a:r>
              <a:rPr lang="fr-FR" dirty="0"/>
              <a:t>://php.net/manual/fr/indexes.functions.php</a:t>
            </a:r>
          </a:p>
        </p:txBody>
      </p:sp>
    </p:spTree>
    <p:extLst>
      <p:ext uri="{BB962C8B-B14F-4D97-AF65-F5344CB8AC3E}">
        <p14:creationId xmlns:p14="http://schemas.microsoft.com/office/powerpoint/2010/main" val="50362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structures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Un exemple de type construit à partir des types de base.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704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916518" y="291834"/>
            <a:ext cx="10515600" cy="1325563"/>
          </a:xfrm>
        </p:spPr>
        <p:txBody>
          <a:bodyPr/>
          <a:lstStyle/>
          <a:p>
            <a:r>
              <a:rPr lang="fr-FR" dirty="0" smtClean="0"/>
              <a:t>Les structures - Exemple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>
          <a:xfrm>
            <a:off x="619156" y="1477416"/>
            <a:ext cx="10287000" cy="4351338"/>
          </a:xfrm>
        </p:spPr>
        <p:txBody>
          <a:bodyPr/>
          <a:lstStyle/>
          <a:p>
            <a:pPr marL="0" indent="0">
              <a:buNone/>
            </a:pPr>
            <a:r>
              <a:rPr lang="fr-FR" sz="1800" dirty="0">
                <a:solidFill>
                  <a:schemeClr val="accent2"/>
                </a:solidFill>
              </a:rPr>
              <a:t>Type</a:t>
            </a:r>
          </a:p>
          <a:p>
            <a:pPr marL="0" indent="0">
              <a:buNone/>
            </a:pPr>
            <a:r>
              <a:rPr lang="fr-FR" sz="1800" dirty="0">
                <a:solidFill>
                  <a:schemeClr val="accent2"/>
                </a:solidFill>
              </a:rPr>
              <a:t>Structure </a:t>
            </a:r>
            <a:r>
              <a:rPr lang="fr-FR" sz="1800" dirty="0"/>
              <a:t>Etudiant</a:t>
            </a:r>
          </a:p>
          <a:p>
            <a:pPr marL="0" indent="0">
              <a:buNone/>
            </a:pPr>
            <a:r>
              <a:rPr lang="fr-FR" sz="1800" dirty="0"/>
              <a:t>	no-</a:t>
            </a:r>
            <a:r>
              <a:rPr lang="fr-FR" sz="1800" dirty="0" err="1"/>
              <a:t>etudiant</a:t>
            </a:r>
            <a:r>
              <a:rPr lang="fr-FR" sz="1800" dirty="0"/>
              <a:t> : chaîne</a:t>
            </a:r>
          </a:p>
          <a:p>
            <a:pPr marL="0" indent="0">
              <a:buNone/>
            </a:pPr>
            <a:r>
              <a:rPr lang="fr-FR" sz="1800" dirty="0"/>
              <a:t>	nom: chaîne</a:t>
            </a:r>
          </a:p>
          <a:p>
            <a:pPr marL="0" indent="0">
              <a:buNone/>
            </a:pPr>
            <a:r>
              <a:rPr lang="fr-FR" sz="1800" dirty="0"/>
              <a:t>	</a:t>
            </a:r>
            <a:r>
              <a:rPr lang="fr-FR" sz="1800" dirty="0" err="1"/>
              <a:t>année_inscription</a:t>
            </a:r>
            <a:r>
              <a:rPr lang="fr-FR" sz="1800" dirty="0"/>
              <a:t> : chaîne</a:t>
            </a:r>
          </a:p>
          <a:p>
            <a:pPr marL="0" indent="0">
              <a:buNone/>
            </a:pPr>
            <a:r>
              <a:rPr lang="fr-FR" sz="1800" dirty="0"/>
              <a:t>	adresse : chaîne</a:t>
            </a:r>
          </a:p>
          <a:p>
            <a:pPr marL="0" indent="0">
              <a:buNone/>
            </a:pPr>
            <a:r>
              <a:rPr lang="fr-FR" sz="1800" dirty="0" err="1">
                <a:solidFill>
                  <a:schemeClr val="accent2"/>
                </a:solidFill>
              </a:rPr>
              <a:t>FinStruct</a:t>
            </a:r>
            <a:endParaRPr lang="fr-FR" sz="1800" dirty="0">
              <a:solidFill>
                <a:schemeClr val="accent2"/>
              </a:solidFill>
            </a:endParaRPr>
          </a:p>
          <a:p>
            <a:pPr marL="457200" lvl="1" indent="0">
              <a:buNone/>
            </a:pPr>
            <a:endParaRPr lang="fr-FR" sz="2000" dirty="0"/>
          </a:p>
          <a:p>
            <a:pPr lvl="1"/>
            <a:endParaRPr lang="fr-FR" sz="2000" dirty="0"/>
          </a:p>
        </p:txBody>
      </p:sp>
      <p:sp>
        <p:nvSpPr>
          <p:cNvPr id="7" name="Rectangle 6"/>
          <p:cNvSpPr/>
          <p:nvPr/>
        </p:nvSpPr>
        <p:spPr>
          <a:xfrm>
            <a:off x="5408556" y="3483489"/>
            <a:ext cx="6642465" cy="660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5408556" y="4278826"/>
            <a:ext cx="6642465" cy="660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5408556" y="5498554"/>
            <a:ext cx="6642465" cy="660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9080741" y="4936051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4188901" y="3732725"/>
            <a:ext cx="1149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e</a:t>
            </a:r>
            <a:r>
              <a:rPr lang="fr-FR" dirty="0" err="1" smtClean="0"/>
              <a:t>tudiant</a:t>
            </a:r>
            <a:r>
              <a:rPr lang="fr-FR" dirty="0" smtClean="0"/>
              <a:t> 1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4151948" y="4424360"/>
            <a:ext cx="1149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e</a:t>
            </a:r>
            <a:r>
              <a:rPr lang="fr-FR" dirty="0" err="1" smtClean="0"/>
              <a:t>tudiant</a:t>
            </a:r>
            <a:r>
              <a:rPr lang="fr-FR" dirty="0" smtClean="0"/>
              <a:t> 2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4215120" y="5644088"/>
            <a:ext cx="1154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e</a:t>
            </a:r>
            <a:r>
              <a:rPr lang="fr-FR" dirty="0" err="1" smtClean="0"/>
              <a:t>tudiant</a:t>
            </a:r>
            <a:r>
              <a:rPr lang="fr-FR" dirty="0" smtClean="0"/>
              <a:t> n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5477983" y="2996153"/>
            <a:ext cx="1293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no-</a:t>
            </a:r>
            <a:r>
              <a:rPr lang="fr-FR" dirty="0" err="1" smtClean="0"/>
              <a:t>etudiant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7191003" y="3016209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nom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7942186" y="2987359"/>
            <a:ext cx="1874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annee_inscription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10420753" y="3031192"/>
            <a:ext cx="904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adresse</a:t>
            </a:r>
            <a:endParaRPr lang="fr-FR" dirty="0"/>
          </a:p>
        </p:txBody>
      </p:sp>
      <p:cxnSp>
        <p:nvCxnSpPr>
          <p:cNvPr id="19" name="Connecteur droit 18"/>
          <p:cNvCxnSpPr/>
          <p:nvPr/>
        </p:nvCxnSpPr>
        <p:spPr>
          <a:xfrm flipH="1">
            <a:off x="6939985" y="3507061"/>
            <a:ext cx="17526" cy="26754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8164456" y="3483489"/>
            <a:ext cx="14343" cy="26754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9602886" y="3455959"/>
            <a:ext cx="0" cy="26754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>
            <a:off x="426720" y="4504267"/>
            <a:ext cx="2517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n enregistrements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de structure  ‘’Etudiant’’</a:t>
            </a:r>
            <a:endParaRPr lang="fr-FR" dirty="0"/>
          </a:p>
        </p:txBody>
      </p:sp>
      <p:cxnSp>
        <p:nvCxnSpPr>
          <p:cNvPr id="6" name="Connecteur droit avec flèche 5"/>
          <p:cNvCxnSpPr>
            <a:stCxn id="2" idx="3"/>
            <a:endCxn id="12" idx="1"/>
          </p:cNvCxnSpPr>
          <p:nvPr/>
        </p:nvCxnSpPr>
        <p:spPr>
          <a:xfrm flipV="1">
            <a:off x="2943847" y="4609026"/>
            <a:ext cx="1208101" cy="2184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>
            <a:stCxn id="2" idx="3"/>
            <a:endCxn id="11" idx="1"/>
          </p:cNvCxnSpPr>
          <p:nvPr/>
        </p:nvCxnSpPr>
        <p:spPr>
          <a:xfrm flipV="1">
            <a:off x="2943847" y="3917391"/>
            <a:ext cx="1245054" cy="910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>
            <a:stCxn id="2" idx="3"/>
            <a:endCxn id="13" idx="1"/>
          </p:cNvCxnSpPr>
          <p:nvPr/>
        </p:nvCxnSpPr>
        <p:spPr>
          <a:xfrm>
            <a:off x="2943847" y="4827433"/>
            <a:ext cx="1271273" cy="10013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6791102" y="2241702"/>
            <a:ext cx="3025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Structure des enregistrements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035040" y="3686891"/>
            <a:ext cx="601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12</a:t>
            </a:r>
            <a:r>
              <a:rPr lang="fr-FR" dirty="0" smtClean="0">
                <a:solidFill>
                  <a:srgbClr val="FF0000"/>
                </a:solidFill>
              </a:rPr>
              <a:t>               </a:t>
            </a:r>
            <a:r>
              <a:rPr lang="fr-FR" dirty="0" smtClean="0"/>
              <a:t>Alfred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</a:rPr>
              <a:t>          </a:t>
            </a:r>
            <a:r>
              <a:rPr lang="fr-FR" dirty="0" smtClean="0"/>
              <a:t>2017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</a:rPr>
              <a:t>                     </a:t>
            </a:r>
            <a:r>
              <a:rPr lang="fr-FR" dirty="0" smtClean="0"/>
              <a:t>Cite Haute </a:t>
            </a:r>
            <a:r>
              <a:rPr lang="fr-FR" dirty="0" err="1" smtClean="0"/>
              <a:t>Malgrange</a:t>
            </a:r>
            <a:endParaRPr lang="fr-FR" dirty="0"/>
          </a:p>
          <a:p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418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structures – Définition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Type</a:t>
            </a:r>
          </a:p>
          <a:p>
            <a:pPr marL="0" indent="0">
              <a:buNone/>
            </a:pPr>
            <a:r>
              <a:rPr lang="fr-FR" dirty="0" smtClean="0"/>
              <a:t>Structure nom-type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champ1 : type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champ2 : type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champ3 : type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champ4 : type</a:t>
            </a:r>
          </a:p>
          <a:p>
            <a:pPr marL="0" indent="0">
              <a:buNone/>
            </a:pPr>
            <a:r>
              <a:rPr lang="fr-FR" dirty="0" err="1" smtClean="0"/>
              <a:t>FinStruct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Type</a:t>
            </a:r>
          </a:p>
          <a:p>
            <a:pPr marL="0" indent="0">
              <a:buNone/>
            </a:pPr>
            <a:r>
              <a:rPr lang="fr-FR" dirty="0"/>
              <a:t>Structure E</a:t>
            </a:r>
            <a:r>
              <a:rPr lang="fr-FR" dirty="0" smtClean="0"/>
              <a:t>tudiant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	no-</a:t>
            </a:r>
            <a:r>
              <a:rPr lang="fr-FR" dirty="0" err="1"/>
              <a:t>etudiant</a:t>
            </a:r>
            <a:r>
              <a:rPr lang="fr-FR" dirty="0"/>
              <a:t> : chaîne</a:t>
            </a:r>
          </a:p>
          <a:p>
            <a:pPr marL="0" indent="0">
              <a:buNone/>
            </a:pPr>
            <a:r>
              <a:rPr lang="fr-FR" dirty="0"/>
              <a:t>	nom: chaîne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err="1"/>
              <a:t>année_inscription</a:t>
            </a:r>
            <a:r>
              <a:rPr lang="fr-FR" dirty="0"/>
              <a:t> : chaîne</a:t>
            </a:r>
          </a:p>
          <a:p>
            <a:pPr marL="0" indent="0">
              <a:buNone/>
            </a:pPr>
            <a:r>
              <a:rPr lang="fr-FR" dirty="0"/>
              <a:t>	adresse : chaîne</a:t>
            </a:r>
          </a:p>
          <a:p>
            <a:pPr marL="0" indent="0">
              <a:buNone/>
            </a:pPr>
            <a:r>
              <a:rPr lang="fr-FR" dirty="0" err="1" smtClean="0"/>
              <a:t>FinStruct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853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0492" y="277661"/>
            <a:ext cx="10515600" cy="1325563"/>
          </a:xfrm>
        </p:spPr>
        <p:txBody>
          <a:bodyPr/>
          <a:lstStyle/>
          <a:p>
            <a:r>
              <a:rPr lang="fr-FR" dirty="0" smtClean="0"/>
              <a:t>Les enregistrements : instances de structures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22351" y="1698632"/>
            <a:ext cx="5393267" cy="4351338"/>
          </a:xfrm>
        </p:spPr>
        <p:txBody>
          <a:bodyPr>
            <a:normAutofit/>
          </a:bodyPr>
          <a:lstStyle/>
          <a:p>
            <a:r>
              <a:rPr lang="fr-FR" dirty="0" smtClean="0"/>
              <a:t>Notion d’enregistrement</a:t>
            </a:r>
          </a:p>
          <a:p>
            <a:pPr marL="0" indent="0">
              <a:buNone/>
            </a:pPr>
            <a:r>
              <a:rPr lang="fr-FR" dirty="0" smtClean="0"/>
              <a:t>Un </a:t>
            </a:r>
            <a:r>
              <a:rPr lang="fr-FR" dirty="0" smtClean="0">
                <a:solidFill>
                  <a:schemeClr val="accent2"/>
                </a:solidFill>
              </a:rPr>
              <a:t>enregistrement</a:t>
            </a:r>
            <a:r>
              <a:rPr lang="fr-FR" dirty="0" smtClean="0"/>
              <a:t> est une variable d’un type structuré de donnée.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VAR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2"/>
                </a:solidFill>
              </a:rPr>
              <a:t>nom-enregistrement :</a:t>
            </a:r>
            <a:r>
              <a:rPr lang="fr-FR" dirty="0" smtClean="0"/>
              <a:t>  nom de type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615853" y="1603224"/>
            <a:ext cx="5181600" cy="44984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Exemple:</a:t>
            </a:r>
          </a:p>
          <a:p>
            <a:pPr marL="0" indent="0">
              <a:buNone/>
            </a:pPr>
            <a:r>
              <a:rPr lang="fr-FR" dirty="0"/>
              <a:t>etudiant1, etudiant2: Etudiant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395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structures - Utilisation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6533" y="1825625"/>
            <a:ext cx="539326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Type</a:t>
            </a:r>
          </a:p>
          <a:p>
            <a:pPr marL="0" indent="0">
              <a:buNone/>
            </a:pPr>
            <a:r>
              <a:rPr lang="fr-FR" dirty="0"/>
              <a:t>Structure </a:t>
            </a:r>
            <a:r>
              <a:rPr lang="fr-FR" dirty="0">
                <a:solidFill>
                  <a:schemeClr val="accent2"/>
                </a:solidFill>
              </a:rPr>
              <a:t>nom-type</a:t>
            </a:r>
          </a:p>
          <a:p>
            <a:pPr marL="0" indent="0">
              <a:buNone/>
            </a:pPr>
            <a:r>
              <a:rPr lang="fr-FR" dirty="0"/>
              <a:t>	champ1 : type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>
                <a:solidFill>
                  <a:schemeClr val="accent1"/>
                </a:solidFill>
              </a:rPr>
              <a:t>champ2</a:t>
            </a:r>
            <a:r>
              <a:rPr lang="fr-FR" dirty="0"/>
              <a:t> : type</a:t>
            </a:r>
          </a:p>
          <a:p>
            <a:pPr marL="0" indent="0">
              <a:buNone/>
            </a:pPr>
            <a:r>
              <a:rPr lang="fr-FR" dirty="0"/>
              <a:t>	champ3 : type</a:t>
            </a:r>
          </a:p>
          <a:p>
            <a:pPr marL="0" indent="0">
              <a:buNone/>
            </a:pPr>
            <a:r>
              <a:rPr lang="fr-FR" dirty="0"/>
              <a:t>	champ4 : type</a:t>
            </a:r>
          </a:p>
          <a:p>
            <a:pPr marL="0" indent="0">
              <a:buNone/>
            </a:pPr>
            <a:r>
              <a:rPr lang="fr-FR" dirty="0" err="1"/>
              <a:t>FinStruct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21867" y="1825625"/>
            <a:ext cx="5731933" cy="4351338"/>
          </a:xfrm>
        </p:spPr>
        <p:txBody>
          <a:bodyPr/>
          <a:lstStyle/>
          <a:p>
            <a:r>
              <a:rPr lang="fr-FR" dirty="0"/>
              <a:t>Accéder à un champ d’un </a:t>
            </a:r>
            <a:r>
              <a:rPr lang="fr-FR" dirty="0" smtClean="0"/>
              <a:t>enregistrement</a:t>
            </a:r>
          </a:p>
          <a:p>
            <a:pPr lvl="1"/>
            <a:r>
              <a:rPr lang="fr-FR" dirty="0" err="1" smtClean="0"/>
              <a:t>nom_enregistrement</a:t>
            </a:r>
            <a:r>
              <a:rPr lang="fr-FR" b="1" dirty="0" err="1" smtClean="0">
                <a:solidFill>
                  <a:schemeClr val="accent2"/>
                </a:solidFill>
              </a:rPr>
              <a:t>.</a:t>
            </a:r>
            <a:r>
              <a:rPr lang="fr-FR" dirty="0" err="1" smtClean="0"/>
              <a:t>nom_de_champ</a:t>
            </a:r>
            <a:endParaRPr lang="fr-FR" dirty="0" smtClean="0"/>
          </a:p>
          <a:p>
            <a:pPr lvl="1"/>
            <a:endParaRPr lang="fr-FR" dirty="0" smtClean="0"/>
          </a:p>
          <a:p>
            <a:pPr lvl="1"/>
            <a:r>
              <a:rPr lang="fr-FR" dirty="0"/>
              <a:t>v</a:t>
            </a:r>
            <a:r>
              <a:rPr lang="fr-FR" dirty="0" smtClean="0"/>
              <a:t>ariable1 : </a:t>
            </a:r>
            <a:r>
              <a:rPr lang="fr-FR" dirty="0" smtClean="0">
                <a:solidFill>
                  <a:schemeClr val="accent2"/>
                </a:solidFill>
              </a:rPr>
              <a:t>nom-type</a:t>
            </a:r>
          </a:p>
          <a:p>
            <a:pPr marL="457200" lvl="1" indent="0">
              <a:buNone/>
            </a:pPr>
            <a:r>
              <a:rPr lang="fr-FR" dirty="0"/>
              <a:t>v</a:t>
            </a:r>
            <a:r>
              <a:rPr lang="fr-FR" dirty="0" smtClean="0"/>
              <a:t>ariable2 </a:t>
            </a:r>
            <a:r>
              <a:rPr lang="fr-FR" dirty="0" smtClean="0">
                <a:sym typeface="Wingdings" panose="05000000000000000000" pitchFamily="2" charset="2"/>
              </a:rPr>
              <a:t> variable1.</a:t>
            </a: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champ2</a:t>
            </a:r>
          </a:p>
          <a:p>
            <a:pPr lvl="1"/>
            <a:endParaRPr lang="fr-FR" dirty="0" smtClean="0"/>
          </a:p>
          <a:p>
            <a:pPr lvl="1"/>
            <a:r>
              <a:rPr lang="fr-FR" dirty="0"/>
              <a:t>e</a:t>
            </a:r>
            <a:r>
              <a:rPr lang="fr-FR" dirty="0" smtClean="0"/>
              <a:t>tudiant1 : </a:t>
            </a:r>
            <a:r>
              <a:rPr lang="fr-FR" dirty="0" err="1" smtClean="0"/>
              <a:t>type_etudiant</a:t>
            </a:r>
            <a:endParaRPr lang="fr-FR" dirty="0" smtClean="0"/>
          </a:p>
          <a:p>
            <a:pPr marL="457200" lvl="1" indent="0">
              <a:buNone/>
            </a:pPr>
            <a:r>
              <a:rPr lang="fr-FR" dirty="0" smtClean="0"/>
              <a:t>variable4 </a:t>
            </a:r>
            <a:r>
              <a:rPr lang="fr-FR" dirty="0" smtClean="0">
                <a:sym typeface="Wingdings" panose="05000000000000000000" pitchFamily="2" charset="2"/>
              </a:rPr>
              <a:t> etudiant1.nom</a:t>
            </a:r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917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enregistrements dans les structures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Une structure peut avoir un champ de type structure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/>
              <a:t>Type</a:t>
            </a:r>
          </a:p>
          <a:p>
            <a:pPr marL="0" indent="0">
              <a:buNone/>
            </a:pPr>
            <a:r>
              <a:rPr lang="fr-FR" dirty="0"/>
              <a:t>Structure </a:t>
            </a:r>
            <a:r>
              <a:rPr lang="fr-FR" dirty="0" smtClean="0">
                <a:solidFill>
                  <a:schemeClr val="accent2"/>
                </a:solidFill>
              </a:rPr>
              <a:t>nom-type-2</a:t>
            </a:r>
            <a:endParaRPr lang="fr-FR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fr-FR" dirty="0"/>
              <a:t>	champ1 : type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>
                <a:solidFill>
                  <a:schemeClr val="accent1"/>
                </a:solidFill>
              </a:rPr>
              <a:t>champ2</a:t>
            </a:r>
            <a:r>
              <a:rPr lang="fr-FR" dirty="0"/>
              <a:t> : </a:t>
            </a:r>
            <a:r>
              <a:rPr lang="fr-FR" dirty="0" smtClean="0"/>
              <a:t>nom-type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	champ3 : type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err="1" smtClean="0"/>
              <a:t>FinStruct</a:t>
            </a:r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5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2000" dirty="0"/>
              <a:t>Type</a:t>
            </a:r>
          </a:p>
          <a:p>
            <a:pPr marL="0" indent="0">
              <a:buNone/>
            </a:pPr>
            <a:r>
              <a:rPr lang="fr-FR" sz="2000" dirty="0"/>
              <a:t>Structure nom-type</a:t>
            </a:r>
          </a:p>
          <a:p>
            <a:pPr marL="0" indent="0">
              <a:buNone/>
            </a:pPr>
            <a:r>
              <a:rPr lang="fr-FR" sz="2000" dirty="0"/>
              <a:t>	</a:t>
            </a:r>
            <a:r>
              <a:rPr lang="fr-FR" sz="2000" dirty="0" smtClean="0"/>
              <a:t>champ11 </a:t>
            </a:r>
            <a:r>
              <a:rPr lang="fr-FR" sz="2000" dirty="0"/>
              <a:t>: type</a:t>
            </a:r>
          </a:p>
          <a:p>
            <a:pPr marL="0" indent="0">
              <a:buNone/>
            </a:pPr>
            <a:r>
              <a:rPr lang="fr-FR" sz="2000" dirty="0"/>
              <a:t>	</a:t>
            </a:r>
            <a:r>
              <a:rPr lang="fr-FR" sz="2000" dirty="0" smtClean="0"/>
              <a:t>champ22 </a:t>
            </a:r>
            <a:r>
              <a:rPr lang="fr-FR" sz="2000" dirty="0"/>
              <a:t>: type</a:t>
            </a:r>
          </a:p>
          <a:p>
            <a:pPr marL="0" indent="0">
              <a:buNone/>
            </a:pPr>
            <a:r>
              <a:rPr lang="fr-FR" sz="2000" dirty="0"/>
              <a:t>	</a:t>
            </a:r>
            <a:r>
              <a:rPr lang="fr-FR" sz="2000" dirty="0" smtClean="0"/>
              <a:t>champ33 </a:t>
            </a:r>
            <a:r>
              <a:rPr lang="fr-FR" sz="2000" dirty="0"/>
              <a:t>: type</a:t>
            </a:r>
          </a:p>
          <a:p>
            <a:pPr marL="0" indent="0">
              <a:buNone/>
            </a:pPr>
            <a:r>
              <a:rPr lang="fr-FR" sz="2000" dirty="0"/>
              <a:t>	</a:t>
            </a:r>
            <a:r>
              <a:rPr lang="fr-FR" sz="2000" dirty="0" smtClean="0"/>
              <a:t>champ44 </a:t>
            </a:r>
            <a:r>
              <a:rPr lang="fr-FR" sz="2000" dirty="0"/>
              <a:t>: type</a:t>
            </a:r>
          </a:p>
          <a:p>
            <a:pPr marL="0" indent="0">
              <a:buNone/>
            </a:pPr>
            <a:r>
              <a:rPr lang="fr-FR" sz="2000" dirty="0" err="1" smtClean="0"/>
              <a:t>FinStruct</a:t>
            </a:r>
            <a:endParaRPr lang="fr-FR" sz="2000" dirty="0" smtClean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r>
              <a:rPr lang="fr-FR" sz="2000" dirty="0" smtClean="0"/>
              <a:t>Var exemple : </a:t>
            </a:r>
            <a:r>
              <a:rPr lang="fr-FR" sz="2000" dirty="0" smtClean="0">
                <a:solidFill>
                  <a:schemeClr val="accent2"/>
                </a:solidFill>
              </a:rPr>
              <a:t>nom-type-2</a:t>
            </a:r>
          </a:p>
          <a:p>
            <a:pPr marL="0" indent="0">
              <a:buNone/>
            </a:pPr>
            <a:r>
              <a:rPr lang="fr-FR" sz="2000" dirty="0" smtClean="0"/>
              <a:t>Variable5 </a:t>
            </a:r>
            <a:r>
              <a:rPr lang="fr-FR" sz="2000" dirty="0" smtClean="0">
                <a:sym typeface="Wingdings" panose="05000000000000000000" pitchFamily="2" charset="2"/>
              </a:rPr>
              <a:t> exemple</a:t>
            </a:r>
            <a:r>
              <a:rPr lang="fr-FR" sz="2000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.</a:t>
            </a:r>
            <a:r>
              <a:rPr lang="fr-FR" sz="20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champ2</a:t>
            </a:r>
            <a:r>
              <a:rPr lang="fr-FR" sz="2000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.champ22</a:t>
            </a:r>
            <a:endParaRPr lang="fr-FR" sz="2000" dirty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6" name="Ellipse 5"/>
          <p:cNvSpPr/>
          <p:nvPr/>
        </p:nvSpPr>
        <p:spPr>
          <a:xfrm>
            <a:off x="7213600" y="2015067"/>
            <a:ext cx="1219200" cy="6942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cxnSp>
        <p:nvCxnSpPr>
          <p:cNvPr id="8" name="Connecteur droit avec flèche 7"/>
          <p:cNvCxnSpPr>
            <a:stCxn id="6" idx="3"/>
          </p:cNvCxnSpPr>
          <p:nvPr/>
        </p:nvCxnSpPr>
        <p:spPr>
          <a:xfrm flipH="1">
            <a:off x="4419600" y="2607661"/>
            <a:ext cx="2972548" cy="19304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66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nouveau type construit :</a:t>
            </a:r>
            <a:br>
              <a:rPr lang="fr-FR" dirty="0" smtClean="0"/>
            </a:br>
            <a:r>
              <a:rPr lang="fr-FR" dirty="0">
                <a:solidFill>
                  <a:schemeClr val="accent2"/>
                </a:solidFill>
              </a:rPr>
              <a:t>l</a:t>
            </a:r>
            <a:r>
              <a:rPr lang="fr-FR" dirty="0" smtClean="0">
                <a:solidFill>
                  <a:schemeClr val="accent2"/>
                </a:solidFill>
              </a:rPr>
              <a:t>es tables </a:t>
            </a:r>
            <a:r>
              <a:rPr lang="fr-FR" dirty="0" smtClean="0"/>
              <a:t>(tableau d’enregistrements)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03200" y="2215237"/>
            <a:ext cx="4910667" cy="4351338"/>
          </a:xfrm>
        </p:spPr>
        <p:txBody>
          <a:bodyPr/>
          <a:lstStyle/>
          <a:p>
            <a:r>
              <a:rPr lang="fr-FR" dirty="0" smtClean="0"/>
              <a:t>Une table est un tableau d’enregistrements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24399" y="2215237"/>
            <a:ext cx="7095068" cy="4351338"/>
          </a:xfrm>
        </p:spPr>
        <p:txBody>
          <a:bodyPr/>
          <a:lstStyle/>
          <a:p>
            <a:r>
              <a:rPr lang="fr-FR" dirty="0" smtClean="0"/>
              <a:t>VAR</a:t>
            </a:r>
          </a:p>
          <a:p>
            <a:pPr marL="0" indent="0">
              <a:buNone/>
            </a:pPr>
            <a:r>
              <a:rPr lang="fr-FR" dirty="0" smtClean="0"/>
              <a:t>var </a:t>
            </a:r>
            <a:r>
              <a:rPr lang="fr-FR" dirty="0" err="1" smtClean="0"/>
              <a:t>etudiants</a:t>
            </a:r>
            <a:r>
              <a:rPr lang="fr-FR" dirty="0" smtClean="0"/>
              <a:t> : tableau[1..10] de type-</a:t>
            </a:r>
            <a:r>
              <a:rPr lang="fr-FR" dirty="0" err="1" smtClean="0"/>
              <a:t>etudiant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Nom de l’étudiant i: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Etudiants[i].nom</a:t>
            </a:r>
          </a:p>
          <a:p>
            <a:pPr marL="0" indent="0">
              <a:buNone/>
            </a:pP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1177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</a:t>
            </a:r>
            <a:r>
              <a:rPr lang="fr-FR" dirty="0" smtClean="0"/>
              <a:t>tructures et tables en PHP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On ne dispose pas de type « structure »</a:t>
            </a:r>
          </a:p>
          <a:p>
            <a:r>
              <a:rPr lang="fr-FR" dirty="0" smtClean="0"/>
              <a:t>On va s’appuyer sur la notion de </a:t>
            </a:r>
            <a:r>
              <a:rPr lang="fr-FR" dirty="0" smtClean="0">
                <a:solidFill>
                  <a:srgbClr val="0070C0"/>
                </a:solidFill>
              </a:rPr>
              <a:t>class</a:t>
            </a:r>
            <a:r>
              <a:rPr lang="fr-FR" dirty="0" smtClean="0"/>
              <a:t>e d’objets</a:t>
            </a:r>
          </a:p>
          <a:p>
            <a:r>
              <a:rPr lang="fr-FR" dirty="0" smtClean="0"/>
              <a:t>Avec les notations ‘’</a:t>
            </a:r>
            <a:r>
              <a:rPr lang="fr-FR" dirty="0" smtClean="0">
                <a:solidFill>
                  <a:srgbClr val="0070C0"/>
                </a:solidFill>
              </a:rPr>
              <a:t>new</a:t>
            </a:r>
            <a:r>
              <a:rPr lang="fr-FR" dirty="0" smtClean="0"/>
              <a:t>’’</a:t>
            </a:r>
          </a:p>
          <a:p>
            <a:pPr marL="0" indent="0">
              <a:buNone/>
            </a:pPr>
            <a:r>
              <a:rPr lang="fr-FR" dirty="0" smtClean="0"/>
              <a:t>et ‘’ </a:t>
            </a:r>
            <a:r>
              <a:rPr lang="fr-FR" dirty="0" smtClean="0">
                <a:solidFill>
                  <a:srgbClr val="0070C0"/>
                </a:solidFill>
              </a:rPr>
              <a:t>-&gt;</a:t>
            </a:r>
            <a:r>
              <a:rPr lang="fr-FR" dirty="0" smtClean="0"/>
              <a:t>’’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En réalité, on </a:t>
            </a:r>
            <a:r>
              <a:rPr lang="fr-FR" dirty="0" err="1" smtClean="0"/>
              <a:t>entrebaille</a:t>
            </a:r>
            <a:r>
              <a:rPr lang="fr-FR" dirty="0" smtClean="0"/>
              <a:t> la porte de la programmation objet.</a:t>
            </a:r>
          </a:p>
          <a:p>
            <a:r>
              <a:rPr lang="fr-FR" dirty="0" smtClean="0"/>
              <a:t>Aussi, n’entrez </a:t>
            </a:r>
            <a:r>
              <a:rPr lang="fr-FR" dirty="0"/>
              <a:t>pas dans le détail de ces notations, c’est inutile et il vous manque une partie du contexte : exemple </a:t>
            </a:r>
            <a:r>
              <a:rPr lang="fr-FR" dirty="0" smtClean="0"/>
              <a:t>du mot clé  </a:t>
            </a:r>
            <a:r>
              <a:rPr lang="fr-FR" dirty="0" smtClean="0">
                <a:solidFill>
                  <a:schemeClr val="accent1"/>
                </a:solidFill>
              </a:rPr>
              <a:t>public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398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Organiser son environnement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Pour exécuter un programme PHP, on a besoin d’installer sur sa machine :</a:t>
            </a:r>
          </a:p>
          <a:p>
            <a:pPr lvl="1"/>
            <a:r>
              <a:rPr lang="fr-FR" dirty="0" smtClean="0"/>
              <a:t>Un serveur Web</a:t>
            </a:r>
          </a:p>
          <a:p>
            <a:pPr lvl="1"/>
            <a:r>
              <a:rPr lang="fr-FR" dirty="0" smtClean="0"/>
              <a:t>Un interpréteur PHP</a:t>
            </a:r>
          </a:p>
          <a:p>
            <a:pPr lvl="1"/>
            <a:r>
              <a:rPr lang="fr-FR" dirty="0" smtClean="0"/>
              <a:t>(Un serveur de base de données : pas utile pour l’instant, mais pourra servir par la suite et souvent livré avec le serveur Web)</a:t>
            </a:r>
          </a:p>
          <a:p>
            <a:pPr lvl="1"/>
            <a:r>
              <a:rPr lang="fr-FR" dirty="0" smtClean="0"/>
              <a:t>Il est nécessaire d’utiliser un serveur Web et un interpréteur PHP</a:t>
            </a:r>
          </a:p>
          <a:p>
            <a:pPr lvl="1"/>
            <a:r>
              <a:rPr lang="fr-FR" dirty="0" smtClean="0"/>
              <a:t>Voir le cours </a:t>
            </a:r>
            <a:r>
              <a:rPr lang="fr-FR" dirty="0" err="1" smtClean="0"/>
              <a:t>Openclassrrom</a:t>
            </a:r>
            <a:r>
              <a:rPr lang="fr-FR" dirty="0" smtClean="0"/>
              <a:t> N°2 « préparer son environnement </a:t>
            </a:r>
            <a:r>
              <a:rPr lang="fr-FR" dirty="0"/>
              <a:t>de travail » </a:t>
            </a:r>
            <a:r>
              <a:rPr lang="fr-FR" dirty="0">
                <a:hlinkClick r:id="rId2"/>
              </a:rPr>
              <a:t>https://</a:t>
            </a:r>
            <a:r>
              <a:rPr lang="fr-FR" dirty="0" smtClean="0">
                <a:hlinkClick r:id="rId2"/>
              </a:rPr>
              <a:t>openclassrooms.com/courses/concevez-votre-site-web-avec-php-et-mysql/preparer-son-environnement-de-travail</a:t>
            </a:r>
            <a:r>
              <a:rPr lang="fr-FR" dirty="0" smtClean="0"/>
              <a:t> </a:t>
            </a:r>
          </a:p>
          <a:p>
            <a:r>
              <a:rPr lang="fr-FR" dirty="0" smtClean="0"/>
              <a:t>Mais pour s ’exercer simplement sur des programmes simples, on peut utiliser </a:t>
            </a:r>
          </a:p>
          <a:p>
            <a:pPr marL="0" indent="0">
              <a:buNone/>
            </a:pPr>
            <a:r>
              <a:rPr lang="fr-FR" dirty="0" smtClean="0"/>
              <a:t> </a:t>
            </a:r>
            <a:r>
              <a:rPr lang="fr-FR" dirty="0" smtClean="0">
                <a:hlinkClick r:id="rId3"/>
              </a:rPr>
              <a:t>http</a:t>
            </a:r>
            <a:r>
              <a:rPr lang="fr-FR" dirty="0">
                <a:hlinkClick r:id="rId3"/>
              </a:rPr>
              <a:t>://sandbox.onlinephpfunctions.com</a:t>
            </a:r>
            <a:r>
              <a:rPr lang="fr-FR" dirty="0" smtClean="0">
                <a:hlinkClick r:id="rId3"/>
              </a:rPr>
              <a:t>/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926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914399"/>
            <a:ext cx="5181600" cy="52625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dirty="0" smtClean="0"/>
              <a:t>Création des types de structure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&lt;?</a:t>
            </a:r>
            <a:r>
              <a:rPr lang="fr-FR" dirty="0" err="1"/>
              <a:t>php</a:t>
            </a: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>class</a:t>
            </a:r>
            <a:r>
              <a:rPr lang="fr-FR" dirty="0"/>
              <a:t> </a:t>
            </a:r>
            <a:r>
              <a:rPr lang="fr-FR" dirty="0" err="1"/>
              <a:t>tfabricant</a:t>
            </a:r>
            <a:r>
              <a:rPr lang="fr-FR" dirty="0"/>
              <a:t> {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>public</a:t>
            </a:r>
            <a:r>
              <a:rPr lang="fr-FR" dirty="0"/>
              <a:t> </a:t>
            </a:r>
            <a:r>
              <a:rPr lang="fr-FR" dirty="0">
                <a:solidFill>
                  <a:schemeClr val="accent6"/>
                </a:solidFill>
              </a:rPr>
              <a:t>$</a:t>
            </a:r>
            <a:r>
              <a:rPr lang="fr-FR" dirty="0" err="1">
                <a:solidFill>
                  <a:schemeClr val="accent6"/>
                </a:solidFill>
              </a:rPr>
              <a:t>ref</a:t>
            </a:r>
            <a:r>
              <a:rPr lang="fr-FR" dirty="0"/>
              <a:t>;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>public</a:t>
            </a:r>
            <a:r>
              <a:rPr lang="fr-FR" dirty="0"/>
              <a:t> $nom;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>public</a:t>
            </a:r>
            <a:r>
              <a:rPr lang="fr-FR" dirty="0"/>
              <a:t> $adresse;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>public</a:t>
            </a:r>
            <a:r>
              <a:rPr lang="fr-FR" dirty="0"/>
              <a:t> $tel;</a:t>
            </a:r>
          </a:p>
          <a:p>
            <a:pPr marL="0" indent="0">
              <a:buNone/>
            </a:pPr>
            <a:r>
              <a:rPr lang="fr-FR" dirty="0"/>
              <a:t>}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>class</a:t>
            </a:r>
            <a:r>
              <a:rPr lang="fr-FR" dirty="0"/>
              <a:t> </a:t>
            </a:r>
            <a:r>
              <a:rPr lang="fr-FR" dirty="0" err="1"/>
              <a:t>tarticle</a:t>
            </a:r>
            <a:r>
              <a:rPr lang="fr-FR" dirty="0"/>
              <a:t> {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>public</a:t>
            </a:r>
            <a:r>
              <a:rPr lang="fr-FR" dirty="0"/>
              <a:t> </a:t>
            </a:r>
            <a:r>
              <a:rPr lang="fr-FR" dirty="0">
                <a:solidFill>
                  <a:srgbClr val="FF0000"/>
                </a:solidFill>
              </a:rPr>
              <a:t>$</a:t>
            </a:r>
            <a:r>
              <a:rPr lang="fr-FR" dirty="0" err="1">
                <a:solidFill>
                  <a:srgbClr val="FF0000"/>
                </a:solidFill>
              </a:rPr>
              <a:t>ref</a:t>
            </a:r>
            <a:r>
              <a:rPr lang="fr-FR" dirty="0"/>
              <a:t>;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>public</a:t>
            </a:r>
            <a:r>
              <a:rPr lang="fr-FR" dirty="0"/>
              <a:t> $libelle;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>public</a:t>
            </a:r>
            <a:r>
              <a:rPr lang="fr-FR" dirty="0"/>
              <a:t> $prix;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>public</a:t>
            </a:r>
            <a:r>
              <a:rPr lang="fr-FR" dirty="0"/>
              <a:t> </a:t>
            </a:r>
            <a:r>
              <a:rPr lang="fr-FR" dirty="0">
                <a:solidFill>
                  <a:schemeClr val="accent2"/>
                </a:solidFill>
              </a:rPr>
              <a:t>$</a:t>
            </a:r>
            <a:r>
              <a:rPr lang="fr-FR" dirty="0" err="1">
                <a:solidFill>
                  <a:schemeClr val="accent2"/>
                </a:solidFill>
              </a:rPr>
              <a:t>fab</a:t>
            </a:r>
            <a:r>
              <a:rPr lang="fr-FR" dirty="0"/>
              <a:t>;</a:t>
            </a:r>
          </a:p>
          <a:p>
            <a:pPr marL="0" indent="0">
              <a:buNone/>
            </a:pPr>
            <a:r>
              <a:rPr lang="fr-FR" dirty="0" smtClean="0"/>
              <a:t>}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914399"/>
            <a:ext cx="5181600" cy="526256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dirty="0" smtClean="0"/>
              <a:t>Utilisation des enregistrements structurés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$article=</a:t>
            </a:r>
            <a:r>
              <a:rPr lang="fr-FR" dirty="0" smtClean="0">
                <a:solidFill>
                  <a:schemeClr val="accent1"/>
                </a:solidFill>
              </a:rPr>
              <a:t>new</a:t>
            </a:r>
            <a:r>
              <a:rPr lang="fr-FR" dirty="0" smtClean="0"/>
              <a:t> </a:t>
            </a:r>
            <a:r>
              <a:rPr lang="fr-FR" dirty="0" err="1"/>
              <a:t>tarticle</a:t>
            </a:r>
            <a:r>
              <a:rPr lang="fr-FR" dirty="0"/>
              <a:t>;</a:t>
            </a:r>
          </a:p>
          <a:p>
            <a:pPr marL="0" indent="0">
              <a:buNone/>
            </a:pPr>
            <a:r>
              <a:rPr lang="fr-FR" dirty="0"/>
              <a:t>$article</a:t>
            </a:r>
            <a:r>
              <a:rPr lang="fr-FR" dirty="0">
                <a:solidFill>
                  <a:schemeClr val="accent1"/>
                </a:solidFill>
              </a:rPr>
              <a:t>-&gt;</a:t>
            </a:r>
            <a:r>
              <a:rPr lang="fr-FR" dirty="0" err="1">
                <a:solidFill>
                  <a:schemeClr val="accent2"/>
                </a:solidFill>
              </a:rPr>
              <a:t>fab</a:t>
            </a:r>
            <a:r>
              <a:rPr lang="fr-FR" dirty="0"/>
              <a:t>=new </a:t>
            </a:r>
            <a:r>
              <a:rPr lang="fr-FR" dirty="0" err="1"/>
              <a:t>tfabricant</a:t>
            </a:r>
            <a:r>
              <a:rPr lang="fr-FR" dirty="0"/>
              <a:t>;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$</a:t>
            </a:r>
            <a:r>
              <a:rPr lang="fr-FR" dirty="0"/>
              <a:t>article</a:t>
            </a:r>
            <a:r>
              <a:rPr lang="fr-FR" dirty="0">
                <a:solidFill>
                  <a:schemeClr val="accent1"/>
                </a:solidFill>
              </a:rPr>
              <a:t>-&gt;</a:t>
            </a:r>
            <a:r>
              <a:rPr lang="fr-FR" dirty="0" err="1">
                <a:solidFill>
                  <a:srgbClr val="FF0000"/>
                </a:solidFill>
              </a:rPr>
              <a:t>ref</a:t>
            </a:r>
            <a:r>
              <a:rPr lang="fr-FR" dirty="0"/>
              <a:t>="Art001_01";</a:t>
            </a:r>
          </a:p>
          <a:p>
            <a:pPr marL="0" indent="0">
              <a:buNone/>
            </a:pPr>
            <a:r>
              <a:rPr lang="fr-FR" dirty="0"/>
              <a:t>$article</a:t>
            </a:r>
            <a:r>
              <a:rPr lang="fr-FR" dirty="0">
                <a:solidFill>
                  <a:schemeClr val="accent1"/>
                </a:solidFill>
              </a:rPr>
              <a:t>-&gt;</a:t>
            </a:r>
            <a:r>
              <a:rPr lang="fr-FR" dirty="0" err="1">
                <a:solidFill>
                  <a:schemeClr val="accent2"/>
                </a:solidFill>
              </a:rPr>
              <a:t>fab</a:t>
            </a:r>
            <a:r>
              <a:rPr lang="fr-FR" dirty="0"/>
              <a:t>-&gt;</a:t>
            </a:r>
            <a:r>
              <a:rPr lang="fr-FR" dirty="0" err="1">
                <a:solidFill>
                  <a:schemeClr val="accent6"/>
                </a:solidFill>
              </a:rPr>
              <a:t>ref</a:t>
            </a:r>
            <a:r>
              <a:rPr lang="fr-FR" dirty="0"/>
              <a:t>="Fabl234";</a:t>
            </a:r>
          </a:p>
          <a:p>
            <a:pPr marL="0" indent="0">
              <a:buNone/>
            </a:pPr>
            <a:r>
              <a:rPr lang="fr-FR" dirty="0"/>
              <a:t>    </a:t>
            </a:r>
          </a:p>
          <a:p>
            <a:pPr marL="0" indent="0">
              <a:buNone/>
            </a:pPr>
            <a:r>
              <a:rPr lang="fr-FR" dirty="0" err="1"/>
              <a:t>echo</a:t>
            </a:r>
            <a:r>
              <a:rPr lang="fr-FR" dirty="0"/>
              <a:t> $article-</a:t>
            </a:r>
            <a:r>
              <a:rPr lang="fr-FR" dirty="0">
                <a:solidFill>
                  <a:schemeClr val="accent1"/>
                </a:solidFill>
              </a:rPr>
              <a:t>&gt;</a:t>
            </a:r>
            <a:r>
              <a:rPr lang="fr-FR" dirty="0" err="1"/>
              <a:t>ref</a:t>
            </a:r>
            <a:r>
              <a:rPr lang="fr-FR" dirty="0"/>
              <a:t>;</a:t>
            </a:r>
          </a:p>
          <a:p>
            <a:pPr marL="0" indent="0">
              <a:buNone/>
            </a:pPr>
            <a:r>
              <a:rPr lang="fr-FR" dirty="0" err="1"/>
              <a:t>echo</a:t>
            </a:r>
            <a:r>
              <a:rPr lang="fr-FR" dirty="0"/>
              <a:t> "&lt;</a:t>
            </a:r>
            <a:r>
              <a:rPr lang="fr-FR" dirty="0" err="1"/>
              <a:t>br</a:t>
            </a:r>
            <a:r>
              <a:rPr lang="fr-FR" dirty="0"/>
              <a:t> /&gt;";</a:t>
            </a:r>
          </a:p>
          <a:p>
            <a:pPr marL="0" indent="0">
              <a:buNone/>
            </a:pPr>
            <a:r>
              <a:rPr lang="fr-FR" dirty="0" err="1"/>
              <a:t>echo</a:t>
            </a:r>
            <a:r>
              <a:rPr lang="fr-FR" dirty="0"/>
              <a:t> $article</a:t>
            </a:r>
            <a:r>
              <a:rPr lang="fr-FR" dirty="0">
                <a:solidFill>
                  <a:schemeClr val="accent1"/>
                </a:solidFill>
              </a:rPr>
              <a:t>-&gt;</a:t>
            </a:r>
            <a:r>
              <a:rPr lang="fr-FR" dirty="0" err="1"/>
              <a:t>fab</a:t>
            </a:r>
            <a:r>
              <a:rPr lang="fr-FR" dirty="0">
                <a:solidFill>
                  <a:schemeClr val="accent1"/>
                </a:solidFill>
              </a:rPr>
              <a:t>-&gt;</a:t>
            </a:r>
            <a:r>
              <a:rPr lang="fr-FR" dirty="0" err="1"/>
              <a:t>ref</a:t>
            </a:r>
            <a:r>
              <a:rPr lang="fr-FR" dirty="0"/>
              <a:t>;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?&gt;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474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5181600" cy="480536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fr-FR" sz="3600" dirty="0"/>
              <a:t>&lt;?</a:t>
            </a:r>
            <a:r>
              <a:rPr lang="fr-FR" sz="3600" dirty="0" err="1" smtClean="0"/>
              <a:t>php</a:t>
            </a:r>
            <a:endParaRPr lang="fr-FR" sz="3600" dirty="0" smtClean="0"/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/>
              <a:t>class </a:t>
            </a:r>
            <a:r>
              <a:rPr lang="fr-FR" sz="3600" dirty="0" err="1"/>
              <a:t>tfabricant</a:t>
            </a:r>
            <a:r>
              <a:rPr lang="fr-FR" sz="3600" dirty="0"/>
              <a:t> {</a:t>
            </a:r>
          </a:p>
          <a:p>
            <a:pPr marL="0" indent="0">
              <a:buNone/>
            </a:pPr>
            <a:r>
              <a:rPr lang="fr-FR" sz="3600" dirty="0"/>
              <a:t>public $</a:t>
            </a:r>
            <a:r>
              <a:rPr lang="fr-FR" sz="3600" dirty="0" err="1"/>
              <a:t>ref</a:t>
            </a:r>
            <a:r>
              <a:rPr lang="fr-FR" sz="3600" dirty="0"/>
              <a:t>;</a:t>
            </a:r>
          </a:p>
          <a:p>
            <a:pPr marL="0" indent="0">
              <a:buNone/>
            </a:pPr>
            <a:r>
              <a:rPr lang="fr-FR" sz="3600" dirty="0"/>
              <a:t>public $nom;</a:t>
            </a:r>
          </a:p>
          <a:p>
            <a:pPr marL="0" indent="0">
              <a:buNone/>
            </a:pPr>
            <a:r>
              <a:rPr lang="fr-FR" sz="3600" dirty="0"/>
              <a:t>public $adresse;</a:t>
            </a:r>
          </a:p>
          <a:p>
            <a:pPr marL="0" indent="0">
              <a:buNone/>
            </a:pPr>
            <a:r>
              <a:rPr lang="fr-FR" sz="3600" dirty="0"/>
              <a:t>public $tel;</a:t>
            </a:r>
          </a:p>
          <a:p>
            <a:pPr marL="0" indent="0">
              <a:buNone/>
            </a:pPr>
            <a:r>
              <a:rPr lang="fr-FR" sz="3600" dirty="0" smtClean="0"/>
              <a:t>}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/>
              <a:t>class </a:t>
            </a:r>
            <a:r>
              <a:rPr lang="fr-FR" sz="3600" dirty="0" err="1"/>
              <a:t>tarticle</a:t>
            </a:r>
            <a:r>
              <a:rPr lang="fr-FR" sz="3600" dirty="0"/>
              <a:t> {</a:t>
            </a:r>
          </a:p>
          <a:p>
            <a:pPr marL="0" indent="0">
              <a:buNone/>
            </a:pPr>
            <a:r>
              <a:rPr lang="fr-FR" sz="3600" dirty="0"/>
              <a:t>public $</a:t>
            </a:r>
            <a:r>
              <a:rPr lang="fr-FR" sz="3600" dirty="0" err="1"/>
              <a:t>ref</a:t>
            </a:r>
            <a:r>
              <a:rPr lang="fr-FR" sz="3600" dirty="0"/>
              <a:t>;</a:t>
            </a:r>
          </a:p>
          <a:p>
            <a:pPr marL="0" indent="0">
              <a:buNone/>
            </a:pPr>
            <a:r>
              <a:rPr lang="fr-FR" sz="3600" dirty="0"/>
              <a:t>public $libelle;</a:t>
            </a:r>
          </a:p>
          <a:p>
            <a:pPr marL="0" indent="0">
              <a:buNone/>
            </a:pPr>
            <a:r>
              <a:rPr lang="fr-FR" sz="3600" dirty="0"/>
              <a:t>public $prix;</a:t>
            </a:r>
          </a:p>
          <a:p>
            <a:pPr marL="0" indent="0">
              <a:buNone/>
            </a:pPr>
            <a:r>
              <a:rPr lang="fr-FR" sz="3600" dirty="0"/>
              <a:t>public $</a:t>
            </a:r>
            <a:r>
              <a:rPr lang="fr-FR" sz="3600" dirty="0" err="1"/>
              <a:t>fab</a:t>
            </a:r>
            <a:r>
              <a:rPr lang="fr-FR" sz="3600" dirty="0"/>
              <a:t>;</a:t>
            </a:r>
          </a:p>
          <a:p>
            <a:pPr marL="0" indent="0">
              <a:buNone/>
            </a:pPr>
            <a:r>
              <a:rPr lang="fr-FR" sz="3600" dirty="0"/>
              <a:t>}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>
          <a:xfrm>
            <a:off x="6189133" y="203200"/>
            <a:ext cx="5181600" cy="646853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fr-FR" sz="3600" dirty="0">
                <a:solidFill>
                  <a:schemeClr val="accent2"/>
                </a:solidFill>
              </a:rPr>
              <a:t>$article[0]=new </a:t>
            </a:r>
            <a:r>
              <a:rPr lang="fr-FR" sz="3600" dirty="0" err="1">
                <a:solidFill>
                  <a:schemeClr val="accent2"/>
                </a:solidFill>
              </a:rPr>
              <a:t>tarticle</a:t>
            </a:r>
            <a:r>
              <a:rPr lang="fr-FR" sz="3600" dirty="0">
                <a:solidFill>
                  <a:schemeClr val="accent2"/>
                </a:solidFill>
              </a:rPr>
              <a:t>;</a:t>
            </a:r>
          </a:p>
          <a:p>
            <a:pPr marL="0" indent="0">
              <a:buNone/>
            </a:pPr>
            <a:r>
              <a:rPr lang="fr-FR" sz="3600" dirty="0">
                <a:solidFill>
                  <a:schemeClr val="accent2"/>
                </a:solidFill>
              </a:rPr>
              <a:t>$article[1]=new </a:t>
            </a:r>
            <a:r>
              <a:rPr lang="fr-FR" sz="3600" dirty="0" err="1">
                <a:solidFill>
                  <a:schemeClr val="accent2"/>
                </a:solidFill>
              </a:rPr>
              <a:t>tarticle</a:t>
            </a:r>
            <a:r>
              <a:rPr lang="fr-FR" sz="3600" dirty="0">
                <a:solidFill>
                  <a:schemeClr val="accent2"/>
                </a:solidFill>
              </a:rPr>
              <a:t>;</a:t>
            </a:r>
          </a:p>
          <a:p>
            <a:pPr marL="0" indent="0">
              <a:buNone/>
            </a:pPr>
            <a:r>
              <a:rPr lang="fr-FR" sz="3600" dirty="0">
                <a:solidFill>
                  <a:schemeClr val="accent2"/>
                </a:solidFill>
              </a:rPr>
              <a:t>$article[0]-&gt;</a:t>
            </a:r>
            <a:r>
              <a:rPr lang="fr-FR" sz="3600" dirty="0" err="1">
                <a:solidFill>
                  <a:schemeClr val="accent2"/>
                </a:solidFill>
              </a:rPr>
              <a:t>fab</a:t>
            </a:r>
            <a:r>
              <a:rPr lang="fr-FR" sz="3600" dirty="0">
                <a:solidFill>
                  <a:schemeClr val="accent2"/>
                </a:solidFill>
              </a:rPr>
              <a:t>=new </a:t>
            </a:r>
            <a:r>
              <a:rPr lang="fr-FR" sz="3600" dirty="0" err="1">
                <a:solidFill>
                  <a:schemeClr val="accent2"/>
                </a:solidFill>
              </a:rPr>
              <a:t>tfabricant</a:t>
            </a:r>
            <a:r>
              <a:rPr lang="fr-FR" sz="3600" dirty="0">
                <a:solidFill>
                  <a:schemeClr val="accent2"/>
                </a:solidFill>
              </a:rPr>
              <a:t>;</a:t>
            </a:r>
          </a:p>
          <a:p>
            <a:pPr marL="0" indent="0">
              <a:buNone/>
            </a:pPr>
            <a:r>
              <a:rPr lang="fr-FR" sz="3600" dirty="0">
                <a:solidFill>
                  <a:schemeClr val="accent2"/>
                </a:solidFill>
              </a:rPr>
              <a:t>$</a:t>
            </a:r>
            <a:r>
              <a:rPr lang="fr-FR" sz="3600" dirty="0" smtClean="0">
                <a:solidFill>
                  <a:schemeClr val="accent2"/>
                </a:solidFill>
              </a:rPr>
              <a:t>article[1]-&gt;</a:t>
            </a:r>
            <a:r>
              <a:rPr lang="fr-FR" sz="3600" dirty="0" err="1">
                <a:solidFill>
                  <a:schemeClr val="accent2"/>
                </a:solidFill>
              </a:rPr>
              <a:t>fab</a:t>
            </a:r>
            <a:r>
              <a:rPr lang="fr-FR" sz="3600" dirty="0">
                <a:solidFill>
                  <a:schemeClr val="accent2"/>
                </a:solidFill>
              </a:rPr>
              <a:t>=new </a:t>
            </a:r>
            <a:r>
              <a:rPr lang="fr-FR" sz="3600" dirty="0" err="1">
                <a:solidFill>
                  <a:schemeClr val="accent2"/>
                </a:solidFill>
              </a:rPr>
              <a:t>tfabricant</a:t>
            </a:r>
            <a:r>
              <a:rPr lang="fr-FR" sz="3600" dirty="0">
                <a:solidFill>
                  <a:schemeClr val="accent2"/>
                </a:solidFill>
              </a:rPr>
              <a:t>;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/>
              <a:t>$article[0]-&gt;</a:t>
            </a:r>
            <a:r>
              <a:rPr lang="fr-FR" sz="3600" dirty="0" err="1"/>
              <a:t>ref</a:t>
            </a:r>
            <a:r>
              <a:rPr lang="fr-FR" sz="3600" dirty="0"/>
              <a:t>="Art001_01";</a:t>
            </a:r>
          </a:p>
          <a:p>
            <a:pPr marL="0" indent="0">
              <a:buNone/>
            </a:pPr>
            <a:r>
              <a:rPr lang="fr-FR" sz="3600" dirty="0"/>
              <a:t>$</a:t>
            </a:r>
            <a:r>
              <a:rPr lang="fr-FR" sz="3600" dirty="0" smtClean="0"/>
              <a:t>article[1]-&gt;</a:t>
            </a:r>
            <a:r>
              <a:rPr lang="fr-FR" sz="3600" dirty="0" err="1"/>
              <a:t>ref</a:t>
            </a:r>
            <a:r>
              <a:rPr lang="fr-FR" sz="3600" dirty="0"/>
              <a:t>="Art002_02";</a:t>
            </a:r>
          </a:p>
          <a:p>
            <a:pPr marL="0" indent="0">
              <a:buNone/>
            </a:pPr>
            <a:r>
              <a:rPr lang="fr-FR" sz="3600" dirty="0"/>
              <a:t>$article[0]-&gt;</a:t>
            </a:r>
            <a:r>
              <a:rPr lang="fr-FR" sz="3600" dirty="0" err="1"/>
              <a:t>fab</a:t>
            </a:r>
            <a:r>
              <a:rPr lang="fr-FR" sz="3600" dirty="0"/>
              <a:t>-&gt;</a:t>
            </a:r>
            <a:r>
              <a:rPr lang="fr-FR" sz="3600" dirty="0" err="1"/>
              <a:t>ref</a:t>
            </a:r>
            <a:r>
              <a:rPr lang="fr-FR" sz="3600" dirty="0"/>
              <a:t>="Fabl234";</a:t>
            </a:r>
          </a:p>
          <a:p>
            <a:pPr marL="0" indent="0">
              <a:buNone/>
            </a:pPr>
            <a:r>
              <a:rPr lang="fr-FR" sz="3600" dirty="0"/>
              <a:t>$article[1]-&gt;</a:t>
            </a:r>
            <a:r>
              <a:rPr lang="fr-FR" sz="3600" dirty="0" err="1"/>
              <a:t>fab</a:t>
            </a:r>
            <a:r>
              <a:rPr lang="fr-FR" sz="3600" dirty="0"/>
              <a:t>-&gt;</a:t>
            </a:r>
            <a:r>
              <a:rPr lang="fr-FR" sz="3600" dirty="0" err="1"/>
              <a:t>ref</a:t>
            </a:r>
            <a:r>
              <a:rPr lang="fr-FR" sz="3600" dirty="0"/>
              <a:t>="Fab4321";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 err="1"/>
              <a:t>echo</a:t>
            </a:r>
            <a:r>
              <a:rPr lang="fr-FR" sz="3600" dirty="0"/>
              <a:t> $article[0]-&gt;</a:t>
            </a:r>
            <a:r>
              <a:rPr lang="fr-FR" sz="3600" dirty="0" err="1"/>
              <a:t>ref</a:t>
            </a:r>
            <a:r>
              <a:rPr lang="fr-FR" sz="3600" dirty="0"/>
              <a:t>;</a:t>
            </a:r>
          </a:p>
          <a:p>
            <a:pPr marL="0" indent="0">
              <a:buNone/>
            </a:pPr>
            <a:r>
              <a:rPr lang="fr-FR" sz="3600" dirty="0" err="1"/>
              <a:t>echo</a:t>
            </a:r>
            <a:r>
              <a:rPr lang="fr-FR" sz="3600" dirty="0"/>
              <a:t> "&lt;</a:t>
            </a:r>
            <a:r>
              <a:rPr lang="fr-FR" sz="3600" dirty="0" err="1"/>
              <a:t>br</a:t>
            </a:r>
            <a:r>
              <a:rPr lang="fr-FR" sz="3600" dirty="0"/>
              <a:t> /&gt;";</a:t>
            </a:r>
          </a:p>
          <a:p>
            <a:pPr marL="0" indent="0">
              <a:buNone/>
            </a:pPr>
            <a:r>
              <a:rPr lang="fr-FR" sz="3600" dirty="0" err="1"/>
              <a:t>echo</a:t>
            </a:r>
            <a:r>
              <a:rPr lang="fr-FR" sz="3600" dirty="0"/>
              <a:t> $article[0]-&gt;</a:t>
            </a:r>
            <a:r>
              <a:rPr lang="fr-FR" sz="3600" dirty="0" err="1"/>
              <a:t>fab</a:t>
            </a:r>
            <a:r>
              <a:rPr lang="fr-FR" sz="3600" dirty="0"/>
              <a:t>-&gt;</a:t>
            </a:r>
            <a:r>
              <a:rPr lang="fr-FR" sz="3600" dirty="0" err="1"/>
              <a:t>ref</a:t>
            </a:r>
            <a:r>
              <a:rPr lang="fr-FR" sz="3600" dirty="0"/>
              <a:t>;</a:t>
            </a:r>
          </a:p>
          <a:p>
            <a:pPr marL="0" indent="0">
              <a:buNone/>
            </a:pPr>
            <a:r>
              <a:rPr lang="fr-FR" sz="3600" dirty="0" err="1"/>
              <a:t>echo</a:t>
            </a:r>
            <a:r>
              <a:rPr lang="fr-FR" sz="3600" dirty="0"/>
              <a:t> "&lt;</a:t>
            </a:r>
            <a:r>
              <a:rPr lang="fr-FR" sz="3600" dirty="0" err="1"/>
              <a:t>br</a:t>
            </a:r>
            <a:r>
              <a:rPr lang="fr-FR" sz="3600" dirty="0"/>
              <a:t> /&gt;";</a:t>
            </a:r>
          </a:p>
          <a:p>
            <a:pPr marL="0" indent="0">
              <a:buNone/>
            </a:pPr>
            <a:r>
              <a:rPr lang="fr-FR" sz="3600" dirty="0" err="1"/>
              <a:t>echo</a:t>
            </a:r>
            <a:r>
              <a:rPr lang="fr-FR" sz="3600" dirty="0"/>
              <a:t> $</a:t>
            </a:r>
            <a:r>
              <a:rPr lang="fr-FR" sz="3600" dirty="0" smtClean="0"/>
              <a:t>article[1]-&gt;</a:t>
            </a:r>
            <a:r>
              <a:rPr lang="fr-FR" sz="3600" dirty="0" err="1"/>
              <a:t>ref</a:t>
            </a:r>
            <a:r>
              <a:rPr lang="fr-FR" sz="3600" dirty="0"/>
              <a:t>;</a:t>
            </a:r>
          </a:p>
          <a:p>
            <a:pPr marL="0" indent="0">
              <a:buNone/>
            </a:pPr>
            <a:r>
              <a:rPr lang="fr-FR" sz="3600" dirty="0" err="1"/>
              <a:t>echo</a:t>
            </a:r>
            <a:r>
              <a:rPr lang="fr-FR" sz="3600" dirty="0"/>
              <a:t> "&lt;</a:t>
            </a:r>
            <a:r>
              <a:rPr lang="fr-FR" sz="3600" dirty="0" err="1"/>
              <a:t>br</a:t>
            </a:r>
            <a:r>
              <a:rPr lang="fr-FR" sz="3600" dirty="0"/>
              <a:t> /&gt;";</a:t>
            </a:r>
          </a:p>
          <a:p>
            <a:pPr marL="0" indent="0">
              <a:buNone/>
            </a:pPr>
            <a:r>
              <a:rPr lang="fr-FR" sz="3600" dirty="0" err="1"/>
              <a:t>echo</a:t>
            </a:r>
            <a:r>
              <a:rPr lang="fr-FR" sz="3600" dirty="0"/>
              <a:t> $</a:t>
            </a:r>
            <a:r>
              <a:rPr lang="fr-FR" sz="3600" dirty="0" smtClean="0"/>
              <a:t>article[1]-&gt;</a:t>
            </a:r>
            <a:r>
              <a:rPr lang="fr-FR" sz="3600" dirty="0" err="1"/>
              <a:t>fab</a:t>
            </a:r>
            <a:r>
              <a:rPr lang="fr-FR" sz="3600" dirty="0"/>
              <a:t>-&gt;</a:t>
            </a:r>
            <a:r>
              <a:rPr lang="fr-FR" sz="3600" dirty="0" err="1"/>
              <a:t>ref</a:t>
            </a:r>
            <a:r>
              <a:rPr lang="fr-FR" sz="3600" dirty="0"/>
              <a:t>;</a:t>
            </a:r>
          </a:p>
          <a:p>
            <a:pPr marL="0" indent="0">
              <a:buNone/>
            </a:pPr>
            <a:r>
              <a:rPr lang="fr-FR" sz="3600" dirty="0" err="1"/>
              <a:t>echo</a:t>
            </a:r>
            <a:r>
              <a:rPr lang="fr-FR" sz="3600" dirty="0"/>
              <a:t> "&lt;</a:t>
            </a:r>
            <a:r>
              <a:rPr lang="fr-FR" sz="3600" dirty="0" err="1"/>
              <a:t>br</a:t>
            </a:r>
            <a:r>
              <a:rPr lang="fr-FR" sz="3600" dirty="0"/>
              <a:t> /&gt;";</a:t>
            </a:r>
          </a:p>
          <a:p>
            <a:pPr marL="0" indent="0">
              <a:buNone/>
            </a:pPr>
            <a:r>
              <a:rPr lang="fr-FR" sz="3600" dirty="0"/>
              <a:t>?&gt;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1777169" y="335280"/>
            <a:ext cx="3303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Une table d’article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91229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64067" y="1493520"/>
            <a:ext cx="5181600" cy="463634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fr-FR" sz="8000" dirty="0"/>
              <a:t>&lt;?</a:t>
            </a:r>
            <a:r>
              <a:rPr lang="fr-FR" sz="8000" dirty="0" err="1" smtClean="0"/>
              <a:t>php</a:t>
            </a:r>
            <a:endParaRPr lang="fr-FR" sz="8000" dirty="0" smtClean="0"/>
          </a:p>
          <a:p>
            <a:pPr marL="0" indent="0">
              <a:buNone/>
            </a:pPr>
            <a:endParaRPr lang="fr-FR" sz="8000" dirty="0"/>
          </a:p>
          <a:p>
            <a:pPr marL="0" indent="0">
              <a:buNone/>
            </a:pPr>
            <a:r>
              <a:rPr lang="fr-FR" sz="8000" dirty="0"/>
              <a:t>class </a:t>
            </a:r>
            <a:r>
              <a:rPr lang="fr-FR" sz="8000" dirty="0" err="1"/>
              <a:t>tfabricant</a:t>
            </a:r>
            <a:r>
              <a:rPr lang="fr-FR" sz="8000" dirty="0"/>
              <a:t> {</a:t>
            </a:r>
          </a:p>
          <a:p>
            <a:pPr marL="0" indent="0">
              <a:buNone/>
            </a:pPr>
            <a:r>
              <a:rPr lang="fr-FR" sz="8000" dirty="0"/>
              <a:t>public $</a:t>
            </a:r>
            <a:r>
              <a:rPr lang="fr-FR" sz="8000" dirty="0" err="1"/>
              <a:t>ref</a:t>
            </a:r>
            <a:r>
              <a:rPr lang="fr-FR" sz="8000" dirty="0"/>
              <a:t>;</a:t>
            </a:r>
          </a:p>
          <a:p>
            <a:pPr marL="0" indent="0">
              <a:buNone/>
            </a:pPr>
            <a:r>
              <a:rPr lang="fr-FR" sz="8000" dirty="0"/>
              <a:t>public $nom;</a:t>
            </a:r>
          </a:p>
          <a:p>
            <a:pPr marL="0" indent="0">
              <a:buNone/>
            </a:pPr>
            <a:r>
              <a:rPr lang="fr-FR" sz="8000" dirty="0"/>
              <a:t>public $adresse;</a:t>
            </a:r>
          </a:p>
          <a:p>
            <a:pPr marL="0" indent="0">
              <a:buNone/>
            </a:pPr>
            <a:r>
              <a:rPr lang="fr-FR" sz="8000" dirty="0"/>
              <a:t>public $tel;</a:t>
            </a:r>
          </a:p>
          <a:p>
            <a:pPr marL="0" indent="0">
              <a:buNone/>
            </a:pPr>
            <a:r>
              <a:rPr lang="fr-FR" sz="8000" dirty="0" smtClean="0"/>
              <a:t>}</a:t>
            </a:r>
          </a:p>
          <a:p>
            <a:pPr marL="0" indent="0">
              <a:buNone/>
            </a:pPr>
            <a:endParaRPr lang="fr-FR" sz="8000" dirty="0"/>
          </a:p>
          <a:p>
            <a:pPr marL="0" indent="0">
              <a:buNone/>
            </a:pPr>
            <a:r>
              <a:rPr lang="fr-FR" sz="8000" dirty="0"/>
              <a:t>class </a:t>
            </a:r>
            <a:r>
              <a:rPr lang="fr-FR" sz="8000" dirty="0" err="1"/>
              <a:t>tarticle</a:t>
            </a:r>
            <a:r>
              <a:rPr lang="fr-FR" sz="8000" dirty="0"/>
              <a:t> {</a:t>
            </a:r>
          </a:p>
          <a:p>
            <a:pPr marL="0" indent="0">
              <a:buNone/>
            </a:pPr>
            <a:r>
              <a:rPr lang="fr-FR" sz="8000" dirty="0"/>
              <a:t>public $</a:t>
            </a:r>
            <a:r>
              <a:rPr lang="fr-FR" sz="8000" dirty="0" err="1"/>
              <a:t>ref</a:t>
            </a:r>
            <a:r>
              <a:rPr lang="fr-FR" sz="8000" dirty="0"/>
              <a:t>;</a:t>
            </a:r>
          </a:p>
          <a:p>
            <a:pPr marL="0" indent="0">
              <a:buNone/>
            </a:pPr>
            <a:r>
              <a:rPr lang="fr-FR" sz="8000" dirty="0"/>
              <a:t>public $libelle;</a:t>
            </a:r>
          </a:p>
          <a:p>
            <a:pPr marL="0" indent="0">
              <a:buNone/>
            </a:pPr>
            <a:r>
              <a:rPr lang="fr-FR" sz="8000" dirty="0"/>
              <a:t>public $prix;</a:t>
            </a:r>
          </a:p>
          <a:p>
            <a:pPr marL="0" indent="0">
              <a:buNone/>
            </a:pPr>
            <a:r>
              <a:rPr lang="fr-FR" sz="8000" dirty="0"/>
              <a:t>public $</a:t>
            </a:r>
            <a:r>
              <a:rPr lang="fr-FR" sz="8000" dirty="0" err="1"/>
              <a:t>fab</a:t>
            </a:r>
            <a:r>
              <a:rPr lang="fr-FR" sz="8000" dirty="0"/>
              <a:t>;</a:t>
            </a:r>
          </a:p>
          <a:p>
            <a:pPr marL="0" indent="0">
              <a:buNone/>
            </a:pPr>
            <a:r>
              <a:rPr lang="fr-FR" sz="8000" dirty="0"/>
              <a:t>}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24600" y="487892"/>
            <a:ext cx="5181600" cy="550650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fr-FR" sz="8000" dirty="0">
                <a:solidFill>
                  <a:schemeClr val="accent2"/>
                </a:solidFill>
              </a:rPr>
              <a:t>for($i=0;$i&lt;3;$i++) {</a:t>
            </a:r>
          </a:p>
          <a:p>
            <a:pPr marL="0" indent="0">
              <a:buNone/>
            </a:pPr>
            <a:r>
              <a:rPr lang="fr-FR" sz="8000" dirty="0">
                <a:solidFill>
                  <a:schemeClr val="accent2"/>
                </a:solidFill>
              </a:rPr>
              <a:t>$article[$i]=new </a:t>
            </a:r>
            <a:r>
              <a:rPr lang="fr-FR" sz="8000" dirty="0" err="1">
                <a:solidFill>
                  <a:schemeClr val="accent2"/>
                </a:solidFill>
              </a:rPr>
              <a:t>tarticle</a:t>
            </a:r>
            <a:r>
              <a:rPr lang="fr-FR" sz="8000" dirty="0">
                <a:solidFill>
                  <a:schemeClr val="accent2"/>
                </a:solidFill>
              </a:rPr>
              <a:t>;</a:t>
            </a:r>
          </a:p>
          <a:p>
            <a:pPr marL="0" indent="0">
              <a:buNone/>
            </a:pPr>
            <a:r>
              <a:rPr lang="fr-FR" sz="8000" dirty="0">
                <a:solidFill>
                  <a:schemeClr val="accent2"/>
                </a:solidFill>
              </a:rPr>
              <a:t>$article[$i]-&gt;</a:t>
            </a:r>
            <a:r>
              <a:rPr lang="fr-FR" sz="8000" dirty="0" err="1">
                <a:solidFill>
                  <a:schemeClr val="accent2"/>
                </a:solidFill>
              </a:rPr>
              <a:t>fab</a:t>
            </a:r>
            <a:r>
              <a:rPr lang="fr-FR" sz="8000" dirty="0">
                <a:solidFill>
                  <a:schemeClr val="accent2"/>
                </a:solidFill>
              </a:rPr>
              <a:t>=new </a:t>
            </a:r>
            <a:r>
              <a:rPr lang="fr-FR" sz="8000" dirty="0" err="1">
                <a:solidFill>
                  <a:schemeClr val="accent2"/>
                </a:solidFill>
              </a:rPr>
              <a:t>tfabricant</a:t>
            </a:r>
            <a:r>
              <a:rPr lang="fr-FR" sz="8000" dirty="0">
                <a:solidFill>
                  <a:schemeClr val="accent2"/>
                </a:solidFill>
              </a:rPr>
              <a:t>;</a:t>
            </a:r>
          </a:p>
          <a:p>
            <a:pPr marL="0" indent="0">
              <a:buNone/>
            </a:pPr>
            <a:r>
              <a:rPr lang="fr-FR" sz="8000" dirty="0">
                <a:solidFill>
                  <a:schemeClr val="accent2"/>
                </a:solidFill>
              </a:rPr>
              <a:t>}</a:t>
            </a:r>
          </a:p>
          <a:p>
            <a:pPr marL="0" indent="0">
              <a:buNone/>
            </a:pPr>
            <a:r>
              <a:rPr lang="fr-FR" sz="8000" dirty="0" smtClean="0"/>
              <a:t>$</a:t>
            </a:r>
            <a:r>
              <a:rPr lang="fr-FR" sz="8000" dirty="0"/>
              <a:t>article[0]-&gt;</a:t>
            </a:r>
            <a:r>
              <a:rPr lang="fr-FR" sz="8000" dirty="0" err="1"/>
              <a:t>ref</a:t>
            </a:r>
            <a:r>
              <a:rPr lang="fr-FR" sz="8000" dirty="0"/>
              <a:t>="Art001_01";</a:t>
            </a:r>
          </a:p>
          <a:p>
            <a:pPr marL="0" indent="0">
              <a:buNone/>
            </a:pPr>
            <a:r>
              <a:rPr lang="fr-FR" sz="8000" dirty="0"/>
              <a:t>$article[0]-&gt;</a:t>
            </a:r>
            <a:r>
              <a:rPr lang="fr-FR" sz="8000" dirty="0" err="1"/>
              <a:t>fab</a:t>
            </a:r>
            <a:r>
              <a:rPr lang="fr-FR" sz="8000" dirty="0"/>
              <a:t>-&gt;</a:t>
            </a:r>
            <a:r>
              <a:rPr lang="fr-FR" sz="8000" dirty="0" err="1"/>
              <a:t>ref</a:t>
            </a:r>
            <a:r>
              <a:rPr lang="fr-FR" sz="8000" dirty="0"/>
              <a:t>="Fabl234";</a:t>
            </a:r>
          </a:p>
          <a:p>
            <a:pPr marL="0" indent="0">
              <a:buNone/>
            </a:pPr>
            <a:r>
              <a:rPr lang="fr-FR" sz="8000" dirty="0"/>
              <a:t>$</a:t>
            </a:r>
            <a:r>
              <a:rPr lang="fr-FR" sz="8000" dirty="0" smtClean="0"/>
              <a:t>article[1]-&gt;</a:t>
            </a:r>
            <a:r>
              <a:rPr lang="fr-FR" sz="8000" dirty="0" err="1"/>
              <a:t>ref</a:t>
            </a:r>
            <a:r>
              <a:rPr lang="fr-FR" sz="8000" dirty="0"/>
              <a:t>="Art002_02";</a:t>
            </a:r>
          </a:p>
          <a:p>
            <a:pPr marL="0" indent="0">
              <a:buNone/>
            </a:pPr>
            <a:r>
              <a:rPr lang="fr-FR" sz="8000" dirty="0"/>
              <a:t>$</a:t>
            </a:r>
            <a:r>
              <a:rPr lang="fr-FR" sz="8000" dirty="0" smtClean="0"/>
              <a:t>article[1]-&gt;</a:t>
            </a:r>
            <a:r>
              <a:rPr lang="fr-FR" sz="8000" dirty="0" err="1"/>
              <a:t>fab</a:t>
            </a:r>
            <a:r>
              <a:rPr lang="fr-FR" sz="8000" dirty="0"/>
              <a:t>-&gt;</a:t>
            </a:r>
            <a:r>
              <a:rPr lang="fr-FR" sz="8000" dirty="0" err="1"/>
              <a:t>ref</a:t>
            </a:r>
            <a:r>
              <a:rPr lang="fr-FR" sz="8000" dirty="0"/>
              <a:t>="Fab4321";</a:t>
            </a:r>
          </a:p>
          <a:p>
            <a:pPr marL="0" indent="0">
              <a:buNone/>
            </a:pPr>
            <a:endParaRPr lang="fr-FR" sz="8000" dirty="0"/>
          </a:p>
          <a:p>
            <a:pPr marL="0" indent="0">
              <a:buNone/>
            </a:pPr>
            <a:r>
              <a:rPr lang="fr-FR" sz="8000" dirty="0" err="1"/>
              <a:t>echo</a:t>
            </a:r>
            <a:r>
              <a:rPr lang="fr-FR" sz="8000" dirty="0"/>
              <a:t> $article[0]-&gt;</a:t>
            </a:r>
            <a:r>
              <a:rPr lang="fr-FR" sz="8000" dirty="0" err="1"/>
              <a:t>ref</a:t>
            </a:r>
            <a:r>
              <a:rPr lang="fr-FR" sz="8000" dirty="0" smtClean="0"/>
              <a:t>;  </a:t>
            </a:r>
          </a:p>
          <a:p>
            <a:pPr marL="0" indent="0">
              <a:buNone/>
            </a:pPr>
            <a:r>
              <a:rPr lang="fr-FR" sz="8000" dirty="0" err="1" smtClean="0"/>
              <a:t>echo</a:t>
            </a:r>
            <a:r>
              <a:rPr lang="fr-FR" sz="8000" dirty="0" smtClean="0"/>
              <a:t> </a:t>
            </a:r>
            <a:r>
              <a:rPr lang="fr-FR" sz="8000" dirty="0"/>
              <a:t>"&lt;</a:t>
            </a:r>
            <a:r>
              <a:rPr lang="fr-FR" sz="8000" dirty="0" err="1"/>
              <a:t>br</a:t>
            </a:r>
            <a:r>
              <a:rPr lang="fr-FR" sz="8000" dirty="0"/>
              <a:t> /&gt;";</a:t>
            </a:r>
          </a:p>
          <a:p>
            <a:pPr marL="0" indent="0">
              <a:buNone/>
            </a:pPr>
            <a:r>
              <a:rPr lang="fr-FR" sz="8000" dirty="0" err="1"/>
              <a:t>echo</a:t>
            </a:r>
            <a:r>
              <a:rPr lang="fr-FR" sz="8000" dirty="0"/>
              <a:t> $article[0]-&gt;</a:t>
            </a:r>
            <a:r>
              <a:rPr lang="fr-FR" sz="8000" dirty="0" err="1"/>
              <a:t>fab</a:t>
            </a:r>
            <a:r>
              <a:rPr lang="fr-FR" sz="8000" dirty="0"/>
              <a:t>-&gt;</a:t>
            </a:r>
            <a:r>
              <a:rPr lang="fr-FR" sz="8000" dirty="0" err="1"/>
              <a:t>ref</a:t>
            </a:r>
            <a:r>
              <a:rPr lang="fr-FR" sz="8000" dirty="0"/>
              <a:t>;</a:t>
            </a:r>
          </a:p>
          <a:p>
            <a:pPr marL="0" indent="0">
              <a:buNone/>
            </a:pPr>
            <a:r>
              <a:rPr lang="fr-FR" sz="8000" dirty="0" err="1"/>
              <a:t>echo</a:t>
            </a:r>
            <a:r>
              <a:rPr lang="fr-FR" sz="8000" dirty="0"/>
              <a:t> "&lt;</a:t>
            </a:r>
            <a:r>
              <a:rPr lang="fr-FR" sz="8000" dirty="0" err="1"/>
              <a:t>br</a:t>
            </a:r>
            <a:r>
              <a:rPr lang="fr-FR" sz="8000" dirty="0"/>
              <a:t> /&gt;";</a:t>
            </a:r>
          </a:p>
          <a:p>
            <a:pPr marL="0" indent="0">
              <a:buNone/>
            </a:pPr>
            <a:r>
              <a:rPr lang="fr-FR" sz="8000" dirty="0" err="1"/>
              <a:t>echo</a:t>
            </a:r>
            <a:r>
              <a:rPr lang="fr-FR" sz="8000" dirty="0"/>
              <a:t> $</a:t>
            </a:r>
            <a:r>
              <a:rPr lang="fr-FR" sz="8000" dirty="0" smtClean="0"/>
              <a:t>article[1]-&gt;</a:t>
            </a:r>
            <a:r>
              <a:rPr lang="fr-FR" sz="8000" dirty="0" err="1"/>
              <a:t>ref</a:t>
            </a:r>
            <a:r>
              <a:rPr lang="fr-FR" sz="8000" dirty="0"/>
              <a:t>;</a:t>
            </a:r>
          </a:p>
          <a:p>
            <a:pPr marL="0" indent="0">
              <a:buNone/>
            </a:pPr>
            <a:r>
              <a:rPr lang="fr-FR" sz="8000" dirty="0" err="1"/>
              <a:t>echo</a:t>
            </a:r>
            <a:r>
              <a:rPr lang="fr-FR" sz="8000" dirty="0"/>
              <a:t> "&lt;</a:t>
            </a:r>
            <a:r>
              <a:rPr lang="fr-FR" sz="8000" dirty="0" err="1"/>
              <a:t>br</a:t>
            </a:r>
            <a:r>
              <a:rPr lang="fr-FR" sz="8000" dirty="0"/>
              <a:t> /&gt;";</a:t>
            </a:r>
          </a:p>
          <a:p>
            <a:pPr marL="0" indent="0">
              <a:buNone/>
            </a:pPr>
            <a:r>
              <a:rPr lang="fr-FR" sz="8000" dirty="0" err="1"/>
              <a:t>echo</a:t>
            </a:r>
            <a:r>
              <a:rPr lang="fr-FR" sz="8000" dirty="0"/>
              <a:t> $</a:t>
            </a:r>
            <a:r>
              <a:rPr lang="fr-FR" sz="8000" dirty="0" smtClean="0"/>
              <a:t>article[1]-&gt;</a:t>
            </a:r>
            <a:r>
              <a:rPr lang="fr-FR" sz="8000" dirty="0" err="1"/>
              <a:t>fab</a:t>
            </a:r>
            <a:r>
              <a:rPr lang="fr-FR" sz="8000" dirty="0"/>
              <a:t>-&gt;</a:t>
            </a:r>
            <a:r>
              <a:rPr lang="fr-FR" sz="8000" dirty="0" err="1"/>
              <a:t>ref</a:t>
            </a:r>
            <a:r>
              <a:rPr lang="fr-FR" sz="8000" dirty="0" smtClean="0"/>
              <a:t>;</a:t>
            </a:r>
          </a:p>
          <a:p>
            <a:pPr marL="0" indent="0">
              <a:buNone/>
            </a:pPr>
            <a:r>
              <a:rPr lang="fr-FR" sz="8000" dirty="0"/>
              <a:t>?&gt;</a:t>
            </a:r>
          </a:p>
          <a:p>
            <a:pPr marL="0" indent="0">
              <a:buNone/>
            </a:pPr>
            <a:endParaRPr lang="fr-FR" sz="8000" dirty="0"/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979642" y="350520"/>
            <a:ext cx="3303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Une table d’article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46689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fichiers</a:t>
            </a:r>
            <a:endParaRPr lang="fr-FR" dirty="0"/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436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Objectif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Assurer la persistance des données :</a:t>
            </a:r>
          </a:p>
          <a:p>
            <a:pPr lvl="1"/>
            <a:r>
              <a:rPr lang="fr-FR" dirty="0" smtClean="0"/>
              <a:t>Permettre la sauvegarde et la récupération des données entre deux sessions de travail</a:t>
            </a:r>
          </a:p>
          <a:p>
            <a:pPr lvl="1"/>
            <a:r>
              <a:rPr lang="fr-FR" dirty="0" smtClean="0"/>
              <a:t>Les données sont sauvegardées sur des supports particuliers : disque dur (ex C:), clé USB 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879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Types de fichiers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Fichiers texte : lignes de texte successives</a:t>
            </a:r>
          </a:p>
          <a:p>
            <a:r>
              <a:rPr lang="fr-FR" dirty="0" smtClean="0"/>
              <a:t>Fichiers binaires : suite de ‘’0’’ et ‘’1’’ qui ne correspondent pas (sauf accident) à du texte.</a:t>
            </a:r>
          </a:p>
          <a:p>
            <a:endParaRPr lang="fr-FR" dirty="0"/>
          </a:p>
          <a:p>
            <a:r>
              <a:rPr lang="fr-FR" dirty="0" smtClean="0"/>
              <a:t>Interprétation interne des fichiers : liée aux programmes qui les utilisent</a:t>
            </a:r>
          </a:p>
          <a:p>
            <a:r>
              <a:rPr lang="fr-FR" dirty="0" smtClean="0"/>
              <a:t> Formats : HTML, JPEG, .doc, .</a:t>
            </a:r>
            <a:r>
              <a:rPr lang="fr-FR" dirty="0" err="1" smtClean="0"/>
              <a:t>pdf</a:t>
            </a:r>
            <a:r>
              <a:rPr lang="fr-FR" dirty="0" smtClean="0"/>
              <a:t>, MP3 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218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Accès aux fichiers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Séquentiel</a:t>
            </a:r>
          </a:p>
          <a:p>
            <a:r>
              <a:rPr lang="fr-FR" dirty="0" smtClean="0"/>
              <a:t>Direct</a:t>
            </a:r>
          </a:p>
          <a:p>
            <a:r>
              <a:rPr lang="fr-FR" dirty="0" smtClean="0"/>
              <a:t>Séquentiel indexé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948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Principales fonctions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Ouvrir un fichier (en lecture, en écriture)</a:t>
            </a:r>
          </a:p>
          <a:p>
            <a:r>
              <a:rPr lang="fr-FR" dirty="0" smtClean="0"/>
              <a:t>Traiter un fichier : lire et écrire des lignes, des enregistrements, des caractères …</a:t>
            </a:r>
          </a:p>
          <a:p>
            <a:r>
              <a:rPr lang="fr-FR" dirty="0" smtClean="0"/>
              <a:t>Fermer un fichier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104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Forme générale d’un programme de traitement d’un fichier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73710" y="2006122"/>
            <a:ext cx="5326049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dirty="0" smtClean="0"/>
              <a:t>Programme TRAITER-FICHIER</a:t>
            </a:r>
          </a:p>
          <a:p>
            <a:pPr marL="0" indent="0">
              <a:buNone/>
            </a:pPr>
            <a:r>
              <a:rPr lang="fr-FR" dirty="0" smtClean="0"/>
              <a:t>Var</a:t>
            </a:r>
          </a:p>
          <a:p>
            <a:pPr marL="0" indent="0">
              <a:buNone/>
            </a:pPr>
            <a:r>
              <a:rPr lang="fr-FR" dirty="0" smtClean="0"/>
              <a:t>	fic: fichier </a:t>
            </a:r>
          </a:p>
          <a:p>
            <a:pPr marL="0" indent="0">
              <a:buNone/>
            </a:pPr>
            <a:r>
              <a:rPr lang="fr-FR" dirty="0" smtClean="0"/>
              <a:t>	</a:t>
            </a:r>
            <a:r>
              <a:rPr lang="fr-FR" dirty="0" err="1" smtClean="0"/>
              <a:t>nom_de_fichier</a:t>
            </a:r>
            <a:r>
              <a:rPr lang="fr-FR" dirty="0" smtClean="0"/>
              <a:t> : chaîne</a:t>
            </a:r>
          </a:p>
          <a:p>
            <a:pPr marL="0" indent="0">
              <a:buNone/>
            </a:pPr>
            <a:r>
              <a:rPr lang="fr-FR" dirty="0" smtClean="0"/>
              <a:t>	ligne : chaîne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‘’fic’’ est la référence du fichier dans le programme</a:t>
            </a:r>
          </a:p>
          <a:p>
            <a:r>
              <a:rPr lang="fr-FR" dirty="0" smtClean="0"/>
              <a:t>‘’nom de fichier’’ est le nom du fichier sur disque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 EOF fonction qui teste la fin d’un fichier</a:t>
            </a:r>
          </a:p>
          <a:p>
            <a:pPr marL="0" indent="0">
              <a:buNone/>
            </a:pPr>
            <a:r>
              <a:rPr lang="fr-FR" dirty="0" smtClean="0"/>
              <a:t>(End Of File)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>
          <a:xfrm>
            <a:off x="6096000" y="1915873"/>
            <a:ext cx="5667292" cy="453183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dirty="0"/>
              <a:t>Début</a:t>
            </a:r>
          </a:p>
          <a:p>
            <a:pPr marL="0" indent="0">
              <a:buNone/>
            </a:pPr>
            <a:r>
              <a:rPr lang="fr-FR" dirty="0" smtClean="0"/>
              <a:t>//On récupère la référence au fichier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fic </a:t>
            </a:r>
            <a:r>
              <a:rPr lang="fr-FR" dirty="0">
                <a:sym typeface="Wingdings" panose="05000000000000000000" pitchFamily="2" charset="2"/>
              </a:rPr>
              <a:t> </a:t>
            </a:r>
            <a:r>
              <a:rPr lang="fr-FR" dirty="0" smtClean="0">
                <a:sym typeface="Wingdings" panose="05000000000000000000" pitchFamily="2" charset="2"/>
              </a:rPr>
              <a:t>ouvrir(</a:t>
            </a:r>
            <a:r>
              <a:rPr lang="fr-FR" dirty="0" err="1" smtClean="0">
                <a:sym typeface="Wingdings" panose="05000000000000000000" pitchFamily="2" charset="2"/>
              </a:rPr>
              <a:t>nom_de_fichier</a:t>
            </a:r>
            <a:r>
              <a:rPr lang="fr-FR" dirty="0" smtClean="0">
                <a:sym typeface="Wingdings" panose="05000000000000000000" pitchFamily="2" charset="2"/>
              </a:rPr>
              <a:t>)</a:t>
            </a:r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	</a:t>
            </a:r>
            <a:r>
              <a:rPr lang="fr-FR" dirty="0" err="1" smtClean="0">
                <a:sym typeface="Wingdings" panose="05000000000000000000" pitchFamily="2" charset="2"/>
              </a:rPr>
              <a:t>Tantque</a:t>
            </a:r>
            <a:r>
              <a:rPr lang="fr-FR" dirty="0" smtClean="0">
                <a:sym typeface="Wingdings" panose="05000000000000000000" pitchFamily="2" charset="2"/>
              </a:rPr>
              <a:t> non EOF (fic) faire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//on lit la ligne en cours du fichier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//dans la variable ‘’ligne’’ 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	lire(fic</a:t>
            </a:r>
            <a:r>
              <a:rPr lang="fr-FR" dirty="0">
                <a:sym typeface="Wingdings" panose="05000000000000000000" pitchFamily="2" charset="2"/>
              </a:rPr>
              <a:t>, ligne</a:t>
            </a:r>
            <a:r>
              <a:rPr lang="fr-FR" dirty="0" smtClean="0">
                <a:sym typeface="Wingdings" panose="05000000000000000000" pitchFamily="2" charset="2"/>
              </a:rPr>
              <a:t>)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//traiter la ligne</a:t>
            </a:r>
            <a:endParaRPr lang="fr-FR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	</a:t>
            </a:r>
            <a:r>
              <a:rPr lang="fr-FR" dirty="0" smtClean="0">
                <a:sym typeface="Wingdings" panose="05000000000000000000" pitchFamily="2" charset="2"/>
              </a:rPr>
              <a:t>traiter(ligne)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//passer </a:t>
            </a:r>
            <a:r>
              <a:rPr lang="fr-FR" dirty="0">
                <a:sym typeface="Wingdings" panose="05000000000000000000" pitchFamily="2" charset="2"/>
              </a:rPr>
              <a:t>à la ligne </a:t>
            </a:r>
            <a:r>
              <a:rPr lang="fr-FR" dirty="0" smtClean="0">
                <a:sym typeface="Wingdings" panose="05000000000000000000" pitchFamily="2" charset="2"/>
              </a:rPr>
              <a:t>suivante</a:t>
            </a:r>
            <a:endParaRPr lang="fr-FR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	</a:t>
            </a:r>
            <a:r>
              <a:rPr lang="fr-FR" dirty="0" err="1" smtClean="0">
                <a:sym typeface="Wingdings" panose="05000000000000000000" pitchFamily="2" charset="2"/>
              </a:rPr>
              <a:t>Findetantque</a:t>
            </a:r>
            <a:endParaRPr lang="fr-FR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	</a:t>
            </a:r>
            <a:r>
              <a:rPr lang="fr-FR" dirty="0" smtClean="0">
                <a:sym typeface="Wingdings" panose="05000000000000000000" pitchFamily="2" charset="2"/>
              </a:rPr>
              <a:t>Fermer(fic)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Fin	</a:t>
            </a:r>
            <a:r>
              <a:rPr lang="fr-FR" dirty="0">
                <a:sym typeface="Wingdings" panose="05000000000000000000" pitchFamily="2" charset="2"/>
              </a:rPr>
              <a:t>	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450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PHP avec ‘’</a:t>
            </a:r>
            <a:r>
              <a:rPr lang="fr-FR" dirty="0" err="1" smtClean="0"/>
              <a:t>fgets</a:t>
            </a:r>
            <a:r>
              <a:rPr lang="fr-FR" dirty="0" smtClean="0"/>
              <a:t>’’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838200" y="1493520"/>
            <a:ext cx="10515600" cy="468344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/>
              <a:t>&lt;?</a:t>
            </a:r>
            <a:r>
              <a:rPr lang="fr-FR" dirty="0" err="1"/>
              <a:t>php</a:t>
            </a:r>
            <a:r>
              <a:rPr lang="fr-FR" dirty="0"/>
              <a:t> </a:t>
            </a:r>
            <a:br>
              <a:rPr lang="fr-FR" dirty="0"/>
            </a:br>
            <a:r>
              <a:rPr lang="fr-FR" dirty="0"/>
              <a:t>// on déclare le nom du fichier à ouvrir</a:t>
            </a:r>
            <a:br>
              <a:rPr lang="fr-FR" dirty="0"/>
            </a:br>
            <a:r>
              <a:rPr lang="fr-FR" dirty="0"/>
              <a:t>$fichier = </a:t>
            </a:r>
            <a:r>
              <a:rPr lang="fr-FR" dirty="0" smtClean="0"/>
              <a:t>‘fichier.txt</a:t>
            </a:r>
            <a:r>
              <a:rPr lang="fr-FR" dirty="0"/>
              <a:t>'; </a:t>
            </a:r>
            <a:br>
              <a:rPr lang="fr-FR" dirty="0"/>
            </a:br>
            <a:r>
              <a:rPr lang="fr-FR" dirty="0"/>
              <a:t>//ouverture du fichier en lecture seule</a:t>
            </a:r>
            <a:br>
              <a:rPr lang="fr-FR" dirty="0"/>
            </a:br>
            <a:r>
              <a:rPr lang="fr-FR" dirty="0"/>
              <a:t>$</a:t>
            </a:r>
            <a:r>
              <a:rPr lang="fr-FR" dirty="0" err="1"/>
              <a:t>fp</a:t>
            </a:r>
            <a:r>
              <a:rPr lang="fr-FR" dirty="0"/>
              <a:t> = </a:t>
            </a:r>
            <a:r>
              <a:rPr lang="fr-FR" dirty="0" err="1"/>
              <a:t>fopen</a:t>
            </a:r>
            <a:r>
              <a:rPr lang="fr-FR" dirty="0"/>
              <a:t>($</a:t>
            </a:r>
            <a:r>
              <a:rPr lang="fr-FR" dirty="0" err="1"/>
              <a:t>fichier,'r</a:t>
            </a:r>
            <a:r>
              <a:rPr lang="fr-FR" dirty="0"/>
              <a:t>'); </a:t>
            </a:r>
            <a:br>
              <a:rPr lang="fr-FR" dirty="0"/>
            </a:br>
            <a:r>
              <a:rPr lang="fr-FR" dirty="0"/>
              <a:t>//</a:t>
            </a:r>
            <a:r>
              <a:rPr lang="fr-FR" dirty="0" err="1"/>
              <a:t>feof</a:t>
            </a:r>
            <a:r>
              <a:rPr lang="fr-FR" dirty="0"/>
              <a:t> indiquera la fin du fichier</a:t>
            </a:r>
            <a:br>
              <a:rPr lang="fr-FR" dirty="0"/>
            </a:br>
            <a:r>
              <a:rPr lang="fr-FR" dirty="0"/>
              <a:t>//le fichier est parcouru jusqu'à la fin</a:t>
            </a:r>
            <a:br>
              <a:rPr lang="fr-FR" dirty="0"/>
            </a:br>
            <a:r>
              <a:rPr lang="fr-FR" dirty="0" err="1"/>
              <a:t>while</a:t>
            </a:r>
            <a:r>
              <a:rPr lang="fr-FR" dirty="0"/>
              <a:t>(!</a:t>
            </a:r>
            <a:r>
              <a:rPr lang="fr-FR" dirty="0" err="1"/>
              <a:t>feof</a:t>
            </a:r>
            <a:r>
              <a:rPr lang="fr-FR" dirty="0"/>
              <a:t>($</a:t>
            </a:r>
            <a:r>
              <a:rPr lang="fr-FR" dirty="0" err="1"/>
              <a:t>fp</a:t>
            </a:r>
            <a:r>
              <a:rPr lang="fr-FR" dirty="0"/>
              <a:t>)) </a:t>
            </a:r>
            <a:br>
              <a:rPr lang="fr-FR" dirty="0"/>
            </a:br>
            <a:r>
              <a:rPr lang="fr-FR" dirty="0" smtClean="0"/>
              <a:t>{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    //lecture du fichier, stockage dans $ligne</a:t>
            </a:r>
            <a:br>
              <a:rPr lang="fr-FR" dirty="0"/>
            </a:br>
            <a:r>
              <a:rPr lang="fr-FR" dirty="0"/>
              <a:t>    $ligne = </a:t>
            </a:r>
            <a:r>
              <a:rPr lang="fr-FR" dirty="0" err="1"/>
              <a:t>fgets</a:t>
            </a:r>
            <a:r>
              <a:rPr lang="fr-FR" dirty="0"/>
              <a:t>($</a:t>
            </a:r>
            <a:r>
              <a:rPr lang="fr-FR" dirty="0" err="1"/>
              <a:t>fp</a:t>
            </a:r>
            <a:r>
              <a:rPr lang="fr-FR" dirty="0"/>
              <a:t>); </a:t>
            </a:r>
            <a:br>
              <a:rPr lang="fr-FR" dirty="0"/>
            </a:br>
            <a:r>
              <a:rPr lang="fr-FR" dirty="0"/>
              <a:t>    //affiche la ligne à l'écran, n'oubliez pas</a:t>
            </a:r>
            <a:br>
              <a:rPr lang="fr-FR" dirty="0"/>
            </a:br>
            <a:r>
              <a:rPr lang="fr-FR" dirty="0"/>
              <a:t>    </a:t>
            </a:r>
            <a:r>
              <a:rPr lang="fr-FR" dirty="0" err="1"/>
              <a:t>print</a:t>
            </a:r>
            <a:r>
              <a:rPr lang="fr-FR" dirty="0"/>
              <a:t> $ligne.'&lt;</a:t>
            </a:r>
            <a:r>
              <a:rPr lang="fr-FR" dirty="0" err="1"/>
              <a:t>br</a:t>
            </a:r>
            <a:r>
              <a:rPr lang="fr-FR" dirty="0"/>
              <a:t>/&gt;';  </a:t>
            </a:r>
            <a:br>
              <a:rPr lang="fr-FR" dirty="0"/>
            </a:br>
            <a:r>
              <a:rPr lang="fr-FR" dirty="0"/>
              <a:t>}</a:t>
            </a:r>
            <a:br>
              <a:rPr lang="fr-FR" dirty="0"/>
            </a:br>
            <a:r>
              <a:rPr lang="fr-FR" dirty="0" err="1"/>
              <a:t>fclose</a:t>
            </a:r>
            <a:r>
              <a:rPr lang="fr-FR" dirty="0"/>
              <a:t>($</a:t>
            </a:r>
            <a:r>
              <a:rPr lang="fr-FR" dirty="0" err="1"/>
              <a:t>fp</a:t>
            </a:r>
            <a:r>
              <a:rPr lang="fr-FR" dirty="0"/>
              <a:t>); //pensez à refermer à la fin du script</a:t>
            </a:r>
            <a:br>
              <a:rPr lang="fr-FR" dirty="0"/>
            </a:br>
            <a:r>
              <a:rPr lang="fr-FR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val="288268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Sous-programmes</a:t>
            </a:r>
          </a:p>
          <a:p>
            <a:r>
              <a:rPr lang="fr-FR" dirty="0" smtClean="0"/>
              <a:t>Structures, enregistrement, table</a:t>
            </a:r>
          </a:p>
          <a:p>
            <a:r>
              <a:rPr lang="fr-FR" dirty="0" smtClean="0"/>
              <a:t>Fichiers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942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Fichiers en PHP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566545"/>
            <a:ext cx="5181600" cy="4351338"/>
          </a:xfrm>
        </p:spPr>
        <p:txBody>
          <a:bodyPr/>
          <a:lstStyle/>
          <a:p>
            <a:r>
              <a:rPr lang="fr-FR" sz="2400" dirty="0" smtClean="0"/>
              <a:t>Ouverture</a:t>
            </a:r>
            <a:r>
              <a:rPr lang="fr-FR" dirty="0" smtClean="0"/>
              <a:t> :</a:t>
            </a:r>
          </a:p>
          <a:p>
            <a:pPr marL="0" indent="0">
              <a:buNone/>
            </a:pPr>
            <a:r>
              <a:rPr lang="en-US" sz="2400" b="1" dirty="0" err="1"/>
              <a:t>int</a:t>
            </a:r>
            <a:r>
              <a:rPr lang="en-US" sz="2400" b="1" dirty="0"/>
              <a:t> </a:t>
            </a:r>
            <a:r>
              <a:rPr lang="en-US" sz="2400" b="1" dirty="0" err="1">
                <a:solidFill>
                  <a:srgbClr val="FF0000"/>
                </a:solidFill>
              </a:rPr>
              <a:t>fopen</a:t>
            </a:r>
            <a:r>
              <a:rPr lang="en-US" sz="2400" b="1" dirty="0"/>
              <a:t>(string filename, string </a:t>
            </a:r>
            <a:r>
              <a:rPr lang="en-US" sz="2400" b="1" dirty="0" smtClean="0"/>
              <a:t>mode)</a:t>
            </a:r>
            <a:endParaRPr lang="en-US" sz="2400" b="1" dirty="0"/>
          </a:p>
          <a:p>
            <a:pPr marL="0" indent="0">
              <a:buNone/>
            </a:pPr>
            <a:r>
              <a:rPr lang="en-US" sz="2400" dirty="0" smtClean="0"/>
              <a:t>Mode: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fr-FR" dirty="0" smtClean="0"/>
              <a:t> 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14405718"/>
              </p:ext>
            </p:extLst>
          </p:nvPr>
        </p:nvGraphicFramePr>
        <p:xfrm>
          <a:off x="914400" y="3032761"/>
          <a:ext cx="7117080" cy="3313865"/>
        </p:xfrm>
        <a:graphic>
          <a:graphicData uri="http://schemas.openxmlformats.org/drawingml/2006/table">
            <a:tbl>
              <a:tblPr/>
              <a:tblGrid>
                <a:gridCol w="1021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8983">
                <a:tc>
                  <a:txBody>
                    <a:bodyPr/>
                    <a:lstStyle/>
                    <a:p>
                      <a:r>
                        <a:rPr lang="fr-FR" sz="2000" dirty="0">
                          <a:effectLst/>
                        </a:rPr>
                        <a:t>Mode:</a:t>
                      </a:r>
                    </a:p>
                  </a:txBody>
                  <a:tcPr marL="45057" marR="45057" marT="22529" marB="22529" anchor="ctr">
                    <a:lnL w="28575" cap="flat" cmpd="sng" algn="ctr">
                      <a:solidFill>
                        <a:srgbClr val="FFA5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A5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A5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dirty="0">
                          <a:effectLst/>
                        </a:rPr>
                        <a:t>Les associations d'ouvertures liées à </a:t>
                      </a:r>
                      <a:r>
                        <a:rPr lang="fr-FR" sz="2000" dirty="0" err="1">
                          <a:effectLst/>
                        </a:rPr>
                        <a:t>fopen</a:t>
                      </a:r>
                      <a:r>
                        <a:rPr lang="fr-FR" sz="2000" dirty="0">
                          <a:effectLst/>
                        </a:rPr>
                        <a:t>()</a:t>
                      </a:r>
                    </a:p>
                  </a:txBody>
                  <a:tcPr marL="45057" marR="45057" marT="22529" marB="22529" anchor="ctr">
                    <a:lnL w="28575" cap="flat" cmpd="sng" algn="ctr">
                      <a:solidFill>
                        <a:srgbClr val="FFA5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A5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A5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5081">
                <a:tc>
                  <a:txBody>
                    <a:bodyPr/>
                    <a:lstStyle/>
                    <a:p>
                      <a:r>
                        <a:rPr lang="fr-FR" sz="2000">
                          <a:effectLst/>
                        </a:rPr>
                        <a:t>'w'</a:t>
                      </a:r>
                    </a:p>
                  </a:txBody>
                  <a:tcPr marL="23467" marR="23467" marT="23467" marB="23467" anchor="ctr">
                    <a:lnL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000">
                          <a:effectLst/>
                        </a:rPr>
                        <a:t>ouvre le fichier pour écriture, et détruit les données si le fichier en contient</a:t>
                      </a:r>
                    </a:p>
                  </a:txBody>
                  <a:tcPr marL="23467" marR="23467" marT="23467" marB="23467" anchor="ctr">
                    <a:lnL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0040">
                <a:tc>
                  <a:txBody>
                    <a:bodyPr/>
                    <a:lstStyle/>
                    <a:p>
                      <a:r>
                        <a:rPr lang="fr-FR" sz="2000">
                          <a:effectLst/>
                        </a:rPr>
                        <a:t>'w+'</a:t>
                      </a:r>
                    </a:p>
                  </a:txBody>
                  <a:tcPr marL="23467" marR="23467" marT="23467" marB="23467" anchor="ctr">
                    <a:lnL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000">
                          <a:effectLst/>
                        </a:rPr>
                        <a:t>comme ci dessus mais crée le fichier si celui ci n'éxiste pas</a:t>
                      </a:r>
                    </a:p>
                  </a:txBody>
                  <a:tcPr marL="23467" marR="23467" marT="23467" marB="23467" anchor="ctr">
                    <a:lnL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0040">
                <a:tc>
                  <a:txBody>
                    <a:bodyPr/>
                    <a:lstStyle/>
                    <a:p>
                      <a:r>
                        <a:rPr lang="fr-FR" sz="2000">
                          <a:effectLst/>
                        </a:rPr>
                        <a:t>'a'</a:t>
                      </a:r>
                    </a:p>
                  </a:txBody>
                  <a:tcPr marL="23467" marR="23467" marT="23467" marB="23467" anchor="ctr">
                    <a:lnL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dirty="0">
                          <a:effectLst/>
                        </a:rPr>
                        <a:t>ouvre le fichier pour ajouter de nouvelles </a:t>
                      </a:r>
                      <a:r>
                        <a:rPr lang="fr-FR" sz="2000" dirty="0" smtClean="0">
                          <a:effectLst/>
                        </a:rPr>
                        <a:t>données en fin de fichier</a:t>
                      </a:r>
                      <a:endParaRPr lang="fr-FR" sz="2000" dirty="0">
                        <a:effectLst/>
                      </a:endParaRPr>
                    </a:p>
                  </a:txBody>
                  <a:tcPr marL="23467" marR="23467" marT="23467" marB="23467" anchor="ctr">
                    <a:lnL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0040">
                <a:tc>
                  <a:txBody>
                    <a:bodyPr/>
                    <a:lstStyle/>
                    <a:p>
                      <a:r>
                        <a:rPr lang="fr-FR" sz="2000">
                          <a:effectLst/>
                        </a:rPr>
                        <a:t>'a+'</a:t>
                      </a:r>
                    </a:p>
                  </a:txBody>
                  <a:tcPr marL="23467" marR="23467" marT="23467" marB="23467" anchor="ctr">
                    <a:lnL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000">
                          <a:effectLst/>
                        </a:rPr>
                        <a:t>comme ci-dessus mais crée le fichier si celui n'existe pas</a:t>
                      </a:r>
                    </a:p>
                  </a:txBody>
                  <a:tcPr marL="23467" marR="23467" marT="23467" marB="23467" anchor="ctr">
                    <a:lnL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8096">
                <a:tc>
                  <a:txBody>
                    <a:bodyPr/>
                    <a:lstStyle/>
                    <a:p>
                      <a:r>
                        <a:rPr lang="fr-FR" sz="2000">
                          <a:effectLst/>
                        </a:rPr>
                        <a:t>'r'</a:t>
                      </a:r>
                    </a:p>
                  </a:txBody>
                  <a:tcPr marL="23467" marR="23467" marT="23467" marB="23467" anchor="ctr">
                    <a:lnL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000" dirty="0">
                          <a:effectLst/>
                        </a:rPr>
                        <a:t>ouvre le fichier en lecture seulement</a:t>
                      </a:r>
                    </a:p>
                  </a:txBody>
                  <a:tcPr marL="23467" marR="23467" marT="23467" marB="23467" anchor="ctr">
                    <a:lnL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0D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429000" y="3528629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vernada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fr-FR" altLang="fr-FR" sz="1200" b="0" i="0" u="none" strike="noStrike" cap="none" normalizeH="0" baseline="0" smtClean="0" bmk="">
                <a:ln>
                  <a:noFill/>
                </a:ln>
                <a:solidFill>
                  <a:srgbClr val="000000"/>
                </a:solidFill>
                <a:effectLst/>
                <a:latin typeface="vernada"/>
              </a:rPr>
              <a:t/>
            </a:r>
            <a:br>
              <a:rPr kumimoji="0" lang="fr-FR" altLang="fr-FR" sz="1200" b="0" i="0" u="none" strike="noStrike" cap="none" normalizeH="0" baseline="0" smtClean="0" bmk="">
                <a:ln>
                  <a:noFill/>
                </a:ln>
                <a:solidFill>
                  <a:srgbClr val="000000"/>
                </a:solidFill>
                <a:effectLst/>
                <a:latin typeface="vernada"/>
              </a:rPr>
            </a:br>
            <a:endParaRPr kumimoji="0" lang="fr-FR" altLang="fr-FR" sz="1200" b="0" i="0" u="none" strike="noStrike" cap="none" normalizeH="0" baseline="0" smtClean="0" bmk="">
              <a:ln>
                <a:noFill/>
              </a:ln>
              <a:solidFill>
                <a:srgbClr val="000000"/>
              </a:solidFill>
              <a:effectLst/>
              <a:latin typeface="vernad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89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Fichiers en PHP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Lecture</a:t>
            </a:r>
          </a:p>
          <a:p>
            <a:pPr marL="0" indent="0">
              <a:buNone/>
            </a:pPr>
            <a:r>
              <a:rPr lang="fr-FR" b="1" dirty="0"/>
              <a:t>string </a:t>
            </a:r>
            <a:r>
              <a:rPr lang="fr-FR" b="1" dirty="0" err="1">
                <a:solidFill>
                  <a:srgbClr val="FF0000"/>
                </a:solidFill>
              </a:rPr>
              <a:t>fgets</a:t>
            </a:r>
            <a:r>
              <a:rPr lang="fr-FR" b="1" dirty="0"/>
              <a:t>(</a:t>
            </a:r>
            <a:r>
              <a:rPr lang="fr-FR" b="1" dirty="0" err="1"/>
              <a:t>int</a:t>
            </a:r>
            <a:r>
              <a:rPr lang="fr-FR" b="1" dirty="0"/>
              <a:t> </a:t>
            </a:r>
            <a:r>
              <a:rPr lang="fr-FR" b="1" dirty="0" err="1"/>
              <a:t>fp</a:t>
            </a:r>
            <a:r>
              <a:rPr lang="fr-FR" b="1" dirty="0" smtClean="0"/>
              <a:t>, [</a:t>
            </a:r>
            <a:r>
              <a:rPr lang="fr-FR" b="1" dirty="0" err="1" smtClean="0"/>
              <a:t>int</a:t>
            </a:r>
            <a:r>
              <a:rPr lang="fr-FR" b="1" dirty="0" smtClean="0"/>
              <a:t> </a:t>
            </a:r>
            <a:r>
              <a:rPr lang="fr-FR" b="1" dirty="0" err="1" smtClean="0"/>
              <a:t>length</a:t>
            </a:r>
            <a:r>
              <a:rPr lang="fr-FR" b="1" dirty="0" smtClean="0"/>
              <a:t>])</a:t>
            </a:r>
          </a:p>
          <a:p>
            <a:pPr marL="0" indent="0">
              <a:buNone/>
            </a:pPr>
            <a:r>
              <a:rPr lang="fr-FR" sz="2400" dirty="0"/>
              <a:t>r</a:t>
            </a:r>
            <a:r>
              <a:rPr lang="fr-FR" sz="2400" dirty="0" smtClean="0"/>
              <a:t>etourne la ligne courante du fichier</a:t>
            </a:r>
          </a:p>
          <a:p>
            <a:pPr marL="0" indent="0">
              <a:buNone/>
            </a:pPr>
            <a:r>
              <a:rPr lang="fr-FR" sz="2400" dirty="0" smtClean="0"/>
              <a:t>Si </a:t>
            </a:r>
            <a:r>
              <a:rPr lang="fr-FR" sz="2400" b="1" dirty="0" err="1" smtClean="0"/>
              <a:t>lenght</a:t>
            </a:r>
            <a:r>
              <a:rPr lang="fr-FR" sz="2400" dirty="0" smtClean="0"/>
              <a:t> est précisé, lit </a:t>
            </a:r>
            <a:r>
              <a:rPr lang="fr-FR" sz="2400" b="1" dirty="0" err="1" smtClean="0"/>
              <a:t>lenght</a:t>
            </a:r>
            <a:r>
              <a:rPr lang="fr-FR" sz="2400" b="1" dirty="0" smtClean="0"/>
              <a:t> </a:t>
            </a:r>
            <a:r>
              <a:rPr lang="fr-FR" sz="2400" dirty="0" smtClean="0"/>
              <a:t>caractères ou jusqu’à la fin de ligne</a:t>
            </a:r>
          </a:p>
          <a:p>
            <a:pPr marL="0" indent="0">
              <a:buNone/>
            </a:pPr>
            <a:endParaRPr lang="fr-FR" sz="2400" dirty="0"/>
          </a:p>
          <a:p>
            <a:r>
              <a:rPr lang="fr-FR" dirty="0" smtClean="0"/>
              <a:t>Fermeture</a:t>
            </a:r>
          </a:p>
          <a:p>
            <a:pPr marL="0" indent="0">
              <a:buNone/>
            </a:pPr>
            <a:r>
              <a:rPr lang="en-US" b="1" dirty="0" smtClean="0"/>
              <a:t>bool </a:t>
            </a:r>
            <a:r>
              <a:rPr lang="en-US" b="1" dirty="0" smtClean="0">
                <a:solidFill>
                  <a:srgbClr val="FF0000"/>
                </a:solidFill>
              </a:rPr>
              <a:t>close</a:t>
            </a:r>
            <a:r>
              <a:rPr lang="en-US" b="1" dirty="0" smtClean="0"/>
              <a:t>(string filename)</a:t>
            </a:r>
          </a:p>
          <a:p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Ecriture</a:t>
            </a:r>
          </a:p>
          <a:p>
            <a:pPr marL="0" indent="0">
              <a:buNone/>
            </a:pPr>
            <a:r>
              <a:rPr lang="fr-FR" b="1" dirty="0" err="1"/>
              <a:t>int</a:t>
            </a:r>
            <a:r>
              <a:rPr lang="fr-FR" b="1" dirty="0"/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fwrite</a:t>
            </a:r>
            <a:r>
              <a:rPr lang="fr-FR" b="1" dirty="0" smtClean="0"/>
              <a:t>(</a:t>
            </a:r>
            <a:r>
              <a:rPr lang="fr-FR" b="1" dirty="0" err="1" smtClean="0"/>
              <a:t>int</a:t>
            </a:r>
            <a:r>
              <a:rPr lang="fr-FR" b="1" dirty="0" smtClean="0"/>
              <a:t> </a:t>
            </a:r>
            <a:r>
              <a:rPr lang="fr-FR" b="1" dirty="0" err="1"/>
              <a:t>fp</a:t>
            </a:r>
            <a:r>
              <a:rPr lang="fr-FR" b="1" dirty="0"/>
              <a:t>, string </a:t>
            </a:r>
            <a:r>
              <a:rPr lang="fr-FR" b="1" dirty="0" smtClean="0"/>
              <a:t>chaîne </a:t>
            </a:r>
            <a:r>
              <a:rPr lang="fr-FR" b="1" dirty="0"/>
              <a:t>[, </a:t>
            </a:r>
            <a:r>
              <a:rPr lang="fr-FR" b="1" dirty="0" err="1"/>
              <a:t>int</a:t>
            </a:r>
            <a:r>
              <a:rPr lang="fr-FR" b="1" dirty="0"/>
              <a:t> </a:t>
            </a:r>
            <a:r>
              <a:rPr lang="fr-FR" b="1" dirty="0" err="1"/>
              <a:t>length</a:t>
            </a:r>
            <a:r>
              <a:rPr lang="fr-FR" b="1" dirty="0" smtClean="0"/>
              <a:t>])</a:t>
            </a:r>
          </a:p>
          <a:p>
            <a:pPr marL="0" indent="0">
              <a:buNone/>
            </a:pPr>
            <a:r>
              <a:rPr lang="fr-FR" sz="2400" dirty="0"/>
              <a:t>é</a:t>
            </a:r>
            <a:r>
              <a:rPr lang="fr-FR" sz="2400" dirty="0" smtClean="0"/>
              <a:t>crit le contenu de chaîne dans le fichier </a:t>
            </a:r>
            <a:r>
              <a:rPr lang="fr-FR" sz="2400" dirty="0" err="1" smtClean="0"/>
              <a:t>fp</a:t>
            </a:r>
            <a:r>
              <a:rPr lang="fr-FR" sz="2400" dirty="0" smtClean="0"/>
              <a:t>; si </a:t>
            </a:r>
            <a:r>
              <a:rPr lang="fr-FR" sz="2400" dirty="0" err="1" smtClean="0"/>
              <a:t>lenght</a:t>
            </a:r>
            <a:r>
              <a:rPr lang="fr-FR" sz="2400" dirty="0" smtClean="0"/>
              <a:t> (optionnel) est pr</a:t>
            </a:r>
            <a:r>
              <a:rPr lang="fr-FR" sz="2400" dirty="0"/>
              <a:t>é</a:t>
            </a:r>
            <a:r>
              <a:rPr lang="fr-FR" sz="2400" dirty="0" smtClean="0"/>
              <a:t>cisé, au plus </a:t>
            </a:r>
            <a:r>
              <a:rPr lang="fr-FR" sz="2400" dirty="0" err="1" smtClean="0"/>
              <a:t>lenght</a:t>
            </a:r>
            <a:r>
              <a:rPr lang="fr-FR" sz="2400" dirty="0" smtClean="0"/>
              <a:t> octets seront écrits</a:t>
            </a:r>
          </a:p>
          <a:p>
            <a:pPr marL="0" indent="0">
              <a:buNone/>
            </a:pPr>
            <a:endParaRPr lang="fr-FR" b="1" dirty="0" smtClean="0"/>
          </a:p>
          <a:p>
            <a:pPr marL="0" indent="0">
              <a:buNone/>
            </a:pPr>
            <a:r>
              <a:rPr lang="fr-FR" b="1" dirty="0" smtClean="0"/>
              <a:t>Synonyme : </a:t>
            </a:r>
            <a:r>
              <a:rPr lang="fr-FR" b="1" dirty="0" err="1" smtClean="0">
                <a:solidFill>
                  <a:srgbClr val="FF0000"/>
                </a:solidFill>
              </a:rPr>
              <a:t>fputs</a:t>
            </a:r>
            <a:endParaRPr lang="fr-FR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5208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Autres fonctions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/>
              <a:t>Autres :</a:t>
            </a:r>
          </a:p>
          <a:p>
            <a:pPr marL="0" indent="0">
              <a:buNone/>
            </a:pPr>
            <a:r>
              <a:rPr lang="en-US" b="1" dirty="0"/>
              <a:t>array </a:t>
            </a:r>
            <a:r>
              <a:rPr lang="en-US" b="1" dirty="0" smtClean="0">
                <a:solidFill>
                  <a:srgbClr val="FF0000"/>
                </a:solidFill>
              </a:rPr>
              <a:t>file</a:t>
            </a:r>
            <a:r>
              <a:rPr lang="en-US" b="1" dirty="0" smtClean="0"/>
              <a:t>(string </a:t>
            </a:r>
            <a:r>
              <a:rPr lang="en-US" b="1" dirty="0"/>
              <a:t>filename)</a:t>
            </a:r>
          </a:p>
          <a:p>
            <a:pPr marL="0" indent="0">
              <a:buNone/>
            </a:pPr>
            <a:r>
              <a:rPr lang="en-US" sz="2400" dirty="0"/>
              <a:t>lit un </a:t>
            </a:r>
            <a:r>
              <a:rPr lang="en-US" sz="2400" dirty="0" err="1"/>
              <a:t>fichier</a:t>
            </a:r>
            <a:r>
              <a:rPr lang="en-US" sz="2400" dirty="0"/>
              <a:t> et le range </a:t>
            </a:r>
            <a:r>
              <a:rPr lang="en-US" sz="2400" dirty="0" err="1"/>
              <a:t>dans</a:t>
            </a:r>
            <a:r>
              <a:rPr lang="en-US" sz="2400" dirty="0"/>
              <a:t> un tableau </a:t>
            </a:r>
            <a:r>
              <a:rPr lang="en-US" sz="2400" dirty="0" err="1"/>
              <a:t>ligne</a:t>
            </a:r>
            <a:r>
              <a:rPr lang="en-US" sz="2400" dirty="0"/>
              <a:t> par </a:t>
            </a:r>
            <a:r>
              <a:rPr lang="en-US" sz="2400" dirty="0" err="1"/>
              <a:t>ligne</a:t>
            </a:r>
            <a:endParaRPr lang="en-US" sz="2400" dirty="0"/>
          </a:p>
          <a:p>
            <a:pPr marL="0" indent="0">
              <a:buNone/>
            </a:pPr>
            <a:r>
              <a:rPr lang="en-US" b="1" dirty="0"/>
              <a:t>string </a:t>
            </a:r>
            <a:r>
              <a:rPr lang="en-US" b="1" dirty="0" err="1" smtClean="0">
                <a:solidFill>
                  <a:srgbClr val="FF0000"/>
                </a:solidFill>
              </a:rPr>
              <a:t>fread</a:t>
            </a:r>
            <a:r>
              <a:rPr lang="en-US" b="1" dirty="0" smtClean="0"/>
              <a:t>(</a:t>
            </a:r>
            <a:r>
              <a:rPr lang="en-US" b="1" dirty="0" err="1" smtClean="0"/>
              <a:t>int</a:t>
            </a:r>
            <a:r>
              <a:rPr lang="en-US" b="1" dirty="0" smtClean="0"/>
              <a:t> </a:t>
            </a:r>
            <a:r>
              <a:rPr lang="en-US" b="1" dirty="0" err="1"/>
              <a:t>fp</a:t>
            </a:r>
            <a:r>
              <a:rPr lang="en-US" b="1" dirty="0"/>
              <a:t>, </a:t>
            </a:r>
            <a:r>
              <a:rPr lang="en-US" b="1" dirty="0" err="1"/>
              <a:t>int</a:t>
            </a:r>
            <a:r>
              <a:rPr lang="en-US" b="1" dirty="0"/>
              <a:t> length)</a:t>
            </a:r>
          </a:p>
          <a:p>
            <a:pPr marL="0" indent="0">
              <a:buNone/>
            </a:pPr>
            <a:r>
              <a:rPr lang="en-US" sz="2400" dirty="0"/>
              <a:t>idem </a:t>
            </a:r>
            <a:r>
              <a:rPr lang="en-US" sz="2400" dirty="0" err="1"/>
              <a:t>fgets</a:t>
            </a:r>
            <a:r>
              <a:rPr lang="en-US" sz="2400" dirty="0"/>
              <a:t> </a:t>
            </a:r>
            <a:r>
              <a:rPr lang="en-US" sz="2400" dirty="0" err="1"/>
              <a:t>mais</a:t>
            </a:r>
            <a:r>
              <a:rPr lang="en-US" sz="2400" dirty="0"/>
              <a:t> ignore les fins de </a:t>
            </a:r>
            <a:r>
              <a:rPr lang="en-US" sz="2400" dirty="0" err="1"/>
              <a:t>ligne</a:t>
            </a:r>
            <a:endParaRPr lang="en-US" sz="2400" dirty="0"/>
          </a:p>
          <a:p>
            <a:pPr marL="0" indent="0">
              <a:buNone/>
            </a:pPr>
            <a:r>
              <a:rPr lang="fr-FR" b="1" dirty="0" err="1"/>
              <a:t>int</a:t>
            </a:r>
            <a:r>
              <a:rPr lang="fr-FR" b="1" dirty="0"/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filesize</a:t>
            </a:r>
            <a:r>
              <a:rPr lang="fr-FR" b="1" dirty="0" smtClean="0"/>
              <a:t>(string </a:t>
            </a:r>
            <a:r>
              <a:rPr lang="fr-FR" b="1" dirty="0" err="1"/>
              <a:t>filename</a:t>
            </a:r>
            <a:r>
              <a:rPr lang="fr-FR" b="1" dirty="0"/>
              <a:t>)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13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PHP avec ‘’</a:t>
            </a:r>
            <a:r>
              <a:rPr lang="fr-FR" dirty="0" err="1" smtClean="0"/>
              <a:t>fgets</a:t>
            </a:r>
            <a:r>
              <a:rPr lang="fr-FR" dirty="0" smtClean="0"/>
              <a:t>’’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838200" y="1493520"/>
            <a:ext cx="10515600" cy="468344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/>
              <a:t>&lt;?</a:t>
            </a:r>
            <a:r>
              <a:rPr lang="fr-FR" dirty="0" err="1"/>
              <a:t>php</a:t>
            </a:r>
            <a:r>
              <a:rPr lang="fr-FR" dirty="0"/>
              <a:t> </a:t>
            </a:r>
            <a:br>
              <a:rPr lang="fr-FR" dirty="0"/>
            </a:br>
            <a:r>
              <a:rPr lang="fr-FR" dirty="0"/>
              <a:t>// on déclare le nom du fichier à ouvrir</a:t>
            </a:r>
            <a:br>
              <a:rPr lang="fr-FR" dirty="0"/>
            </a:br>
            <a:r>
              <a:rPr lang="fr-FR" dirty="0"/>
              <a:t>$fichier = </a:t>
            </a:r>
            <a:r>
              <a:rPr lang="fr-FR" dirty="0" smtClean="0"/>
              <a:t>‘fichier.txt</a:t>
            </a:r>
            <a:r>
              <a:rPr lang="fr-FR" dirty="0"/>
              <a:t>'; </a:t>
            </a:r>
            <a:br>
              <a:rPr lang="fr-FR" dirty="0"/>
            </a:br>
            <a:r>
              <a:rPr lang="fr-FR" dirty="0"/>
              <a:t>//ouverture du fichier en lecture seule</a:t>
            </a:r>
            <a:br>
              <a:rPr lang="fr-FR" dirty="0"/>
            </a:br>
            <a:r>
              <a:rPr lang="fr-FR" dirty="0"/>
              <a:t>$</a:t>
            </a:r>
            <a:r>
              <a:rPr lang="fr-FR" dirty="0" err="1"/>
              <a:t>fp</a:t>
            </a:r>
            <a:r>
              <a:rPr lang="fr-FR" dirty="0"/>
              <a:t> = </a:t>
            </a:r>
            <a:r>
              <a:rPr lang="fr-FR" dirty="0" err="1"/>
              <a:t>fopen</a:t>
            </a:r>
            <a:r>
              <a:rPr lang="fr-FR" dirty="0"/>
              <a:t>($</a:t>
            </a:r>
            <a:r>
              <a:rPr lang="fr-FR" dirty="0" err="1"/>
              <a:t>fichier,'r</a:t>
            </a:r>
            <a:r>
              <a:rPr lang="fr-FR" dirty="0"/>
              <a:t>'); </a:t>
            </a:r>
            <a:br>
              <a:rPr lang="fr-FR" dirty="0"/>
            </a:br>
            <a:r>
              <a:rPr lang="fr-FR" dirty="0"/>
              <a:t>//</a:t>
            </a:r>
            <a:r>
              <a:rPr lang="fr-FR" dirty="0" err="1"/>
              <a:t>feof</a:t>
            </a:r>
            <a:r>
              <a:rPr lang="fr-FR" dirty="0"/>
              <a:t> indiquera la fin du fichier</a:t>
            </a:r>
            <a:br>
              <a:rPr lang="fr-FR" dirty="0"/>
            </a:br>
            <a:r>
              <a:rPr lang="fr-FR" dirty="0"/>
              <a:t>//le fichier est parcouru jusqu'à la fin</a:t>
            </a:r>
            <a:br>
              <a:rPr lang="fr-FR" dirty="0"/>
            </a:br>
            <a:r>
              <a:rPr lang="fr-FR" dirty="0" err="1"/>
              <a:t>while</a:t>
            </a:r>
            <a:r>
              <a:rPr lang="fr-FR" dirty="0"/>
              <a:t>(!</a:t>
            </a:r>
            <a:r>
              <a:rPr lang="fr-FR" dirty="0" err="1"/>
              <a:t>feof</a:t>
            </a:r>
            <a:r>
              <a:rPr lang="fr-FR" dirty="0"/>
              <a:t>($</a:t>
            </a:r>
            <a:r>
              <a:rPr lang="fr-FR" dirty="0" err="1"/>
              <a:t>fp</a:t>
            </a:r>
            <a:r>
              <a:rPr lang="fr-FR" dirty="0"/>
              <a:t>)) </a:t>
            </a:r>
            <a:br>
              <a:rPr lang="fr-FR" dirty="0"/>
            </a:br>
            <a:r>
              <a:rPr lang="fr-FR" dirty="0" smtClean="0"/>
              <a:t>{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    //lecture du fichier, stockage dans $ligne</a:t>
            </a:r>
            <a:br>
              <a:rPr lang="fr-FR" dirty="0"/>
            </a:br>
            <a:r>
              <a:rPr lang="fr-FR" dirty="0"/>
              <a:t>    $ligne = </a:t>
            </a:r>
            <a:r>
              <a:rPr lang="fr-FR" dirty="0" err="1"/>
              <a:t>fgets</a:t>
            </a:r>
            <a:r>
              <a:rPr lang="fr-FR" dirty="0"/>
              <a:t>($</a:t>
            </a:r>
            <a:r>
              <a:rPr lang="fr-FR" dirty="0" err="1"/>
              <a:t>fp</a:t>
            </a:r>
            <a:r>
              <a:rPr lang="fr-FR" dirty="0"/>
              <a:t>); </a:t>
            </a:r>
            <a:br>
              <a:rPr lang="fr-FR" dirty="0"/>
            </a:br>
            <a:r>
              <a:rPr lang="fr-FR" dirty="0"/>
              <a:t>    //affiche la ligne à l'écran, n'oubliez pas</a:t>
            </a:r>
            <a:br>
              <a:rPr lang="fr-FR" dirty="0"/>
            </a:br>
            <a:r>
              <a:rPr lang="fr-FR" dirty="0"/>
              <a:t>    </a:t>
            </a:r>
            <a:r>
              <a:rPr lang="fr-FR" dirty="0" err="1"/>
              <a:t>print</a:t>
            </a:r>
            <a:r>
              <a:rPr lang="fr-FR" dirty="0"/>
              <a:t> $ligne.'&lt;</a:t>
            </a:r>
            <a:r>
              <a:rPr lang="fr-FR" dirty="0" err="1"/>
              <a:t>br</a:t>
            </a:r>
            <a:r>
              <a:rPr lang="fr-FR" dirty="0"/>
              <a:t>/&gt;';  </a:t>
            </a:r>
            <a:br>
              <a:rPr lang="fr-FR" dirty="0"/>
            </a:br>
            <a:r>
              <a:rPr lang="fr-FR" dirty="0"/>
              <a:t>}</a:t>
            </a:r>
            <a:br>
              <a:rPr lang="fr-FR" dirty="0"/>
            </a:br>
            <a:r>
              <a:rPr lang="fr-FR" dirty="0" err="1"/>
              <a:t>fclose</a:t>
            </a:r>
            <a:r>
              <a:rPr lang="fr-FR" dirty="0"/>
              <a:t>($</a:t>
            </a:r>
            <a:r>
              <a:rPr lang="fr-FR" dirty="0" err="1"/>
              <a:t>fp</a:t>
            </a:r>
            <a:r>
              <a:rPr lang="fr-FR" dirty="0"/>
              <a:t>); //pensez à refermer à la fin du script</a:t>
            </a:r>
            <a:br>
              <a:rPr lang="fr-FR" dirty="0"/>
            </a:br>
            <a:r>
              <a:rPr lang="fr-FR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val="107793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‘’file’’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&lt;?</a:t>
            </a:r>
            <a:r>
              <a:rPr lang="fr-FR" dirty="0" err="1"/>
              <a:t>php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$</a:t>
            </a:r>
            <a:r>
              <a:rPr lang="fr-FR" dirty="0" err="1" smtClean="0"/>
              <a:t>myFileArray</a:t>
            </a:r>
            <a:r>
              <a:rPr lang="fr-FR" dirty="0"/>
              <a:t> = file</a:t>
            </a:r>
            <a:r>
              <a:rPr lang="fr-FR" dirty="0" smtClean="0"/>
              <a:t>(‘fichier.txt</a:t>
            </a:r>
            <a:r>
              <a:rPr lang="fr-FR" dirty="0"/>
              <a:t>');</a:t>
            </a:r>
            <a:br>
              <a:rPr lang="fr-FR" dirty="0"/>
            </a:br>
            <a:r>
              <a:rPr lang="fr-FR" dirty="0"/>
              <a:t>for ($index=0;$index&lt;count($</a:t>
            </a:r>
            <a:r>
              <a:rPr lang="fr-FR" dirty="0" err="1" smtClean="0"/>
              <a:t>myFileArray</a:t>
            </a:r>
            <a:r>
              <a:rPr lang="fr-FR" dirty="0"/>
              <a:t>);$index++)</a:t>
            </a:r>
            <a:br>
              <a:rPr lang="fr-FR" dirty="0"/>
            </a:br>
            <a:r>
              <a:rPr lang="fr-FR" dirty="0"/>
              <a:t>    {</a:t>
            </a:r>
            <a:br>
              <a:rPr lang="fr-FR" dirty="0"/>
            </a:br>
            <a:r>
              <a:rPr lang="fr-FR" dirty="0"/>
              <a:t>        </a:t>
            </a:r>
            <a:r>
              <a:rPr lang="fr-FR" dirty="0" err="1"/>
              <a:t>print</a:t>
            </a:r>
            <a:r>
              <a:rPr lang="fr-FR" dirty="0"/>
              <a:t> ($</a:t>
            </a:r>
            <a:r>
              <a:rPr lang="fr-FR" dirty="0" err="1"/>
              <a:t>myFileArray</a:t>
            </a:r>
            <a:r>
              <a:rPr lang="fr-FR" dirty="0"/>
              <a:t>[$index]."&lt;</a:t>
            </a:r>
            <a:r>
              <a:rPr lang="fr-FR" dirty="0" err="1"/>
              <a:t>br</a:t>
            </a:r>
            <a:r>
              <a:rPr lang="fr-FR" dirty="0"/>
              <a:t>/&gt;");</a:t>
            </a:r>
            <a:br>
              <a:rPr lang="fr-FR" dirty="0"/>
            </a:br>
            <a:r>
              <a:rPr lang="fr-FR" dirty="0"/>
              <a:t>    }</a:t>
            </a:r>
            <a:br>
              <a:rPr lang="fr-FR" dirty="0"/>
            </a:br>
            <a:r>
              <a:rPr lang="fr-FR" dirty="0"/>
              <a:t>?&gt;</a:t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6935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fichiers d’enregistrements en PHP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sz="3200" dirty="0" smtClean="0"/>
              <a:t>Délimiter les champs avec un caractère spécial </a:t>
            </a:r>
          </a:p>
          <a:p>
            <a:r>
              <a:rPr lang="fr-FR" sz="3200" dirty="0" smtClean="0"/>
              <a:t>Mettre </a:t>
            </a:r>
            <a:r>
              <a:rPr lang="fr-FR" sz="3200" dirty="0"/>
              <a:t>un enregistrement par ligne</a:t>
            </a:r>
          </a:p>
          <a:p>
            <a:endParaRPr lang="fr-FR" sz="3200" dirty="0" smtClean="0"/>
          </a:p>
          <a:p>
            <a:pPr marL="0" indent="0">
              <a:buNone/>
            </a:pPr>
            <a:r>
              <a:rPr lang="fr-FR" sz="3200" dirty="0" smtClean="0"/>
              <a:t>12</a:t>
            </a:r>
            <a:r>
              <a:rPr lang="fr-FR" sz="3200" dirty="0" smtClean="0">
                <a:solidFill>
                  <a:srgbClr val="FF0000"/>
                </a:solidFill>
              </a:rPr>
              <a:t>:</a:t>
            </a:r>
            <a:r>
              <a:rPr lang="fr-FR" sz="3200" dirty="0" smtClean="0"/>
              <a:t>Alfred</a:t>
            </a:r>
            <a:r>
              <a:rPr lang="fr-FR" sz="3200" dirty="0" smtClean="0">
                <a:solidFill>
                  <a:srgbClr val="FF0000"/>
                </a:solidFill>
              </a:rPr>
              <a:t>:</a:t>
            </a:r>
            <a:r>
              <a:rPr lang="fr-FR" sz="3200" dirty="0" smtClean="0"/>
              <a:t>2017</a:t>
            </a:r>
            <a:r>
              <a:rPr lang="fr-FR" sz="3200" dirty="0" smtClean="0">
                <a:solidFill>
                  <a:srgbClr val="FF0000"/>
                </a:solidFill>
              </a:rPr>
              <a:t>:</a:t>
            </a:r>
            <a:r>
              <a:rPr lang="fr-FR" sz="3200" dirty="0" smtClean="0"/>
              <a:t>CiteHauteMalgrange</a:t>
            </a:r>
          </a:p>
          <a:p>
            <a:pPr marL="0" indent="0">
              <a:buNone/>
            </a:pPr>
            <a:endParaRPr lang="fr-FR" sz="3200" dirty="0" smtClean="0"/>
          </a:p>
          <a:p>
            <a:r>
              <a:rPr lang="fr-FR" sz="3200" dirty="0" smtClean="0"/>
              <a:t>Lecture : lire une ligne et récupérer les champs grâce aux délimiteurs (voir fonction ‘’</a:t>
            </a:r>
            <a:r>
              <a:rPr lang="fr-FR" sz="3200" dirty="0" err="1" smtClean="0"/>
              <a:t>explode</a:t>
            </a:r>
            <a:r>
              <a:rPr lang="fr-FR" sz="3200" dirty="0" smtClean="0"/>
              <a:t>’’)</a:t>
            </a:r>
          </a:p>
          <a:p>
            <a:r>
              <a:rPr lang="fr-FR" sz="3200" dirty="0" smtClean="0"/>
              <a:t>Ecriture : coller les champs en insérant le délimiteur entre eux (voir fonction ‘’</a:t>
            </a:r>
            <a:r>
              <a:rPr lang="fr-FR" sz="3200" dirty="0" err="1" smtClean="0"/>
              <a:t>implode</a:t>
            </a:r>
            <a:r>
              <a:rPr lang="fr-FR" sz="3200" dirty="0" smtClean="0"/>
              <a:t>’’)</a:t>
            </a:r>
          </a:p>
        </p:txBody>
      </p:sp>
    </p:spTree>
    <p:extLst>
      <p:ext uri="{BB962C8B-B14F-4D97-AF65-F5344CB8AC3E}">
        <p14:creationId xmlns:p14="http://schemas.microsoft.com/office/powerpoint/2010/main" val="14364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" y="122237"/>
            <a:ext cx="10515600" cy="1325563"/>
          </a:xfrm>
        </p:spPr>
        <p:txBody>
          <a:bodyPr>
            <a:normAutofit/>
          </a:bodyPr>
          <a:lstStyle/>
          <a:p>
            <a:r>
              <a:rPr lang="fr-FR" sz="2800" dirty="0" smtClean="0"/>
              <a:t>Sujet de TP (2017 – 2018)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9160" y="1188720"/>
            <a:ext cx="10744200" cy="47291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fr-FR" sz="6400" b="1" dirty="0"/>
              <a:t>Tri d’un fichier de données selon un champ de la structure des enregistrements. </a:t>
            </a:r>
            <a:endParaRPr lang="fr-FR" sz="6400" b="1" dirty="0" smtClean="0"/>
          </a:p>
          <a:p>
            <a:endParaRPr lang="fr-FR" sz="6400" dirty="0"/>
          </a:p>
          <a:p>
            <a:pPr marL="0" indent="0">
              <a:buNone/>
            </a:pPr>
            <a:r>
              <a:rPr lang="fr-FR" sz="6400" dirty="0" smtClean="0"/>
              <a:t>On </a:t>
            </a:r>
            <a:r>
              <a:rPr lang="fr-FR" sz="6400" dirty="0"/>
              <a:t>désire réaliser un programme qui prend en entrée une liste d’étudiants initialement non triée et qui retourne la même liste d’étudiants mais triée par numéro d’étudiant croissant.  </a:t>
            </a:r>
          </a:p>
          <a:p>
            <a:pPr marL="0" indent="0">
              <a:buNone/>
            </a:pPr>
            <a:r>
              <a:rPr lang="fr-FR" sz="6400" dirty="0" smtClean="0"/>
              <a:t>La </a:t>
            </a:r>
            <a:r>
              <a:rPr lang="fr-FR" sz="6400" dirty="0"/>
              <a:t>liste d’étudiants est stockée dans un fichier texte dont chaque enregistrement contient un étudiant avec la structure suivante : no-étudiant, nom, prénom et inscription. Le fichier tient entièrement en mémoire. </a:t>
            </a:r>
          </a:p>
          <a:p>
            <a:pPr marL="0" indent="0">
              <a:buNone/>
            </a:pPr>
            <a:r>
              <a:rPr lang="fr-FR" sz="6400" dirty="0"/>
              <a:t>On propose d’organiser l’étude en trois temps de la façon suivante :</a:t>
            </a:r>
          </a:p>
          <a:p>
            <a:pPr marL="0" lvl="0" indent="0">
              <a:buNone/>
            </a:pPr>
            <a:r>
              <a:rPr lang="fr-FR" sz="6400" dirty="0" smtClean="0"/>
              <a:t>- Ecrire </a:t>
            </a:r>
            <a:r>
              <a:rPr lang="fr-FR" sz="6400" dirty="0"/>
              <a:t>un programme en PHP qui trie un tableau d’entiers en mémoire </a:t>
            </a:r>
          </a:p>
          <a:p>
            <a:pPr marL="0" lvl="0" indent="0">
              <a:buNone/>
            </a:pPr>
            <a:r>
              <a:rPr lang="fr-FR" sz="6400" dirty="0" smtClean="0"/>
              <a:t>- Adapter </a:t>
            </a:r>
            <a:r>
              <a:rPr lang="fr-FR" sz="6400" dirty="0"/>
              <a:t>le programme pour trier des entiers stockés dans un fichier</a:t>
            </a:r>
          </a:p>
          <a:p>
            <a:pPr lvl="0">
              <a:buFontTx/>
              <a:buChar char="-"/>
            </a:pPr>
            <a:r>
              <a:rPr lang="fr-FR" sz="6400" dirty="0" smtClean="0"/>
              <a:t>Adapter </a:t>
            </a:r>
            <a:r>
              <a:rPr lang="fr-FR" sz="6400" dirty="0"/>
              <a:t>le programme pour trier des étudiants (structures composées des champs no-étudiant, nom, prénom et inscription) stockés dans un fichier</a:t>
            </a:r>
            <a:r>
              <a:rPr lang="fr-FR" sz="6400" dirty="0" smtClean="0"/>
              <a:t>.</a:t>
            </a:r>
            <a:r>
              <a:rPr lang="fr-FR" sz="6400" dirty="0"/>
              <a:t> </a:t>
            </a:r>
            <a:endParaRPr lang="fr-FR" sz="6400" dirty="0" smtClean="0"/>
          </a:p>
          <a:p>
            <a:pPr lvl="1">
              <a:buFontTx/>
              <a:buChar char="-"/>
            </a:pPr>
            <a:r>
              <a:rPr lang="fr-FR" sz="6400" dirty="0" smtClean="0"/>
              <a:t>A </a:t>
            </a:r>
            <a:r>
              <a:rPr lang="fr-FR" sz="6400" dirty="0"/>
              <a:t>Chaque étape, donner </a:t>
            </a:r>
            <a:r>
              <a:rPr lang="fr-FR" sz="6400" dirty="0" smtClean="0"/>
              <a:t>:</a:t>
            </a:r>
          </a:p>
          <a:p>
            <a:pPr lvl="2">
              <a:buFontTx/>
              <a:buChar char="-"/>
            </a:pPr>
            <a:r>
              <a:rPr lang="fr-FR" sz="6000" dirty="0" smtClean="0"/>
              <a:t>L’algorithme </a:t>
            </a:r>
            <a:r>
              <a:rPr lang="fr-FR" sz="6000" dirty="0"/>
              <a:t>utilisé en langage </a:t>
            </a:r>
            <a:r>
              <a:rPr lang="fr-FR" sz="6000" dirty="0" smtClean="0"/>
              <a:t>algorithmique</a:t>
            </a:r>
          </a:p>
          <a:p>
            <a:pPr lvl="2">
              <a:buFontTx/>
              <a:buChar char="-"/>
            </a:pPr>
            <a:r>
              <a:rPr lang="fr-FR" sz="6000" dirty="0" smtClean="0"/>
              <a:t>Le </a:t>
            </a:r>
            <a:r>
              <a:rPr lang="fr-FR" sz="6000" dirty="0"/>
              <a:t>programme </a:t>
            </a:r>
            <a:r>
              <a:rPr lang="fr-FR" sz="6000" dirty="0" smtClean="0"/>
              <a:t>correspondant</a:t>
            </a:r>
          </a:p>
          <a:p>
            <a:pPr marL="914400" lvl="2" indent="0">
              <a:buNone/>
            </a:pPr>
            <a:r>
              <a:rPr lang="fr-FR" sz="6400" dirty="0" smtClean="0"/>
              <a:t>(On </a:t>
            </a:r>
            <a:r>
              <a:rPr lang="fr-FR" sz="6400" dirty="0"/>
              <a:t>pourra utiliser les fonctions </a:t>
            </a:r>
            <a:r>
              <a:rPr lang="fr-FR" sz="6400" i="1" dirty="0" err="1"/>
              <a:t>implode</a:t>
            </a:r>
            <a:r>
              <a:rPr lang="fr-FR" sz="6400" dirty="0"/>
              <a:t> et </a:t>
            </a:r>
            <a:r>
              <a:rPr lang="fr-FR" sz="6400" i="1" dirty="0" err="1"/>
              <a:t>explode</a:t>
            </a:r>
            <a:r>
              <a:rPr lang="fr-FR" sz="6400" dirty="0"/>
              <a:t> pour gérer les structures</a:t>
            </a:r>
            <a:r>
              <a:rPr lang="fr-FR" sz="6400" dirty="0" smtClean="0"/>
              <a:t>.) </a:t>
            </a:r>
            <a:endParaRPr lang="fr-FR" sz="6400" dirty="0"/>
          </a:p>
          <a:p>
            <a:pPr marL="0" indent="0">
              <a:buNone/>
            </a:pPr>
            <a:r>
              <a:rPr lang="fr-FR" sz="6400" dirty="0"/>
              <a:t> </a:t>
            </a:r>
            <a:r>
              <a:rPr lang="fr-FR" sz="6400" dirty="0" smtClean="0"/>
              <a:t>Une </a:t>
            </a:r>
            <a:r>
              <a:rPr lang="fr-FR" sz="6400" dirty="0"/>
              <a:t>fois le programme trié, on veut :</a:t>
            </a:r>
          </a:p>
          <a:p>
            <a:pPr lvl="0">
              <a:lnSpc>
                <a:spcPct val="120000"/>
              </a:lnSpc>
              <a:buFontTx/>
              <a:buChar char="-"/>
            </a:pPr>
            <a:r>
              <a:rPr lang="fr-FR" sz="6400" dirty="0" smtClean="0"/>
              <a:t>pouvoir </a:t>
            </a:r>
            <a:r>
              <a:rPr lang="fr-FR" sz="6400" dirty="0"/>
              <a:t>insérer dans le fichier un nouvel </a:t>
            </a:r>
            <a:r>
              <a:rPr lang="fr-FR" sz="6400" dirty="0" smtClean="0"/>
              <a:t>étudiant</a:t>
            </a:r>
          </a:p>
          <a:p>
            <a:pPr lvl="0">
              <a:lnSpc>
                <a:spcPct val="120000"/>
              </a:lnSpc>
              <a:buFontTx/>
              <a:buChar char="-"/>
            </a:pPr>
            <a:r>
              <a:rPr lang="fr-FR" sz="6400" dirty="0" smtClean="0"/>
              <a:t>pouvoir </a:t>
            </a:r>
            <a:r>
              <a:rPr lang="fr-FR" sz="6400" dirty="0"/>
              <a:t>supprimer un étudiant de numéro donné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901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TP 2018-2019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675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FIN</a:t>
            </a:r>
            <a:endParaRPr lang="fr-FR" dirty="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664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Algorithmique sur les tableaux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989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sous-programmes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845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Algorithmique sur les tableaux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Fortement liée à la notion de boucle</a:t>
            </a:r>
          </a:p>
          <a:p>
            <a:pPr lvl="1"/>
            <a:r>
              <a:rPr lang="fr-FR" dirty="0" smtClean="0"/>
              <a:t>Recherche d’un élément</a:t>
            </a:r>
          </a:p>
          <a:p>
            <a:pPr lvl="1"/>
            <a:r>
              <a:rPr lang="fr-FR" dirty="0" smtClean="0"/>
              <a:t>Plus petit/ </a:t>
            </a:r>
            <a:r>
              <a:rPr lang="fr-FR" dirty="0"/>
              <a:t>p</a:t>
            </a:r>
            <a:r>
              <a:rPr lang="fr-FR" dirty="0" smtClean="0"/>
              <a:t>lus grand élément</a:t>
            </a:r>
          </a:p>
          <a:p>
            <a:pPr lvl="1"/>
            <a:r>
              <a:rPr lang="fr-FR" dirty="0" smtClean="0"/>
              <a:t>Moyenne </a:t>
            </a:r>
          </a:p>
          <a:p>
            <a:pPr lvl="1"/>
            <a:r>
              <a:rPr lang="fr-FR" dirty="0" smtClean="0"/>
              <a:t>Tris</a:t>
            </a:r>
          </a:p>
          <a:p>
            <a:pPr lvl="1"/>
            <a:r>
              <a:rPr lang="fr-FR" dirty="0" smtClean="0"/>
              <a:t>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616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Recherche d’un élément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dirty="0" smtClean="0"/>
              <a:t>PROGRAMME Recherche</a:t>
            </a:r>
          </a:p>
          <a:p>
            <a:pPr marL="0" indent="0">
              <a:buNone/>
            </a:pPr>
            <a:r>
              <a:rPr lang="fr-FR" dirty="0" smtClean="0"/>
              <a:t>VAR </a:t>
            </a:r>
            <a:endParaRPr lang="fr-FR" dirty="0"/>
          </a:p>
          <a:p>
            <a:pPr marL="0" indent="0">
              <a:buNone/>
            </a:pPr>
            <a:r>
              <a:rPr lang="fr-FR" dirty="0" smtClean="0"/>
              <a:t>	nombres : tableau [1..10] d’entiers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err="1" smtClean="0"/>
              <a:t>valeur_cherchée</a:t>
            </a:r>
            <a:r>
              <a:rPr lang="fr-FR" dirty="0" smtClean="0"/>
              <a:t> : entier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trouve: booléen</a:t>
            </a:r>
          </a:p>
          <a:p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731933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dirty="0" smtClean="0"/>
              <a:t>DEBUT</a:t>
            </a:r>
          </a:p>
          <a:p>
            <a:pPr marL="0" indent="0">
              <a:buNone/>
            </a:pPr>
            <a:r>
              <a:rPr lang="fr-FR" dirty="0"/>
              <a:t>i</a:t>
            </a:r>
            <a:r>
              <a:rPr lang="fr-FR" dirty="0" smtClean="0"/>
              <a:t> </a:t>
            </a:r>
            <a:r>
              <a:rPr lang="fr-FR" dirty="0" smtClean="0">
                <a:sym typeface="Wingdings" panose="05000000000000000000" pitchFamily="2" charset="2"/>
              </a:rPr>
              <a:t>1</a:t>
            </a:r>
          </a:p>
          <a:p>
            <a:pPr marL="0" indent="0">
              <a:buNone/>
            </a:pPr>
            <a:r>
              <a:rPr lang="fr-FR" dirty="0"/>
              <a:t>t</a:t>
            </a:r>
            <a:r>
              <a:rPr lang="fr-FR" dirty="0" smtClean="0"/>
              <a:t>rouve </a:t>
            </a:r>
            <a:r>
              <a:rPr lang="fr-FR" dirty="0" smtClean="0">
                <a:sym typeface="Wingdings" panose="05000000000000000000" pitchFamily="2" charset="2"/>
              </a:rPr>
              <a:t> faux</a:t>
            </a: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Tant que </a:t>
            </a:r>
            <a:r>
              <a:rPr lang="fr-FR" dirty="0" smtClean="0">
                <a:sym typeface="Wingdings" panose="05000000000000000000" pitchFamily="2" charset="2"/>
              </a:rPr>
              <a:t>i&lt;=10 et trouve = faux Faire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Si</a:t>
            </a:r>
            <a:r>
              <a:rPr lang="fr-FR" dirty="0" smtClean="0">
                <a:sym typeface="Wingdings" panose="05000000000000000000" pitchFamily="2" charset="2"/>
              </a:rPr>
              <a:t> nombre[i]  = </a:t>
            </a:r>
            <a:r>
              <a:rPr lang="fr-FR" dirty="0" err="1" smtClean="0">
                <a:sym typeface="Wingdings" panose="05000000000000000000" pitchFamily="2" charset="2"/>
              </a:rPr>
              <a:t>valeur_cherchée</a:t>
            </a:r>
            <a:r>
              <a:rPr lang="fr-FR" dirty="0" smtClean="0">
                <a:sym typeface="Wingdings" panose="05000000000000000000" pitchFamily="2" charset="2"/>
              </a:rPr>
              <a:t> Alors trouve  vrai</a:t>
            </a:r>
          </a:p>
          <a:p>
            <a:pPr marL="0" indent="0">
              <a:buNone/>
            </a:pPr>
            <a:r>
              <a:rPr lang="fr-FR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Fsi</a:t>
            </a:r>
            <a:endParaRPr lang="fr-FR" dirty="0" smtClean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>
                <a:sym typeface="Wingdings" panose="05000000000000000000" pitchFamily="2" charset="2"/>
              </a:rPr>
              <a:t>i</a:t>
            </a:r>
            <a:r>
              <a:rPr lang="fr-FR" dirty="0" smtClean="0">
                <a:sym typeface="Wingdings" panose="05000000000000000000" pitchFamily="2" charset="2"/>
              </a:rPr>
              <a:t>  i + 1</a:t>
            </a:r>
          </a:p>
          <a:p>
            <a:pPr marL="0" indent="0">
              <a:buNone/>
            </a:pPr>
            <a:r>
              <a:rPr lang="fr-FR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FinTantQue</a:t>
            </a:r>
            <a:endParaRPr lang="fr-FR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Si</a:t>
            </a:r>
            <a:r>
              <a:rPr lang="fr-FR" dirty="0" smtClean="0">
                <a:sym typeface="Wingdings" panose="05000000000000000000" pitchFamily="2" charset="2"/>
              </a:rPr>
              <a:t> Trouve alors Afficher « Trouvé en position » i -1</a:t>
            </a: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sinon Afficher « Pas trouvé »</a:t>
            </a:r>
          </a:p>
          <a:p>
            <a:pPr marL="0" indent="0">
              <a:buNone/>
            </a:pPr>
            <a:r>
              <a:rPr lang="fr-FR" dirty="0" err="1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FinSi</a:t>
            </a:r>
            <a:endParaRPr lang="fr-FR" dirty="0" smtClean="0">
              <a:solidFill>
                <a:schemeClr val="accent6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FIN</a:t>
            </a:r>
          </a:p>
          <a:p>
            <a:pPr marL="0" indent="0">
              <a:buNone/>
            </a:pPr>
            <a:endParaRPr lang="fr-FR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5938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Recherche d’un élément en PHP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697133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dirty="0" smtClean="0"/>
              <a:t>&lt;?</a:t>
            </a:r>
            <a:r>
              <a:rPr lang="fr-FR" dirty="0" err="1" smtClean="0"/>
              <a:t>php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$nombres = </a:t>
            </a:r>
            <a:r>
              <a:rPr lang="fr-FR" dirty="0" err="1" smtClean="0"/>
              <a:t>array</a:t>
            </a:r>
            <a:r>
              <a:rPr lang="fr-FR" dirty="0" smtClean="0"/>
              <a:t>(3,7,59,45,12,999, 45,5,88,1);</a:t>
            </a:r>
          </a:p>
          <a:p>
            <a:pPr marL="0" indent="0">
              <a:buNone/>
            </a:pPr>
            <a:r>
              <a:rPr lang="fr-FR" dirty="0" smtClean="0"/>
              <a:t>$trouve=false;</a:t>
            </a:r>
          </a:p>
          <a:p>
            <a:pPr marL="0" indent="0">
              <a:buNone/>
            </a:pPr>
            <a:r>
              <a:rPr lang="fr-FR" dirty="0" smtClean="0"/>
              <a:t>$valeur-</a:t>
            </a:r>
            <a:r>
              <a:rPr lang="fr-FR" dirty="0" err="1" smtClean="0"/>
              <a:t>recherchee</a:t>
            </a:r>
            <a:r>
              <a:rPr lang="fr-FR" dirty="0" smtClean="0"/>
              <a:t>=5;</a:t>
            </a:r>
          </a:p>
          <a:p>
            <a:pPr marL="0" indent="0">
              <a:buNone/>
            </a:pPr>
            <a:r>
              <a:rPr lang="fr-FR" dirty="0" smtClean="0"/>
              <a:t>$i = 0;</a:t>
            </a:r>
          </a:p>
          <a:p>
            <a:pPr marL="0" indent="0">
              <a:buNone/>
            </a:pPr>
            <a:r>
              <a:rPr lang="fr-FR" dirty="0" err="1"/>
              <a:t>w</a:t>
            </a:r>
            <a:r>
              <a:rPr lang="fr-FR" dirty="0" err="1" smtClean="0"/>
              <a:t>hile</a:t>
            </a:r>
            <a:r>
              <a:rPr lang="fr-FR" dirty="0" smtClean="0"/>
              <a:t>(($i&lt;9) &amp;&amp; (!</a:t>
            </a:r>
            <a:r>
              <a:rPr lang="fr-FR" dirty="0"/>
              <a:t> $</a:t>
            </a:r>
            <a:r>
              <a:rPr lang="fr-FR" dirty="0" smtClean="0"/>
              <a:t>trouve)</a:t>
            </a:r>
          </a:p>
          <a:p>
            <a:pPr marL="0" indent="0">
              <a:buNone/>
            </a:pPr>
            <a:r>
              <a:rPr lang="fr-FR" dirty="0" smtClean="0"/>
              <a:t>{</a:t>
            </a:r>
          </a:p>
          <a:p>
            <a:pPr marL="0" indent="0">
              <a:buNone/>
            </a:pPr>
            <a:r>
              <a:rPr lang="fr-FR" dirty="0"/>
              <a:t>If </a:t>
            </a:r>
            <a:r>
              <a:rPr lang="fr-FR" dirty="0" smtClean="0"/>
              <a:t>($nombres[$i] == </a:t>
            </a:r>
            <a:r>
              <a:rPr lang="fr-FR" dirty="0"/>
              <a:t>$</a:t>
            </a:r>
            <a:r>
              <a:rPr lang="fr-FR" dirty="0" smtClean="0"/>
              <a:t>valeur-</a:t>
            </a:r>
            <a:r>
              <a:rPr lang="fr-FR" dirty="0" err="1" smtClean="0"/>
              <a:t>recherchee</a:t>
            </a:r>
            <a:r>
              <a:rPr lang="fr-FR" dirty="0" smtClean="0"/>
              <a:t>) trouve = </a:t>
            </a:r>
            <a:r>
              <a:rPr lang="fr-FR" dirty="0" err="1" smtClean="0"/>
              <a:t>true</a:t>
            </a:r>
            <a:r>
              <a:rPr lang="fr-FR" dirty="0" smtClean="0"/>
              <a:t>;</a:t>
            </a:r>
          </a:p>
          <a:p>
            <a:pPr marL="0" indent="0">
              <a:buNone/>
            </a:pPr>
            <a:r>
              <a:rPr lang="fr-FR" dirty="0" smtClean="0"/>
              <a:t>$i = $i + 1;</a:t>
            </a:r>
          </a:p>
          <a:p>
            <a:pPr marL="0" indent="0">
              <a:buNone/>
            </a:pPr>
            <a:r>
              <a:rPr lang="fr-FR" dirty="0" smtClean="0"/>
              <a:t>}</a:t>
            </a:r>
          </a:p>
          <a:p>
            <a:pPr marL="0" indent="0">
              <a:buNone/>
            </a:pPr>
            <a:r>
              <a:rPr lang="fr-FR" dirty="0"/>
              <a:t>If ($trouve) </a:t>
            </a:r>
            <a:r>
              <a:rPr lang="fr-FR" dirty="0" err="1"/>
              <a:t>echo</a:t>
            </a:r>
            <a:r>
              <a:rPr lang="fr-FR" dirty="0"/>
              <a:t> ‘’trouvé en position’’.($i-1). ’’\n ’’;</a:t>
            </a:r>
          </a:p>
          <a:p>
            <a:pPr marL="0" indent="0">
              <a:buNone/>
            </a:pPr>
            <a:r>
              <a:rPr lang="fr-FR" dirty="0"/>
              <a:t>?&gt;</a:t>
            </a:r>
          </a:p>
          <a:p>
            <a:pPr marL="0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29111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Foreach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fr-FR" sz="2400" dirty="0"/>
              <a:t>&lt;?</a:t>
            </a:r>
            <a:r>
              <a:rPr lang="fr-FR" sz="2400" dirty="0" err="1"/>
              <a:t>php</a:t>
            </a:r>
            <a:r>
              <a:rPr lang="fr-FR" sz="2400" dirty="0"/>
              <a:t/>
            </a:r>
            <a:br>
              <a:rPr lang="fr-FR" sz="2400" dirty="0"/>
            </a:br>
            <a:r>
              <a:rPr lang="fr-FR" sz="2400" dirty="0"/>
              <a:t>$a = </a:t>
            </a:r>
            <a:r>
              <a:rPr lang="fr-FR" sz="2400" dirty="0" err="1"/>
              <a:t>array</a:t>
            </a:r>
            <a:r>
              <a:rPr lang="fr-FR" sz="2400" dirty="0"/>
              <a:t> (1, 2, 3, 17);</a:t>
            </a:r>
            <a:br>
              <a:rPr lang="fr-FR" sz="2400" dirty="0"/>
            </a:br>
            <a:r>
              <a:rPr lang="fr-FR" sz="2400" dirty="0" err="1"/>
              <a:t>foreach</a:t>
            </a:r>
            <a:r>
              <a:rPr lang="fr-FR" sz="2400" dirty="0"/>
              <a:t> ($a as $v</a:t>
            </a:r>
            <a:r>
              <a:rPr lang="fr-FR" sz="2400" dirty="0" smtClean="0"/>
              <a:t>){</a:t>
            </a:r>
            <a:r>
              <a:rPr lang="fr-FR" sz="2400" dirty="0"/>
              <a:t/>
            </a:r>
            <a:br>
              <a:rPr lang="fr-FR" sz="2400" dirty="0"/>
            </a:br>
            <a:r>
              <a:rPr lang="fr-FR" sz="2400" dirty="0"/>
              <a:t>    </a:t>
            </a:r>
            <a:r>
              <a:rPr lang="fr-FR" sz="2400" dirty="0" err="1"/>
              <a:t>print</a:t>
            </a:r>
            <a:r>
              <a:rPr lang="fr-FR" sz="2400" dirty="0"/>
              <a:t> "Valeur courante de \$a: $v.\n";</a:t>
            </a:r>
            <a:br>
              <a:rPr lang="fr-FR" sz="2400" dirty="0"/>
            </a:br>
            <a:r>
              <a:rPr lang="fr-FR" sz="2400" dirty="0"/>
              <a:t>}</a:t>
            </a:r>
            <a:br>
              <a:rPr lang="fr-FR" sz="2400" dirty="0"/>
            </a:br>
            <a:r>
              <a:rPr lang="fr-FR" sz="2400" dirty="0" smtClean="0"/>
              <a:t>?&gt;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r-FR" sz="1800" dirty="0"/>
              <a:t>Valeur courante de $a: 1.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r-FR" sz="1800" dirty="0"/>
              <a:t>Valeur courante de $a: 2.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r-FR" sz="1800" dirty="0"/>
              <a:t>Valeur courante de $a: 3.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r-FR" sz="1800" dirty="0"/>
              <a:t>Valeur courante de $a: 17.</a:t>
            </a:r>
          </a:p>
          <a:p>
            <a:pPr marL="0" indent="0">
              <a:lnSpc>
                <a:spcPct val="120000"/>
              </a:lnSpc>
              <a:buNone/>
            </a:pPr>
            <a:endParaRPr lang="fr-FR" sz="2400" dirty="0" smtClean="0"/>
          </a:p>
          <a:p>
            <a:pPr marL="0" indent="0">
              <a:lnSpc>
                <a:spcPct val="120000"/>
              </a:lnSpc>
              <a:buNone/>
            </a:pPr>
            <a:endParaRPr lang="fr-FR" sz="1400" b="1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822960"/>
            <a:ext cx="5181600" cy="535400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400" dirty="0"/>
              <a:t>&lt;?</a:t>
            </a:r>
            <a:r>
              <a:rPr lang="en-US" sz="2400" dirty="0" err="1"/>
              <a:t>php</a:t>
            </a:r>
            <a:endParaRPr lang="en-US" sz="24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/>
              <a:t>$a = array (1, 2, 3, 17);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/>
              <a:t>$</a:t>
            </a:r>
            <a:r>
              <a:rPr lang="en-US" sz="2400" dirty="0" err="1"/>
              <a:t>i</a:t>
            </a:r>
            <a:r>
              <a:rPr lang="en-US" sz="2400" dirty="0"/>
              <a:t> = 0;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 err="1"/>
              <a:t>foreach</a:t>
            </a:r>
            <a:r>
              <a:rPr lang="en-US" sz="2400" dirty="0"/>
              <a:t>($a as $v){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/>
              <a:t>print "\$a[$</a:t>
            </a:r>
            <a:r>
              <a:rPr lang="en-US" sz="2400" dirty="0" err="1"/>
              <a:t>i</a:t>
            </a:r>
            <a:r>
              <a:rPr lang="en-US" sz="2400" dirty="0"/>
              <a:t>] =&gt; $v.\n";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/>
              <a:t>$</a:t>
            </a:r>
            <a:r>
              <a:rPr lang="en-US" sz="2400" dirty="0" err="1"/>
              <a:t>i</a:t>
            </a:r>
            <a:r>
              <a:rPr lang="en-US" sz="2400" dirty="0"/>
              <a:t> = $</a:t>
            </a:r>
            <a:r>
              <a:rPr lang="en-US" sz="2400" dirty="0" err="1"/>
              <a:t>i</a:t>
            </a:r>
            <a:r>
              <a:rPr lang="en-US" sz="2400" dirty="0"/>
              <a:t> + 1;}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 smtClean="0"/>
              <a:t>?&gt;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4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pt-BR" sz="2000" dirty="0"/>
              <a:t>$a[0] =&gt; 1.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dirty="0"/>
              <a:t>$a[1] =&gt; 2.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dirty="0"/>
              <a:t>$a[2] =&gt; 3.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dirty="0"/>
              <a:t>$a[3] =&gt; 17.</a:t>
            </a:r>
            <a:endParaRPr lang="en-US" sz="2000" dirty="0"/>
          </a:p>
          <a:p>
            <a:pPr marL="0" indent="0">
              <a:lnSpc>
                <a:spcPct val="100000"/>
              </a:lnSpc>
              <a:buNone/>
            </a:pPr>
            <a:endParaRPr lang="fr-FR" sz="2400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623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Foreach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fr-FR" sz="2400" dirty="0"/>
              <a:t>&lt;?</a:t>
            </a:r>
            <a:r>
              <a:rPr lang="fr-FR" sz="2400" dirty="0" err="1"/>
              <a:t>php</a:t>
            </a:r>
            <a:r>
              <a:rPr lang="fr-FR" sz="2400" dirty="0"/>
              <a:t/>
            </a:r>
            <a:br>
              <a:rPr lang="fr-FR" sz="2400" dirty="0"/>
            </a:br>
            <a:r>
              <a:rPr lang="fr-FR" sz="2400" dirty="0"/>
              <a:t>$a = </a:t>
            </a:r>
            <a:r>
              <a:rPr lang="fr-FR" sz="2400" dirty="0" err="1"/>
              <a:t>array</a:t>
            </a:r>
            <a:r>
              <a:rPr lang="fr-FR" sz="2400" dirty="0"/>
              <a:t> ("un" =&gt; 1,"deux" =&gt; 2,"trois" =&gt; 3,"dix-sept" =&gt; 17 );</a:t>
            </a:r>
            <a:br>
              <a:rPr lang="fr-FR" sz="2400" dirty="0"/>
            </a:br>
            <a:r>
              <a:rPr lang="fr-FR" sz="2400" dirty="0" err="1"/>
              <a:t>foreach</a:t>
            </a:r>
            <a:r>
              <a:rPr lang="fr-FR" sz="2400" dirty="0"/>
              <a:t>($a as $k =&gt; $v)</a:t>
            </a:r>
            <a:br>
              <a:rPr lang="fr-FR" sz="2400" dirty="0"/>
            </a:br>
            <a:r>
              <a:rPr lang="fr-FR" sz="2400" dirty="0"/>
              <a:t>{</a:t>
            </a:r>
            <a:br>
              <a:rPr lang="fr-FR" sz="2400" dirty="0"/>
            </a:br>
            <a:r>
              <a:rPr lang="fr-FR" sz="2400" dirty="0"/>
              <a:t>    </a:t>
            </a:r>
            <a:r>
              <a:rPr lang="fr-FR" sz="2400" dirty="0" err="1"/>
              <a:t>print</a:t>
            </a:r>
            <a:r>
              <a:rPr lang="fr-FR" sz="2400" dirty="0"/>
              <a:t> "\$a[$k] =&gt; $v.\n";</a:t>
            </a:r>
            <a:br>
              <a:rPr lang="fr-FR" sz="2400" dirty="0"/>
            </a:br>
            <a:r>
              <a:rPr lang="fr-FR" sz="2400" dirty="0"/>
              <a:t>}</a:t>
            </a:r>
            <a:br>
              <a:rPr lang="fr-FR" sz="2400" dirty="0"/>
            </a:br>
            <a:r>
              <a:rPr lang="fr-FR" sz="2400" dirty="0" smtClean="0"/>
              <a:t>?&gt;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FR" sz="2000" dirty="0" smtClean="0"/>
              <a:t>$</a:t>
            </a:r>
            <a:r>
              <a:rPr lang="fr-FR" sz="2000" dirty="0"/>
              <a:t>a[un] =&gt; 1.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FR" sz="2000" dirty="0"/>
              <a:t>$a[deux] =&gt; 2.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FR" sz="2000" dirty="0"/>
              <a:t>$a[trois] =&gt; 3.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FR" sz="2000" dirty="0"/>
              <a:t>$a[dix-sept] =&gt; 17.</a:t>
            </a:r>
            <a:endParaRPr lang="fr-FR" sz="2000" dirty="0" smtClean="0"/>
          </a:p>
          <a:p>
            <a:pPr marL="0" indent="0">
              <a:lnSpc>
                <a:spcPct val="120000"/>
              </a:lnSpc>
              <a:buNone/>
            </a:pPr>
            <a:endParaRPr lang="fr-FR" sz="1400" b="1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822960"/>
            <a:ext cx="5181600" cy="535400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fr-FR" sz="2400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348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récursivité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Une fonction (procédure) récursive est une fonction (procédure) qui s’appelle elle-même, directement ou par l’intermédiaire d’une autre fonction ou procédure. </a:t>
            </a:r>
          </a:p>
          <a:p>
            <a:r>
              <a:rPr lang="fr-FR" dirty="0" smtClean="0">
                <a:solidFill>
                  <a:schemeClr val="accent2"/>
                </a:solidFill>
              </a:rPr>
              <a:t>Un problème difficile de la programmation récursive est de trouver la(les) bonne(s) condition(s) d’arrêt.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798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récursivité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Simple</a:t>
            </a:r>
          </a:p>
          <a:p>
            <a:pPr marL="0" indent="0">
              <a:buNone/>
            </a:pPr>
            <a:r>
              <a:rPr lang="fr-FR" dirty="0" err="1" smtClean="0"/>
              <a:t>Procedure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chemeClr val="accent1"/>
                </a:solidFill>
              </a:rPr>
              <a:t>recursive</a:t>
            </a:r>
            <a:r>
              <a:rPr lang="fr-FR" dirty="0" smtClean="0"/>
              <a:t> ()</a:t>
            </a:r>
          </a:p>
          <a:p>
            <a:pPr marL="0" indent="0">
              <a:buNone/>
            </a:pPr>
            <a:r>
              <a:rPr lang="fr-FR" dirty="0" smtClean="0"/>
              <a:t>DEBUT</a:t>
            </a:r>
          </a:p>
          <a:p>
            <a:pPr marL="0" indent="0">
              <a:buNone/>
            </a:pPr>
            <a:r>
              <a:rPr lang="fr-FR" dirty="0" smtClean="0"/>
              <a:t>…</a:t>
            </a:r>
          </a:p>
          <a:p>
            <a:pPr marL="0" indent="0">
              <a:buNone/>
            </a:pPr>
            <a:r>
              <a:rPr lang="fr-FR" dirty="0" err="1">
                <a:solidFill>
                  <a:schemeClr val="accent1"/>
                </a:solidFill>
              </a:rPr>
              <a:t>r</a:t>
            </a:r>
            <a:r>
              <a:rPr lang="fr-FR" dirty="0" err="1" smtClean="0">
                <a:solidFill>
                  <a:schemeClr val="accent1"/>
                </a:solidFill>
              </a:rPr>
              <a:t>ecursive</a:t>
            </a:r>
            <a:r>
              <a:rPr lang="fr-FR" dirty="0" smtClean="0"/>
              <a:t> ()</a:t>
            </a:r>
          </a:p>
          <a:p>
            <a:pPr marL="0" indent="0">
              <a:buNone/>
            </a:pPr>
            <a:r>
              <a:rPr lang="fr-FR" dirty="0" smtClean="0"/>
              <a:t>…</a:t>
            </a:r>
          </a:p>
          <a:p>
            <a:pPr marL="0" indent="0">
              <a:buNone/>
            </a:pPr>
            <a:r>
              <a:rPr lang="fr-FR" dirty="0" smtClean="0"/>
              <a:t>FIN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541867"/>
            <a:ext cx="5181600" cy="5635096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Croisée</a:t>
            </a:r>
          </a:p>
          <a:p>
            <a:pPr marL="0" indent="0">
              <a:buNone/>
            </a:pPr>
            <a:r>
              <a:rPr lang="fr-FR" dirty="0" err="1"/>
              <a:t>Procedure</a:t>
            </a:r>
            <a:r>
              <a:rPr lang="fr-FR" dirty="0"/>
              <a:t> </a:t>
            </a:r>
            <a:r>
              <a:rPr lang="fr-FR" dirty="0" smtClean="0">
                <a:solidFill>
                  <a:schemeClr val="accent1"/>
                </a:solidFill>
              </a:rPr>
              <a:t>recursive1</a:t>
            </a:r>
            <a:r>
              <a:rPr lang="fr-FR" dirty="0" smtClean="0"/>
              <a:t> </a:t>
            </a:r>
            <a:r>
              <a:rPr lang="fr-FR" dirty="0"/>
              <a:t>()</a:t>
            </a:r>
          </a:p>
          <a:p>
            <a:pPr marL="0" indent="0">
              <a:buNone/>
            </a:pPr>
            <a:r>
              <a:rPr lang="fr-FR" dirty="0"/>
              <a:t>DEBUT</a:t>
            </a:r>
          </a:p>
          <a:p>
            <a:pPr marL="0" indent="0">
              <a:buNone/>
            </a:pPr>
            <a:r>
              <a:rPr lang="fr-FR" dirty="0"/>
              <a:t>…</a:t>
            </a: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Recursive2 </a:t>
            </a:r>
            <a:r>
              <a:rPr lang="fr-FR" dirty="0">
                <a:solidFill>
                  <a:srgbClr val="FF0000"/>
                </a:solidFill>
              </a:rPr>
              <a:t>()</a:t>
            </a:r>
          </a:p>
          <a:p>
            <a:pPr marL="0" indent="0">
              <a:buNone/>
            </a:pPr>
            <a:r>
              <a:rPr lang="fr-FR" dirty="0"/>
              <a:t>…</a:t>
            </a:r>
          </a:p>
          <a:p>
            <a:pPr marL="0" indent="0">
              <a:buNone/>
            </a:pPr>
            <a:r>
              <a:rPr lang="fr-FR" dirty="0" smtClean="0"/>
              <a:t>FIN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err="1"/>
              <a:t>Procedure</a:t>
            </a:r>
            <a:r>
              <a:rPr lang="fr-FR" dirty="0"/>
              <a:t> </a:t>
            </a:r>
            <a:r>
              <a:rPr lang="fr-FR" dirty="0" smtClean="0">
                <a:solidFill>
                  <a:srgbClr val="FF0000"/>
                </a:solidFill>
              </a:rPr>
              <a:t>recursive2 </a:t>
            </a:r>
            <a:r>
              <a:rPr lang="fr-FR" dirty="0"/>
              <a:t>()</a:t>
            </a:r>
          </a:p>
          <a:p>
            <a:pPr marL="0" indent="0">
              <a:buNone/>
            </a:pPr>
            <a:r>
              <a:rPr lang="fr-FR" dirty="0"/>
              <a:t>DEBUT</a:t>
            </a:r>
          </a:p>
          <a:p>
            <a:pPr marL="0" indent="0">
              <a:buNone/>
            </a:pPr>
            <a:r>
              <a:rPr lang="fr-FR" dirty="0"/>
              <a:t>…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</a:rPr>
              <a:t>recursive1 </a:t>
            </a:r>
            <a:r>
              <a:rPr lang="fr-FR" dirty="0">
                <a:solidFill>
                  <a:schemeClr val="accent1"/>
                </a:solidFill>
              </a:rPr>
              <a:t>()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>…</a:t>
            </a:r>
          </a:p>
          <a:p>
            <a:pPr marL="0" indent="0">
              <a:buNone/>
            </a:pPr>
            <a:r>
              <a:rPr lang="fr-FR" dirty="0"/>
              <a:t>FIN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137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: calcul d’une factorielle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n! = n*n-1*n-2*…*2*1</a:t>
            </a:r>
          </a:p>
          <a:p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=&gt; </a:t>
            </a:r>
            <a:r>
              <a:rPr lang="fr-FR" dirty="0" err="1" smtClean="0"/>
              <a:t>fact</a:t>
            </a:r>
            <a:r>
              <a:rPr lang="fr-FR" dirty="0" smtClean="0"/>
              <a:t>(n) = n*</a:t>
            </a:r>
            <a:r>
              <a:rPr lang="fr-FR" dirty="0" err="1" smtClean="0"/>
              <a:t>fact</a:t>
            </a:r>
            <a:r>
              <a:rPr lang="fr-FR" dirty="0" smtClean="0"/>
              <a:t>(n-1)</a:t>
            </a:r>
          </a:p>
          <a:p>
            <a:pPr marL="0" indent="0">
              <a:buNone/>
            </a:pPr>
            <a:endParaRPr lang="fr-FR" sz="1300" dirty="0" smtClean="0"/>
          </a:p>
          <a:p>
            <a:pPr marL="0" indent="0">
              <a:buNone/>
            </a:pPr>
            <a:r>
              <a:rPr lang="fr-FR" dirty="0" err="1" smtClean="0"/>
              <a:t>fact</a:t>
            </a:r>
            <a:r>
              <a:rPr lang="fr-FR" dirty="0" smtClean="0"/>
              <a:t>(5) = 5*</a:t>
            </a:r>
            <a:r>
              <a:rPr lang="fr-FR" dirty="0" err="1" smtClean="0"/>
              <a:t>fact</a:t>
            </a:r>
            <a:r>
              <a:rPr lang="fr-FR" dirty="0" smtClean="0"/>
              <a:t>(4)</a:t>
            </a:r>
          </a:p>
          <a:p>
            <a:pPr marL="0" indent="0">
              <a:buNone/>
            </a:pPr>
            <a:r>
              <a:rPr lang="fr-FR" dirty="0" err="1" smtClean="0"/>
              <a:t>fact</a:t>
            </a:r>
            <a:r>
              <a:rPr lang="fr-FR" dirty="0" smtClean="0"/>
              <a:t>(4) </a:t>
            </a:r>
            <a:r>
              <a:rPr lang="fr-FR" dirty="0"/>
              <a:t>= </a:t>
            </a:r>
            <a:r>
              <a:rPr lang="fr-FR" dirty="0" smtClean="0"/>
              <a:t>4*</a:t>
            </a:r>
            <a:r>
              <a:rPr lang="fr-FR" dirty="0" err="1" smtClean="0"/>
              <a:t>fact</a:t>
            </a:r>
            <a:r>
              <a:rPr lang="fr-FR" dirty="0" smtClean="0"/>
              <a:t>(3)</a:t>
            </a:r>
          </a:p>
          <a:p>
            <a:pPr marL="0" indent="0">
              <a:buNone/>
            </a:pPr>
            <a:r>
              <a:rPr lang="fr-FR" dirty="0" err="1" smtClean="0"/>
              <a:t>fact</a:t>
            </a:r>
            <a:r>
              <a:rPr lang="fr-FR" dirty="0" smtClean="0"/>
              <a:t>(3) = 3*</a:t>
            </a:r>
            <a:r>
              <a:rPr lang="fr-FR" dirty="0" err="1" smtClean="0"/>
              <a:t>fact</a:t>
            </a:r>
            <a:r>
              <a:rPr lang="fr-FR" dirty="0" smtClean="0"/>
              <a:t>(2)</a:t>
            </a:r>
          </a:p>
          <a:p>
            <a:pPr marL="0" indent="0">
              <a:buNone/>
            </a:pPr>
            <a:r>
              <a:rPr lang="fr-FR" dirty="0" err="1" smtClean="0"/>
              <a:t>fact</a:t>
            </a:r>
            <a:r>
              <a:rPr lang="fr-FR" dirty="0" smtClean="0"/>
              <a:t>(2) </a:t>
            </a:r>
            <a:r>
              <a:rPr lang="fr-FR" dirty="0"/>
              <a:t>= </a:t>
            </a:r>
            <a:r>
              <a:rPr lang="fr-FR" dirty="0" smtClean="0"/>
              <a:t>2*</a:t>
            </a:r>
            <a:r>
              <a:rPr lang="fr-FR" dirty="0" err="1" smtClean="0"/>
              <a:t>fact</a:t>
            </a:r>
            <a:r>
              <a:rPr lang="fr-FR" dirty="0" smtClean="0"/>
              <a:t>(1)</a:t>
            </a:r>
          </a:p>
          <a:p>
            <a:pPr marL="0" indent="0">
              <a:buNone/>
            </a:pPr>
            <a:r>
              <a:rPr lang="fr-FR" dirty="0" err="1" smtClean="0"/>
              <a:t>fact</a:t>
            </a:r>
            <a:r>
              <a:rPr lang="fr-FR" dirty="0" smtClean="0"/>
              <a:t>(1) = 1*</a:t>
            </a:r>
            <a:r>
              <a:rPr lang="fr-FR" dirty="0" err="1" smtClean="0"/>
              <a:t>fact</a:t>
            </a:r>
            <a:r>
              <a:rPr lang="fr-FR" dirty="0" smtClean="0"/>
              <a:t>(0)</a:t>
            </a:r>
          </a:p>
          <a:p>
            <a:pPr marL="0" indent="0">
              <a:buNone/>
            </a:pPr>
            <a:r>
              <a:rPr lang="fr-FR" dirty="0" err="1"/>
              <a:t>fact</a:t>
            </a:r>
            <a:r>
              <a:rPr lang="fr-FR" dirty="0"/>
              <a:t>(0) = 1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97148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: calcul d’une factorielle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Version 1 :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>F</a:t>
            </a:r>
            <a:r>
              <a:rPr lang="fr-FR" dirty="0" smtClean="0">
                <a:solidFill>
                  <a:schemeClr val="accent1"/>
                </a:solidFill>
              </a:rPr>
              <a:t>onction factorielle (n: entier) : entier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</a:rPr>
              <a:t>DEBUT</a:t>
            </a:r>
          </a:p>
          <a:p>
            <a:pPr marL="0" indent="0">
              <a:buNone/>
            </a:pPr>
            <a:r>
              <a:rPr lang="fr-FR" dirty="0" err="1" smtClean="0">
                <a:solidFill>
                  <a:schemeClr val="accent1"/>
                </a:solidFill>
              </a:rPr>
              <a:t>fact</a:t>
            </a:r>
            <a:r>
              <a:rPr lang="fr-FR" dirty="0" smtClean="0">
                <a:solidFill>
                  <a:schemeClr val="accent1"/>
                </a:solidFill>
              </a:rPr>
              <a:t> </a:t>
            </a: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 </a:t>
            </a:r>
            <a:r>
              <a:rPr lang="fr-FR" dirty="0" smtClean="0">
                <a:solidFill>
                  <a:schemeClr val="accent1"/>
                </a:solidFill>
              </a:rPr>
              <a:t>n*</a:t>
            </a: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factorielle(n-1)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Retourne </a:t>
            </a:r>
            <a:r>
              <a:rPr lang="fr-FR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fact</a:t>
            </a:r>
            <a:endParaRPr lang="fr-FR" dirty="0" smtClean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FIN</a:t>
            </a:r>
          </a:p>
          <a:p>
            <a:pPr marL="0" indent="0">
              <a:buNone/>
            </a:pPr>
            <a:endParaRPr lang="fr-FR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Oui, mais quand est-ce que l’on s’arrête ?</a:t>
            </a:r>
            <a:endParaRPr lang="fr-FR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0367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Factorielle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Version 2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>Fonction factorielle (n: entier) : entier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>DEBUT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</a:rPr>
              <a:t>Si n &gt; 1 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</a:rPr>
              <a:t>alors retourne n*</a:t>
            </a: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factorielle(n-1)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Sinon</a:t>
            </a:r>
            <a:endParaRPr lang="fr-FR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  <a:sym typeface="Wingdings" panose="05000000000000000000" pitchFamily="2" charset="2"/>
              </a:rPr>
              <a:t>r</a:t>
            </a: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etourne n</a:t>
            </a:r>
          </a:p>
          <a:p>
            <a:pPr marL="0" indent="0">
              <a:buNone/>
            </a:pPr>
            <a:r>
              <a:rPr lang="fr-FR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Fsi</a:t>
            </a:r>
            <a:endParaRPr lang="fr-FR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FIN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Oui mais, et factorielle 0 ?</a:t>
            </a:r>
            <a:endParaRPr lang="fr-FR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212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sous-programmes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838200" y="1825625"/>
            <a:ext cx="10642600" cy="4351338"/>
          </a:xfrm>
        </p:spPr>
        <p:txBody>
          <a:bodyPr/>
          <a:lstStyle/>
          <a:p>
            <a:r>
              <a:rPr lang="fr-FR" dirty="0" smtClean="0"/>
              <a:t>Algorithmique :</a:t>
            </a:r>
          </a:p>
          <a:p>
            <a:endParaRPr lang="fr-FR" dirty="0" smtClean="0"/>
          </a:p>
          <a:p>
            <a:pPr lvl="1"/>
            <a:r>
              <a:rPr lang="fr-FR" dirty="0" smtClean="0"/>
              <a:t>Diviser pour régner </a:t>
            </a:r>
          </a:p>
          <a:p>
            <a:pPr lvl="1"/>
            <a:r>
              <a:rPr lang="fr-FR" dirty="0" smtClean="0"/>
              <a:t>Décomposer un problème en sous problème</a:t>
            </a:r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Mettre chaque solution à un sous problème dans un morceau de programme, un sous-programme</a:t>
            </a:r>
          </a:p>
          <a:p>
            <a:pPr lvl="1"/>
            <a:r>
              <a:rPr lang="fr-FR" dirty="0" smtClean="0"/>
              <a:t>Composer les morceaux </a:t>
            </a:r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On distingue les fonctions ou les procédures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875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Factorielle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Version 3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>Fonction factorielle (n: entier) : entier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>DEBUT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</a:rPr>
              <a:t>Si n = 0 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</a:rPr>
              <a:t>Alors </a:t>
            </a:r>
            <a:r>
              <a:rPr lang="fr-FR" dirty="0">
                <a:solidFill>
                  <a:schemeClr val="accent1"/>
                </a:solidFill>
                <a:sym typeface="Wingdings" panose="05000000000000000000" pitchFamily="2" charset="2"/>
              </a:rPr>
              <a:t>r</a:t>
            </a: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etourne 1</a:t>
            </a:r>
            <a:endParaRPr lang="fr-FR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</a:rPr>
              <a:t>Sinon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</a:rPr>
              <a:t> retourne n</a:t>
            </a: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*</a:t>
            </a:r>
            <a:r>
              <a:rPr lang="fr-FR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fact</a:t>
            </a: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(n-1)</a:t>
            </a:r>
            <a:endParaRPr lang="fr-FR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Fsi</a:t>
            </a:r>
            <a:endParaRPr lang="fr-FR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FIN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654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récursivité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Une fonction (procédure) récursive est une fonction (procédure) qui s’appelle elle-même, directement ou par l’intermédiaire d’une autre fonction ou procédure. </a:t>
            </a:r>
          </a:p>
          <a:p>
            <a:r>
              <a:rPr lang="fr-FR" dirty="0" smtClean="0">
                <a:solidFill>
                  <a:schemeClr val="accent2"/>
                </a:solidFill>
              </a:rPr>
              <a:t>Un problème difficile de la programmation récursive est de trouver la(les) bonne(s) condition(s) d’arrêt.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02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récursivité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Simple</a:t>
            </a:r>
          </a:p>
          <a:p>
            <a:pPr marL="0" indent="0">
              <a:buNone/>
            </a:pPr>
            <a:r>
              <a:rPr lang="fr-FR" dirty="0" err="1" smtClean="0"/>
              <a:t>Procedure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chemeClr val="accent1"/>
                </a:solidFill>
              </a:rPr>
              <a:t>recursive</a:t>
            </a:r>
            <a:r>
              <a:rPr lang="fr-FR" dirty="0" smtClean="0"/>
              <a:t> ()</a:t>
            </a:r>
          </a:p>
          <a:p>
            <a:pPr marL="0" indent="0">
              <a:buNone/>
            </a:pPr>
            <a:r>
              <a:rPr lang="fr-FR" dirty="0" smtClean="0"/>
              <a:t>DEBUT</a:t>
            </a:r>
          </a:p>
          <a:p>
            <a:pPr marL="0" indent="0">
              <a:buNone/>
            </a:pPr>
            <a:r>
              <a:rPr lang="fr-FR" dirty="0" smtClean="0"/>
              <a:t>…</a:t>
            </a:r>
          </a:p>
          <a:p>
            <a:pPr marL="0" indent="0">
              <a:buNone/>
            </a:pPr>
            <a:r>
              <a:rPr lang="fr-FR" dirty="0" err="1">
                <a:solidFill>
                  <a:schemeClr val="accent1"/>
                </a:solidFill>
              </a:rPr>
              <a:t>r</a:t>
            </a:r>
            <a:r>
              <a:rPr lang="fr-FR" dirty="0" err="1" smtClean="0">
                <a:solidFill>
                  <a:schemeClr val="accent1"/>
                </a:solidFill>
              </a:rPr>
              <a:t>ecursive</a:t>
            </a:r>
            <a:r>
              <a:rPr lang="fr-FR" dirty="0" smtClean="0"/>
              <a:t> ()</a:t>
            </a:r>
          </a:p>
          <a:p>
            <a:pPr marL="0" indent="0">
              <a:buNone/>
            </a:pPr>
            <a:r>
              <a:rPr lang="fr-FR" dirty="0" smtClean="0"/>
              <a:t>…</a:t>
            </a:r>
          </a:p>
          <a:p>
            <a:pPr marL="0" indent="0">
              <a:buNone/>
            </a:pPr>
            <a:r>
              <a:rPr lang="fr-FR" dirty="0" smtClean="0"/>
              <a:t>FIN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541867"/>
            <a:ext cx="5181600" cy="5635096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Croisée</a:t>
            </a:r>
          </a:p>
          <a:p>
            <a:pPr marL="0" indent="0">
              <a:buNone/>
            </a:pPr>
            <a:r>
              <a:rPr lang="fr-FR" dirty="0" err="1"/>
              <a:t>Procedure</a:t>
            </a:r>
            <a:r>
              <a:rPr lang="fr-FR" dirty="0"/>
              <a:t> </a:t>
            </a:r>
            <a:r>
              <a:rPr lang="fr-FR" dirty="0" smtClean="0">
                <a:solidFill>
                  <a:schemeClr val="accent1"/>
                </a:solidFill>
              </a:rPr>
              <a:t>recursive1</a:t>
            </a:r>
            <a:r>
              <a:rPr lang="fr-FR" dirty="0" smtClean="0"/>
              <a:t> </a:t>
            </a:r>
            <a:r>
              <a:rPr lang="fr-FR" dirty="0"/>
              <a:t>()</a:t>
            </a:r>
          </a:p>
          <a:p>
            <a:pPr marL="0" indent="0">
              <a:buNone/>
            </a:pPr>
            <a:r>
              <a:rPr lang="fr-FR" dirty="0"/>
              <a:t>DEBUT</a:t>
            </a:r>
          </a:p>
          <a:p>
            <a:pPr marL="0" indent="0">
              <a:buNone/>
            </a:pPr>
            <a:r>
              <a:rPr lang="fr-FR" dirty="0"/>
              <a:t>…</a:t>
            </a: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Recursive2 </a:t>
            </a:r>
            <a:r>
              <a:rPr lang="fr-FR" dirty="0">
                <a:solidFill>
                  <a:srgbClr val="FF0000"/>
                </a:solidFill>
              </a:rPr>
              <a:t>()</a:t>
            </a:r>
          </a:p>
          <a:p>
            <a:pPr marL="0" indent="0">
              <a:buNone/>
            </a:pPr>
            <a:r>
              <a:rPr lang="fr-FR" dirty="0"/>
              <a:t>…</a:t>
            </a:r>
          </a:p>
          <a:p>
            <a:pPr marL="0" indent="0">
              <a:buNone/>
            </a:pPr>
            <a:r>
              <a:rPr lang="fr-FR" dirty="0" smtClean="0"/>
              <a:t>FIN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err="1"/>
              <a:t>Procedure</a:t>
            </a:r>
            <a:r>
              <a:rPr lang="fr-FR" dirty="0"/>
              <a:t> </a:t>
            </a:r>
            <a:r>
              <a:rPr lang="fr-FR" dirty="0" smtClean="0">
                <a:solidFill>
                  <a:srgbClr val="FF0000"/>
                </a:solidFill>
              </a:rPr>
              <a:t>recursive2 </a:t>
            </a:r>
            <a:r>
              <a:rPr lang="fr-FR" dirty="0"/>
              <a:t>()</a:t>
            </a:r>
          </a:p>
          <a:p>
            <a:pPr marL="0" indent="0">
              <a:buNone/>
            </a:pPr>
            <a:r>
              <a:rPr lang="fr-FR" dirty="0"/>
              <a:t>DEBUT</a:t>
            </a:r>
          </a:p>
          <a:p>
            <a:pPr marL="0" indent="0">
              <a:buNone/>
            </a:pPr>
            <a:r>
              <a:rPr lang="fr-FR" dirty="0"/>
              <a:t>…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</a:rPr>
              <a:t>recursive1 </a:t>
            </a:r>
            <a:r>
              <a:rPr lang="fr-FR" dirty="0">
                <a:solidFill>
                  <a:schemeClr val="accent1"/>
                </a:solidFill>
              </a:rPr>
              <a:t>()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>…</a:t>
            </a:r>
          </a:p>
          <a:p>
            <a:pPr marL="0" indent="0">
              <a:buNone/>
            </a:pPr>
            <a:r>
              <a:rPr lang="fr-FR" dirty="0"/>
              <a:t>FIN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599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: calcul d’une factorielle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n! = n*n-1*n-2*…*2*1</a:t>
            </a:r>
          </a:p>
          <a:p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=&gt; </a:t>
            </a:r>
            <a:r>
              <a:rPr lang="fr-FR" dirty="0" err="1" smtClean="0"/>
              <a:t>fact</a:t>
            </a:r>
            <a:r>
              <a:rPr lang="fr-FR" dirty="0" smtClean="0"/>
              <a:t>(n) = n*</a:t>
            </a:r>
            <a:r>
              <a:rPr lang="fr-FR" dirty="0" err="1" smtClean="0"/>
              <a:t>fact</a:t>
            </a:r>
            <a:r>
              <a:rPr lang="fr-FR" dirty="0" smtClean="0"/>
              <a:t>(n-1)</a:t>
            </a:r>
          </a:p>
          <a:p>
            <a:pPr marL="0" indent="0">
              <a:buNone/>
            </a:pPr>
            <a:endParaRPr lang="fr-FR" sz="1300" dirty="0" smtClean="0"/>
          </a:p>
          <a:p>
            <a:pPr marL="0" indent="0">
              <a:buNone/>
            </a:pPr>
            <a:r>
              <a:rPr lang="fr-FR" dirty="0" err="1" smtClean="0"/>
              <a:t>fact</a:t>
            </a:r>
            <a:r>
              <a:rPr lang="fr-FR" dirty="0" smtClean="0"/>
              <a:t>(5) = 5*</a:t>
            </a:r>
            <a:r>
              <a:rPr lang="fr-FR" dirty="0" err="1" smtClean="0"/>
              <a:t>fact</a:t>
            </a:r>
            <a:r>
              <a:rPr lang="fr-FR" dirty="0" smtClean="0"/>
              <a:t>(4)</a:t>
            </a:r>
          </a:p>
          <a:p>
            <a:pPr marL="0" indent="0">
              <a:buNone/>
            </a:pPr>
            <a:r>
              <a:rPr lang="fr-FR" dirty="0" err="1" smtClean="0"/>
              <a:t>fact</a:t>
            </a:r>
            <a:r>
              <a:rPr lang="fr-FR" dirty="0" smtClean="0"/>
              <a:t>(4) </a:t>
            </a:r>
            <a:r>
              <a:rPr lang="fr-FR" dirty="0"/>
              <a:t>= </a:t>
            </a:r>
            <a:r>
              <a:rPr lang="fr-FR" dirty="0" smtClean="0"/>
              <a:t>4*</a:t>
            </a:r>
            <a:r>
              <a:rPr lang="fr-FR" dirty="0" err="1" smtClean="0"/>
              <a:t>fact</a:t>
            </a:r>
            <a:r>
              <a:rPr lang="fr-FR" dirty="0" smtClean="0"/>
              <a:t>(3)</a:t>
            </a:r>
          </a:p>
          <a:p>
            <a:pPr marL="0" indent="0">
              <a:buNone/>
            </a:pPr>
            <a:r>
              <a:rPr lang="fr-FR" dirty="0" err="1" smtClean="0"/>
              <a:t>fact</a:t>
            </a:r>
            <a:r>
              <a:rPr lang="fr-FR" dirty="0" smtClean="0"/>
              <a:t>(3) = 3*</a:t>
            </a:r>
            <a:r>
              <a:rPr lang="fr-FR" dirty="0" err="1" smtClean="0"/>
              <a:t>fact</a:t>
            </a:r>
            <a:r>
              <a:rPr lang="fr-FR" dirty="0" smtClean="0"/>
              <a:t>(2)</a:t>
            </a:r>
          </a:p>
          <a:p>
            <a:pPr marL="0" indent="0">
              <a:buNone/>
            </a:pPr>
            <a:r>
              <a:rPr lang="fr-FR" dirty="0" err="1" smtClean="0"/>
              <a:t>fact</a:t>
            </a:r>
            <a:r>
              <a:rPr lang="fr-FR" dirty="0" smtClean="0"/>
              <a:t>(2) </a:t>
            </a:r>
            <a:r>
              <a:rPr lang="fr-FR" dirty="0"/>
              <a:t>= </a:t>
            </a:r>
            <a:r>
              <a:rPr lang="fr-FR" dirty="0" smtClean="0"/>
              <a:t>2*</a:t>
            </a:r>
            <a:r>
              <a:rPr lang="fr-FR" dirty="0" err="1" smtClean="0"/>
              <a:t>fact</a:t>
            </a:r>
            <a:r>
              <a:rPr lang="fr-FR" dirty="0" smtClean="0"/>
              <a:t>(1)</a:t>
            </a:r>
          </a:p>
          <a:p>
            <a:pPr marL="0" indent="0">
              <a:buNone/>
            </a:pPr>
            <a:r>
              <a:rPr lang="fr-FR" dirty="0" err="1" smtClean="0"/>
              <a:t>fact</a:t>
            </a:r>
            <a:r>
              <a:rPr lang="fr-FR" dirty="0" smtClean="0"/>
              <a:t>(1) = 1*</a:t>
            </a:r>
            <a:r>
              <a:rPr lang="fr-FR" dirty="0" err="1" smtClean="0"/>
              <a:t>fact</a:t>
            </a:r>
            <a:r>
              <a:rPr lang="fr-FR" dirty="0" smtClean="0"/>
              <a:t>(0)</a:t>
            </a:r>
          </a:p>
          <a:p>
            <a:pPr marL="0" indent="0">
              <a:buNone/>
            </a:pPr>
            <a:r>
              <a:rPr lang="fr-FR" dirty="0" err="1"/>
              <a:t>fact</a:t>
            </a:r>
            <a:r>
              <a:rPr lang="fr-FR" dirty="0"/>
              <a:t>(0) = 1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6340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 : calcul d’une factorielle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Version 1 :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>F</a:t>
            </a:r>
            <a:r>
              <a:rPr lang="fr-FR" dirty="0" smtClean="0">
                <a:solidFill>
                  <a:schemeClr val="accent1"/>
                </a:solidFill>
              </a:rPr>
              <a:t>onction factorielle (n: entier) : entier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</a:rPr>
              <a:t>DEBUT</a:t>
            </a:r>
          </a:p>
          <a:p>
            <a:pPr marL="0" indent="0">
              <a:buNone/>
            </a:pPr>
            <a:r>
              <a:rPr lang="fr-FR" dirty="0" err="1" smtClean="0">
                <a:solidFill>
                  <a:schemeClr val="accent1"/>
                </a:solidFill>
              </a:rPr>
              <a:t>fact</a:t>
            </a:r>
            <a:r>
              <a:rPr lang="fr-FR" dirty="0" smtClean="0">
                <a:solidFill>
                  <a:schemeClr val="accent1"/>
                </a:solidFill>
              </a:rPr>
              <a:t> </a:t>
            </a: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 </a:t>
            </a:r>
            <a:r>
              <a:rPr lang="fr-FR" dirty="0" smtClean="0">
                <a:solidFill>
                  <a:schemeClr val="accent1"/>
                </a:solidFill>
              </a:rPr>
              <a:t>n*</a:t>
            </a: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factorielle(n-1)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Retourne </a:t>
            </a:r>
            <a:r>
              <a:rPr lang="fr-FR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fact</a:t>
            </a:r>
            <a:endParaRPr lang="fr-FR" dirty="0" smtClean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FIN</a:t>
            </a:r>
          </a:p>
          <a:p>
            <a:pPr marL="0" indent="0">
              <a:buNone/>
            </a:pPr>
            <a:endParaRPr lang="fr-FR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Oui, mais quand est-ce que l’on s’arrête ?</a:t>
            </a:r>
            <a:endParaRPr lang="fr-FR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1438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Factorielle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Version 2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>Fonction factorielle (n: entier) : entier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>DEBUT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</a:rPr>
              <a:t>Si n &gt; 1 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</a:rPr>
              <a:t>alors retourne n*</a:t>
            </a: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factorielle(n-1)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Sinon</a:t>
            </a:r>
            <a:endParaRPr lang="fr-FR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  <a:sym typeface="Wingdings" panose="05000000000000000000" pitchFamily="2" charset="2"/>
              </a:rPr>
              <a:t>r</a:t>
            </a: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etourne n</a:t>
            </a:r>
          </a:p>
          <a:p>
            <a:pPr marL="0" indent="0">
              <a:buNone/>
            </a:pPr>
            <a:r>
              <a:rPr lang="fr-FR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Fsi</a:t>
            </a:r>
            <a:endParaRPr lang="fr-FR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FIN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Oui mais, et factorielle 0 ?</a:t>
            </a:r>
            <a:endParaRPr lang="fr-FR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89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Factorielle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Version 3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>Fonction factorielle (n: entier) : entier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/>
                </a:solidFill>
              </a:rPr>
              <a:t>DEBUT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</a:rPr>
              <a:t>Si n = 0 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</a:rPr>
              <a:t>Alors </a:t>
            </a:r>
            <a:r>
              <a:rPr lang="fr-FR" dirty="0">
                <a:solidFill>
                  <a:schemeClr val="accent1"/>
                </a:solidFill>
                <a:sym typeface="Wingdings" panose="05000000000000000000" pitchFamily="2" charset="2"/>
              </a:rPr>
              <a:t>r</a:t>
            </a: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etourne 1</a:t>
            </a:r>
            <a:endParaRPr lang="fr-FR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</a:rPr>
              <a:t>Sinon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</a:rPr>
              <a:t> retourne n</a:t>
            </a: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*</a:t>
            </a:r>
            <a:r>
              <a:rPr lang="fr-FR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fact</a:t>
            </a: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(n-1)</a:t>
            </a:r>
            <a:endParaRPr lang="fr-FR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Fsi</a:t>
            </a:r>
            <a:endParaRPr lang="fr-FR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FIN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614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Factorielle en PHP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511386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dirty="0"/>
              <a:t>&lt;?</a:t>
            </a:r>
            <a:r>
              <a:rPr lang="fr-FR" dirty="0" err="1"/>
              <a:t>php</a:t>
            </a:r>
            <a:endParaRPr lang="fr-FR" dirty="0"/>
          </a:p>
          <a:p>
            <a:pPr marL="0" indent="0">
              <a:buNone/>
            </a:pPr>
            <a:r>
              <a:rPr lang="fr-FR" dirty="0" err="1"/>
              <a:t>function</a:t>
            </a:r>
            <a:r>
              <a:rPr lang="fr-FR" dirty="0"/>
              <a:t> factorielle($</a:t>
            </a:r>
            <a:r>
              <a:rPr lang="fr-FR" dirty="0" err="1"/>
              <a:t>nbre</a:t>
            </a:r>
            <a:r>
              <a:rPr lang="fr-FR" dirty="0"/>
              <a:t>)</a:t>
            </a:r>
          </a:p>
          <a:p>
            <a:pPr marL="0" indent="0">
              <a:buNone/>
            </a:pPr>
            <a:r>
              <a:rPr lang="fr-FR" dirty="0"/>
              <a:t>{</a:t>
            </a:r>
          </a:p>
          <a:p>
            <a:pPr marL="0" indent="0">
              <a:buNone/>
            </a:pPr>
            <a:r>
              <a:rPr lang="fr-FR" dirty="0" smtClean="0"/>
              <a:t>if</a:t>
            </a:r>
            <a:r>
              <a:rPr lang="fr-FR" dirty="0"/>
              <a:t>($</a:t>
            </a:r>
            <a:r>
              <a:rPr lang="fr-FR" dirty="0" err="1"/>
              <a:t>nbre</a:t>
            </a:r>
            <a:r>
              <a:rPr lang="fr-FR" dirty="0"/>
              <a:t> </a:t>
            </a:r>
            <a:r>
              <a:rPr lang="fr-FR" dirty="0" smtClean="0"/>
              <a:t>== </a:t>
            </a:r>
            <a:r>
              <a:rPr lang="fr-FR" dirty="0"/>
              <a:t>0)</a:t>
            </a:r>
          </a:p>
          <a:p>
            <a:pPr marL="0" indent="0">
              <a:buNone/>
            </a:pPr>
            <a:r>
              <a:rPr lang="fr-FR" dirty="0"/>
              <a:t>        {</a:t>
            </a:r>
          </a:p>
          <a:p>
            <a:pPr marL="0" indent="0">
              <a:buNone/>
            </a:pPr>
            <a:r>
              <a:rPr lang="fr-FR" dirty="0"/>
              <a:t>                return 1;</a:t>
            </a:r>
          </a:p>
          <a:p>
            <a:pPr marL="0" indent="0">
              <a:buNone/>
            </a:pPr>
            <a:r>
              <a:rPr lang="fr-FR" dirty="0"/>
              <a:t>        }</a:t>
            </a:r>
          </a:p>
          <a:p>
            <a:pPr marL="0" indent="0">
              <a:buNone/>
            </a:pPr>
            <a:r>
              <a:rPr lang="fr-FR" dirty="0"/>
              <a:t>        </a:t>
            </a:r>
            <a:r>
              <a:rPr lang="fr-FR" dirty="0" err="1" smtClean="0"/>
              <a:t>else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        </a:t>
            </a:r>
            <a:r>
              <a:rPr lang="fr-FR" dirty="0"/>
              <a:t>{</a:t>
            </a:r>
          </a:p>
          <a:p>
            <a:pPr marL="0" indent="0">
              <a:buNone/>
            </a:pPr>
            <a:r>
              <a:rPr lang="fr-FR" dirty="0"/>
              <a:t>                return $</a:t>
            </a:r>
            <a:r>
              <a:rPr lang="fr-FR" dirty="0" err="1"/>
              <a:t>nbre</a:t>
            </a:r>
            <a:r>
              <a:rPr lang="fr-FR" dirty="0"/>
              <a:t>*factorielle($nbre-1);</a:t>
            </a:r>
          </a:p>
          <a:p>
            <a:pPr marL="0" indent="0">
              <a:buNone/>
            </a:pPr>
            <a:r>
              <a:rPr lang="fr-FR" dirty="0"/>
              <a:t>        }</a:t>
            </a:r>
          </a:p>
          <a:p>
            <a:pPr marL="0" indent="0">
              <a:buNone/>
            </a:pPr>
            <a:r>
              <a:rPr lang="fr-FR" dirty="0"/>
              <a:t>}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err="1" smtClean="0"/>
              <a:t>echo</a:t>
            </a:r>
            <a:r>
              <a:rPr lang="fr-FR" dirty="0" smtClean="0"/>
              <a:t> factorielle(5);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?&gt;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622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fonction est un (sous-)programme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Qui porte un nom</a:t>
            </a:r>
          </a:p>
          <a:p>
            <a:r>
              <a:rPr lang="fr-FR" dirty="0" smtClean="0"/>
              <a:t>A des paramètres en entrées</a:t>
            </a:r>
          </a:p>
          <a:p>
            <a:r>
              <a:rPr lang="fr-FR" dirty="0" smtClean="0"/>
              <a:t>Retourne une valeur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788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Définition d’une fonction en langage algorithmique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74320" y="1717992"/>
            <a:ext cx="5389880" cy="497236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dirty="0" smtClean="0">
                <a:solidFill>
                  <a:schemeClr val="accent2"/>
                </a:solidFill>
              </a:rPr>
              <a:t>Fonction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FF0000"/>
                </a:solidFill>
              </a:rPr>
              <a:t>nom_de_fonction</a:t>
            </a:r>
            <a:r>
              <a:rPr lang="fr-FR" dirty="0" smtClean="0"/>
              <a:t> (paramètre1 : type 1, … paramètre i : type i, …) </a:t>
            </a:r>
            <a:r>
              <a:rPr lang="fr-FR" dirty="0" smtClean="0">
                <a:solidFill>
                  <a:schemeClr val="accent2"/>
                </a:solidFill>
              </a:rPr>
              <a:t>:</a:t>
            </a:r>
            <a:r>
              <a:rPr lang="fr-FR" dirty="0" smtClean="0"/>
              <a:t> </a:t>
            </a:r>
            <a:r>
              <a:rPr lang="fr-FR" dirty="0" smtClean="0">
                <a:solidFill>
                  <a:schemeClr val="accent2"/>
                </a:solidFill>
              </a:rPr>
              <a:t>type</a:t>
            </a:r>
          </a:p>
          <a:p>
            <a:pPr marL="0" indent="0">
              <a:buNone/>
            </a:pPr>
            <a:endParaRPr lang="fr-FR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fr-FR" dirty="0" smtClean="0">
                <a:solidFill>
                  <a:schemeClr val="accent2"/>
                </a:solidFill>
              </a:rPr>
              <a:t>Var</a:t>
            </a:r>
          </a:p>
          <a:p>
            <a:pPr marL="0" indent="0">
              <a:buNone/>
            </a:pPr>
            <a:r>
              <a:rPr lang="fr-FR" dirty="0"/>
              <a:t>/</a:t>
            </a:r>
            <a:r>
              <a:rPr lang="fr-FR" dirty="0" smtClean="0"/>
              <a:t>* Variables locales */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2"/>
                </a:solidFill>
              </a:rPr>
              <a:t>Début</a:t>
            </a:r>
          </a:p>
          <a:p>
            <a:pPr marL="0" indent="0">
              <a:buNone/>
            </a:pPr>
            <a:r>
              <a:rPr lang="fr-FR" dirty="0" smtClean="0"/>
              <a:t>/*bloc d’instruction*/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2"/>
                </a:solidFill>
              </a:rPr>
              <a:t>Retourne</a:t>
            </a:r>
            <a:r>
              <a:rPr lang="fr-FR" dirty="0" smtClean="0"/>
              <a:t> variable</a:t>
            </a:r>
          </a:p>
          <a:p>
            <a:pPr marL="0" indent="0">
              <a:buNone/>
            </a:pPr>
            <a:r>
              <a:rPr lang="fr-FR" dirty="0" err="1" smtClean="0">
                <a:solidFill>
                  <a:schemeClr val="accent2"/>
                </a:solidFill>
              </a:rPr>
              <a:t>FinFonc</a:t>
            </a:r>
            <a:endParaRPr lang="fr-FR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Les paramètres formels d’une fonction définissent les types des valeurs à entrer pour calculer la valeur retournée (</a:t>
            </a:r>
            <a:r>
              <a:rPr lang="fr-FR" dirty="0">
                <a:solidFill>
                  <a:schemeClr val="accent2"/>
                </a:solidFill>
              </a:rPr>
              <a:t>Retourne </a:t>
            </a:r>
            <a:r>
              <a:rPr lang="fr-FR" dirty="0" smtClean="0">
                <a:solidFill>
                  <a:schemeClr val="accent2"/>
                </a:solidFill>
              </a:rPr>
              <a:t>) </a:t>
            </a:r>
            <a:r>
              <a:rPr lang="fr-FR" dirty="0" smtClean="0"/>
              <a:t>de type </a:t>
            </a:r>
            <a:r>
              <a:rPr lang="fr-FR" dirty="0" err="1" smtClean="0">
                <a:solidFill>
                  <a:schemeClr val="accent2"/>
                </a:solidFill>
              </a:rPr>
              <a:t>type</a:t>
            </a:r>
            <a:r>
              <a:rPr lang="fr-FR" dirty="0" smtClean="0">
                <a:solidFill>
                  <a:schemeClr val="accent2"/>
                </a:solidFill>
              </a:rPr>
              <a:t>.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Les </a:t>
            </a:r>
            <a:r>
              <a:rPr lang="fr-FR" dirty="0"/>
              <a:t>variables déclarées dans une fonction sont des variables locales à la </a:t>
            </a:r>
            <a:r>
              <a:rPr lang="fr-FR" dirty="0" smtClean="0"/>
              <a:t>fonction.</a:t>
            </a:r>
            <a:endParaRPr lang="fr-FR" dirty="0"/>
          </a:p>
          <a:p>
            <a:pPr marL="0" indent="0">
              <a:buNone/>
            </a:pPr>
            <a:endParaRPr lang="fr-FR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fr-FR" dirty="0">
              <a:solidFill>
                <a:schemeClr val="accent2"/>
              </a:solidFill>
            </a:endParaRPr>
          </a:p>
          <a:p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0" y="1717992"/>
            <a:ext cx="5968999" cy="431609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dirty="0" smtClean="0">
                <a:solidFill>
                  <a:schemeClr val="accent2"/>
                </a:solidFill>
              </a:rPr>
              <a:t>Fonction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FF0000"/>
                </a:solidFill>
              </a:rPr>
              <a:t>somme</a:t>
            </a:r>
            <a:r>
              <a:rPr lang="fr-FR" dirty="0" smtClean="0"/>
              <a:t> (a : </a:t>
            </a:r>
            <a:r>
              <a:rPr lang="fr-FR" dirty="0" err="1" smtClean="0"/>
              <a:t>réél</a:t>
            </a:r>
            <a:r>
              <a:rPr lang="fr-FR" dirty="0" smtClean="0"/>
              <a:t>, b : </a:t>
            </a:r>
            <a:r>
              <a:rPr lang="fr-FR" dirty="0" err="1" smtClean="0"/>
              <a:t>réél</a:t>
            </a:r>
            <a:r>
              <a:rPr lang="fr-FR" dirty="0" smtClean="0">
                <a:solidFill>
                  <a:schemeClr val="accent2"/>
                </a:solidFill>
              </a:rPr>
              <a:t>) : réel</a:t>
            </a:r>
          </a:p>
          <a:p>
            <a:pPr marL="0" indent="0">
              <a:buNone/>
            </a:pPr>
            <a:r>
              <a:rPr lang="fr-FR" dirty="0" smtClean="0"/>
              <a:t>Var c : </a:t>
            </a:r>
            <a:r>
              <a:rPr lang="fr-FR" dirty="0" err="1" smtClean="0"/>
              <a:t>réél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>
                <a:solidFill>
                  <a:schemeClr val="accent2"/>
                </a:solidFill>
              </a:rPr>
              <a:t>Début</a:t>
            </a:r>
          </a:p>
          <a:p>
            <a:pPr marL="0" indent="0">
              <a:buNone/>
            </a:pPr>
            <a:r>
              <a:rPr lang="fr-FR" dirty="0"/>
              <a:t>c</a:t>
            </a:r>
            <a:r>
              <a:rPr lang="fr-FR" dirty="0" smtClean="0"/>
              <a:t> </a:t>
            </a:r>
            <a:r>
              <a:rPr lang="fr-FR" dirty="0" smtClean="0">
                <a:sym typeface="Wingdings" panose="05000000000000000000" pitchFamily="2" charset="2"/>
              </a:rPr>
              <a:t></a:t>
            </a:r>
            <a:r>
              <a:rPr lang="fr-FR" dirty="0" smtClean="0"/>
              <a:t> a + b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2"/>
                </a:solidFill>
              </a:rPr>
              <a:t>Retourne</a:t>
            </a:r>
            <a:r>
              <a:rPr lang="fr-FR" dirty="0" smtClean="0"/>
              <a:t> c</a:t>
            </a:r>
          </a:p>
          <a:p>
            <a:pPr marL="0" indent="0">
              <a:buNone/>
            </a:pPr>
            <a:r>
              <a:rPr lang="fr-FR" dirty="0" err="1" smtClean="0">
                <a:solidFill>
                  <a:schemeClr val="accent2"/>
                </a:solidFill>
              </a:rPr>
              <a:t>FinFonc</a:t>
            </a:r>
            <a:endParaRPr lang="fr-FR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fr-FR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fr-FR" dirty="0" smtClean="0"/>
              <a:t>a et b sont les paramètres formels de la fonction </a:t>
            </a:r>
            <a:r>
              <a:rPr lang="fr-FR" dirty="0" smtClean="0">
                <a:solidFill>
                  <a:srgbClr val="FF0000"/>
                </a:solidFill>
              </a:rPr>
              <a:t>somme.</a:t>
            </a:r>
          </a:p>
          <a:p>
            <a:pPr marL="0" indent="0">
              <a:buNone/>
            </a:pPr>
            <a:r>
              <a:rPr lang="fr-FR" dirty="0"/>
              <a:t>La variable c </a:t>
            </a:r>
            <a:r>
              <a:rPr lang="fr-FR" dirty="0" smtClean="0"/>
              <a:t>est une variable locale à la fonction ‘’somme’’, elle n’est </a:t>
            </a:r>
            <a:r>
              <a:rPr lang="fr-FR" dirty="0"/>
              <a:t>pas connue (vue) à l’extérieur de </a:t>
            </a:r>
            <a:r>
              <a:rPr lang="fr-FR" dirty="0" smtClean="0"/>
              <a:t>cette fonction.</a:t>
            </a:r>
            <a:endParaRPr lang="fr-FR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200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Définition d’une fonction en PHP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74320" y="1717992"/>
            <a:ext cx="5389880" cy="497236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dirty="0" smtClean="0">
                <a:solidFill>
                  <a:schemeClr val="accent2"/>
                </a:solidFill>
              </a:rPr>
              <a:t>Fonction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FF0000"/>
                </a:solidFill>
              </a:rPr>
              <a:t>nom_de_fonction</a:t>
            </a:r>
            <a:r>
              <a:rPr lang="fr-FR" dirty="0" smtClean="0"/>
              <a:t> (paramètre1 : type 1, … paramètre i : type i, …) </a:t>
            </a:r>
            <a:r>
              <a:rPr lang="fr-FR" dirty="0" smtClean="0">
                <a:solidFill>
                  <a:schemeClr val="accent2"/>
                </a:solidFill>
              </a:rPr>
              <a:t>:</a:t>
            </a:r>
            <a:r>
              <a:rPr lang="fr-FR" dirty="0" smtClean="0"/>
              <a:t> </a:t>
            </a:r>
            <a:r>
              <a:rPr lang="fr-FR" dirty="0" smtClean="0">
                <a:solidFill>
                  <a:schemeClr val="accent2"/>
                </a:solidFill>
              </a:rPr>
              <a:t>type</a:t>
            </a:r>
          </a:p>
          <a:p>
            <a:pPr marL="0" indent="0">
              <a:buNone/>
            </a:pPr>
            <a:endParaRPr lang="fr-FR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fr-FR" dirty="0" smtClean="0">
                <a:solidFill>
                  <a:schemeClr val="accent2"/>
                </a:solidFill>
              </a:rPr>
              <a:t>Var</a:t>
            </a:r>
          </a:p>
          <a:p>
            <a:pPr marL="0" indent="0">
              <a:buNone/>
            </a:pPr>
            <a:r>
              <a:rPr lang="fr-FR" dirty="0"/>
              <a:t>/</a:t>
            </a:r>
            <a:r>
              <a:rPr lang="fr-FR" dirty="0" smtClean="0"/>
              <a:t>* Variables locales */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2"/>
                </a:solidFill>
              </a:rPr>
              <a:t>Début</a:t>
            </a:r>
          </a:p>
          <a:p>
            <a:pPr marL="0" indent="0">
              <a:buNone/>
            </a:pPr>
            <a:r>
              <a:rPr lang="fr-FR" dirty="0" smtClean="0"/>
              <a:t>/*bloc d’instruction*/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2"/>
                </a:solidFill>
              </a:rPr>
              <a:t>Retourne</a:t>
            </a:r>
            <a:r>
              <a:rPr lang="fr-FR" dirty="0" smtClean="0"/>
              <a:t> variable</a:t>
            </a:r>
          </a:p>
          <a:p>
            <a:pPr marL="0" indent="0">
              <a:buNone/>
            </a:pPr>
            <a:r>
              <a:rPr lang="fr-FR" dirty="0" err="1" smtClean="0">
                <a:solidFill>
                  <a:schemeClr val="accent2"/>
                </a:solidFill>
              </a:rPr>
              <a:t>FinFonc</a:t>
            </a:r>
            <a:endParaRPr lang="fr-FR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Les paramètres formels d’une fonction définissent les types des valeurs à entrer pour calculer la valeur retournée (</a:t>
            </a:r>
            <a:r>
              <a:rPr lang="fr-FR" dirty="0">
                <a:solidFill>
                  <a:schemeClr val="accent2"/>
                </a:solidFill>
              </a:rPr>
              <a:t>Retourne </a:t>
            </a:r>
            <a:r>
              <a:rPr lang="fr-FR" dirty="0" smtClean="0">
                <a:solidFill>
                  <a:schemeClr val="accent2"/>
                </a:solidFill>
              </a:rPr>
              <a:t>) </a:t>
            </a:r>
            <a:r>
              <a:rPr lang="fr-FR" dirty="0" smtClean="0"/>
              <a:t>de type </a:t>
            </a:r>
            <a:r>
              <a:rPr lang="fr-FR" dirty="0" err="1" smtClean="0">
                <a:solidFill>
                  <a:schemeClr val="accent2"/>
                </a:solidFill>
              </a:rPr>
              <a:t>type</a:t>
            </a:r>
            <a:r>
              <a:rPr lang="fr-FR" dirty="0" smtClean="0">
                <a:solidFill>
                  <a:schemeClr val="accent2"/>
                </a:solidFill>
              </a:rPr>
              <a:t>.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Les </a:t>
            </a:r>
            <a:r>
              <a:rPr lang="fr-FR" dirty="0"/>
              <a:t>variables déclarées dans une fonction sont des variables locales à la </a:t>
            </a:r>
            <a:r>
              <a:rPr lang="fr-FR" dirty="0" smtClean="0"/>
              <a:t>fonction.</a:t>
            </a:r>
            <a:endParaRPr lang="fr-FR" dirty="0"/>
          </a:p>
          <a:p>
            <a:pPr marL="0" indent="0">
              <a:buNone/>
            </a:pPr>
            <a:endParaRPr lang="fr-FR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fr-FR" dirty="0">
              <a:solidFill>
                <a:schemeClr val="accent2"/>
              </a:solidFill>
            </a:endParaRPr>
          </a:p>
          <a:p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0" y="1717992"/>
            <a:ext cx="5968999" cy="431609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sz="3400" dirty="0"/>
              <a:t>&lt;?</a:t>
            </a:r>
            <a:r>
              <a:rPr lang="fr-FR" sz="3400" dirty="0" err="1"/>
              <a:t>php</a:t>
            </a:r>
            <a:r>
              <a:rPr lang="fr-FR" sz="3400" dirty="0"/>
              <a:t> </a:t>
            </a:r>
            <a:endParaRPr lang="fr-FR" sz="3400" dirty="0" smtClean="0"/>
          </a:p>
          <a:p>
            <a:pPr marL="0" indent="0">
              <a:buNone/>
            </a:pPr>
            <a:r>
              <a:rPr lang="fr-FR" sz="3400" dirty="0"/>
              <a:t/>
            </a:r>
            <a:br>
              <a:rPr lang="fr-FR" sz="3400" dirty="0"/>
            </a:br>
            <a:r>
              <a:rPr lang="fr-FR" sz="3400" dirty="0" err="1"/>
              <a:t>function</a:t>
            </a:r>
            <a:r>
              <a:rPr lang="fr-FR" sz="3400" dirty="0"/>
              <a:t> </a:t>
            </a:r>
            <a:r>
              <a:rPr lang="fr-FR" sz="3400" dirty="0" err="1"/>
              <a:t>nom_de_fonction</a:t>
            </a:r>
            <a:r>
              <a:rPr lang="fr-FR" sz="3400" dirty="0"/>
              <a:t> </a:t>
            </a:r>
            <a:r>
              <a:rPr lang="fr-FR" sz="3400" dirty="0" smtClean="0"/>
              <a:t>($parametre_1</a:t>
            </a:r>
            <a:r>
              <a:rPr lang="fr-FR" sz="3400" dirty="0"/>
              <a:t>, </a:t>
            </a:r>
            <a:r>
              <a:rPr lang="fr-FR" sz="3400" dirty="0" smtClean="0"/>
              <a:t> $parametre_2</a:t>
            </a:r>
            <a:r>
              <a:rPr lang="fr-FR" sz="3400" dirty="0"/>
              <a:t>, ..., </a:t>
            </a:r>
            <a:r>
              <a:rPr lang="fr-FR" sz="3400" dirty="0" smtClean="0"/>
              <a:t>$</a:t>
            </a:r>
            <a:r>
              <a:rPr lang="fr-FR" sz="3400" dirty="0"/>
              <a:t> </a:t>
            </a:r>
            <a:r>
              <a:rPr lang="fr-FR" sz="3400" dirty="0" err="1" smtClean="0"/>
              <a:t>parametre_n</a:t>
            </a:r>
            <a:r>
              <a:rPr lang="fr-FR" sz="3400" dirty="0"/>
              <a:t>) </a:t>
            </a:r>
            <a:br>
              <a:rPr lang="fr-FR" sz="3400" dirty="0"/>
            </a:br>
            <a:r>
              <a:rPr lang="fr-FR" sz="3400" dirty="0"/>
              <a:t>{</a:t>
            </a:r>
            <a:br>
              <a:rPr lang="fr-FR" sz="3400" dirty="0"/>
            </a:br>
            <a:r>
              <a:rPr lang="fr-FR" sz="3400" dirty="0"/>
              <a:t>     </a:t>
            </a:r>
            <a:r>
              <a:rPr lang="fr-FR" sz="3400" dirty="0" err="1"/>
              <a:t>echo</a:t>
            </a:r>
            <a:r>
              <a:rPr lang="fr-FR" sz="3400" dirty="0"/>
              <a:t> "Exemple de fonction.\n";</a:t>
            </a:r>
            <a:br>
              <a:rPr lang="fr-FR" sz="3400" dirty="0"/>
            </a:br>
            <a:r>
              <a:rPr lang="fr-FR" sz="3400" dirty="0"/>
              <a:t>     return $</a:t>
            </a:r>
            <a:r>
              <a:rPr lang="fr-FR" sz="3400" dirty="0" err="1"/>
              <a:t>return_value</a:t>
            </a:r>
            <a:r>
              <a:rPr lang="fr-FR" sz="3400" dirty="0"/>
              <a:t>;</a:t>
            </a:r>
            <a:br>
              <a:rPr lang="fr-FR" sz="3400" dirty="0"/>
            </a:br>
            <a:r>
              <a:rPr lang="fr-FR" sz="3400" dirty="0" smtClean="0"/>
              <a:t>}</a:t>
            </a:r>
          </a:p>
          <a:p>
            <a:pPr marL="0" indent="0">
              <a:buNone/>
            </a:pPr>
            <a:r>
              <a:rPr lang="fr-FR" sz="3400" dirty="0"/>
              <a:t/>
            </a:r>
            <a:br>
              <a:rPr lang="fr-FR" sz="3400" dirty="0"/>
            </a:br>
            <a:r>
              <a:rPr lang="fr-FR" sz="3400" dirty="0"/>
              <a:t>?&gt;</a:t>
            </a:r>
            <a:endParaRPr lang="fr-FR" sz="3400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729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1888</TotalTime>
  <Words>2937</Words>
  <Application>Microsoft Office PowerPoint</Application>
  <PresentationFormat>Grand écran</PresentationFormat>
  <Paragraphs>743</Paragraphs>
  <Slides>67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67</vt:i4>
      </vt:variant>
    </vt:vector>
  </HeadingPairs>
  <TitlesOfParts>
    <vt:vector size="74" baseType="lpstr">
      <vt:lpstr>Arial</vt:lpstr>
      <vt:lpstr>Calibri</vt:lpstr>
      <vt:lpstr>Calibri Light</vt:lpstr>
      <vt:lpstr>Symbol</vt:lpstr>
      <vt:lpstr>vernada</vt:lpstr>
      <vt:lpstr>Wingdings</vt:lpstr>
      <vt:lpstr>Thème Office</vt:lpstr>
      <vt:lpstr>Algorithmique</vt:lpstr>
      <vt:lpstr>Sources</vt:lpstr>
      <vt:lpstr>Organiser son environnement</vt:lpstr>
      <vt:lpstr>Contenu</vt:lpstr>
      <vt:lpstr>Les sous-programmes</vt:lpstr>
      <vt:lpstr>Les sous-programmes</vt:lpstr>
      <vt:lpstr>Une fonction est un (sous-)programme</vt:lpstr>
      <vt:lpstr>Définition d’une fonction en langage algorithmique</vt:lpstr>
      <vt:lpstr>Définition d’une fonction en PHP</vt:lpstr>
      <vt:lpstr>Définition d’une fonction en PHP</vt:lpstr>
      <vt:lpstr>Utilisation d’une fonction</vt:lpstr>
      <vt:lpstr>Une procédure est un (sous-)programme</vt:lpstr>
      <vt:lpstr>Définition d’une procédure en langage algorithmique</vt:lpstr>
      <vt:lpstr>Utilisation d’une procédure</vt:lpstr>
      <vt:lpstr>Mode de passage de paramètres</vt:lpstr>
      <vt:lpstr>En règle générale</vt:lpstr>
      <vt:lpstr>La visibilité des variables</vt:lpstr>
      <vt:lpstr>Les variables globales</vt:lpstr>
      <vt:lpstr>En PHP</vt:lpstr>
      <vt:lpstr>En PHP</vt:lpstr>
      <vt:lpstr>Fonctions prédéfinies en PHP</vt:lpstr>
      <vt:lpstr>Les structures</vt:lpstr>
      <vt:lpstr>Les structures - Exemple</vt:lpstr>
      <vt:lpstr>Les structures – Définition</vt:lpstr>
      <vt:lpstr>Les enregistrements : instances de structures </vt:lpstr>
      <vt:lpstr>Les structures - Utilisation</vt:lpstr>
      <vt:lpstr>Les enregistrements dans les structures</vt:lpstr>
      <vt:lpstr>Un nouveau type construit : les tables (tableau d’enregistrements)</vt:lpstr>
      <vt:lpstr>Structures et tables en PHP</vt:lpstr>
      <vt:lpstr>Présentation PowerPoint</vt:lpstr>
      <vt:lpstr>Présentation PowerPoint</vt:lpstr>
      <vt:lpstr>Présentation PowerPoint</vt:lpstr>
      <vt:lpstr>Les fichiers</vt:lpstr>
      <vt:lpstr>Objectif</vt:lpstr>
      <vt:lpstr>Types de fichiers</vt:lpstr>
      <vt:lpstr>Accès aux fichiers</vt:lpstr>
      <vt:lpstr>Principales fonctions</vt:lpstr>
      <vt:lpstr>Forme générale d’un programme de traitement d’un fichier</vt:lpstr>
      <vt:lpstr>Exemple PHP avec ‘’fgets’’</vt:lpstr>
      <vt:lpstr>Fichiers en PHP</vt:lpstr>
      <vt:lpstr>Fichiers en PHP</vt:lpstr>
      <vt:lpstr>Autres fonctions</vt:lpstr>
      <vt:lpstr>Exemple PHP avec ‘’fgets’’</vt:lpstr>
      <vt:lpstr>Exemple ‘’file’’</vt:lpstr>
      <vt:lpstr>Les fichiers d’enregistrements en PHP</vt:lpstr>
      <vt:lpstr>Sujet de TP (2017 – 2018)</vt:lpstr>
      <vt:lpstr>TP 2018-2019</vt:lpstr>
      <vt:lpstr>FIN</vt:lpstr>
      <vt:lpstr>Algorithmique sur les tableaux</vt:lpstr>
      <vt:lpstr>Algorithmique sur les tableaux</vt:lpstr>
      <vt:lpstr>Recherche d’un élément</vt:lpstr>
      <vt:lpstr>Recherche d’un élément en PHP</vt:lpstr>
      <vt:lpstr>Foreach</vt:lpstr>
      <vt:lpstr>Foreach</vt:lpstr>
      <vt:lpstr>La récursivité</vt:lpstr>
      <vt:lpstr>La récursivité</vt:lpstr>
      <vt:lpstr>Exemple : calcul d’une factorielle</vt:lpstr>
      <vt:lpstr>Exemple : calcul d’une factorielle</vt:lpstr>
      <vt:lpstr>Factorielle</vt:lpstr>
      <vt:lpstr>Factorielle</vt:lpstr>
      <vt:lpstr>La récursivité</vt:lpstr>
      <vt:lpstr>La récursivité</vt:lpstr>
      <vt:lpstr>Exemple : calcul d’une factorielle</vt:lpstr>
      <vt:lpstr>Exemple : calcul d’une factorielle</vt:lpstr>
      <vt:lpstr>Factorielle</vt:lpstr>
      <vt:lpstr>Factorielle</vt:lpstr>
      <vt:lpstr>Factorielle en PHP</vt:lpstr>
    </vt:vector>
  </TitlesOfParts>
  <Company>inria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Algorithmique</dc:title>
  <dc:creator>Claude Godart</dc:creator>
  <cp:lastModifiedBy>Claude Godart</cp:lastModifiedBy>
  <cp:revision>299</cp:revision>
  <dcterms:created xsi:type="dcterms:W3CDTF">2017-08-01T08:06:39Z</dcterms:created>
  <dcterms:modified xsi:type="dcterms:W3CDTF">2018-11-05T10:50:52Z</dcterms:modified>
</cp:coreProperties>
</file>