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2485" autoAdjust="0"/>
  </p:normalViewPr>
  <p:slideViewPr>
    <p:cSldViewPr snapToGrid="0">
      <p:cViewPr varScale="1">
        <p:scale>
          <a:sx n="99" d="100"/>
          <a:sy n="99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33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77E2-A7C4-4349-BDFD-6E2E08D7D78E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F3FDB-7950-4F7F-A0C7-64BC29D8C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51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Marges de manœuvre: quelles sont-elles ? Voir plus loin dans le rapport</a:t>
            </a:r>
          </a:p>
          <a:p>
            <a:r>
              <a:rPr lang="fr-FR" dirty="0"/>
              <a:t>Notion d’optimalité non développée, en quel sens ? Dire économie ? Ou peut-on comprendre bien-être des agents ? Voir plus loin dans le rapport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F3FDB-7950-4F7F-A0C7-64BC29D8C28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4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Nota: il est dit à propos des besoins que l’état peut les faire varier librement (demande sociétale) mais que cela se fera sans lui</a:t>
            </a:r>
          </a:p>
          <a:p>
            <a:r>
              <a:rPr lang="fr-FR" dirty="0"/>
              <a:t>D’où de l’efficience et des marges de progression.</a:t>
            </a:r>
          </a:p>
          <a:p>
            <a:r>
              <a:rPr lang="fr-FR" dirty="0"/>
              <a:t>Fondamentalement: on raisonne à budget diminuant, contraint par des choix qui ne sont pas mis sur la table publiquement.</a:t>
            </a:r>
          </a:p>
          <a:p>
            <a:r>
              <a:rPr lang="fr-FR" dirty="0"/>
              <a:t>C’est la condition pour rapprocher le discours de celui du budget familial et de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F3FDB-7950-4F7F-A0C7-64BC29D8C28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092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Qu’est-ce que ça nous dit un graphe pareil ?    </a:t>
            </a:r>
            <a:r>
              <a:rPr lang="fr-FR" dirty="0">
                <a:sym typeface="Wingdings" panose="05000000000000000000" pitchFamily="2" charset="2"/>
              </a:rPr>
              <a:t>  emprise technocratique ne cessera pas (indicateurs, évaluation permanente, rapports, réorientations régulières, pilotage sans réflexion / société civile…)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F3FDB-7950-4F7F-A0C7-64BC29D8C28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564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Temps de service</a:t>
            </a:r>
            <a:r>
              <a:rPr lang="fr-FR" dirty="0">
                <a:sym typeface="Wingdings" panose="05000000000000000000" pitchFamily="2" charset="2"/>
              </a:rPr>
              <a:t> renvoie à LEUR conception (fausse) de ce qu’est le travail, mesurable par un temps, pour une tache</a:t>
            </a:r>
          </a:p>
          <a:p>
            <a:r>
              <a:rPr lang="fr-FR" dirty="0">
                <a:sym typeface="Wingdings" panose="05000000000000000000" pitchFamily="2" charset="2"/>
              </a:rPr>
              <a:t>Qui serait identifiée. Or le travail c’est précisément agir dans un écart aux prescriptions (non mesurable par essence et qui en fait sa raison d’être)</a:t>
            </a:r>
          </a:p>
          <a:p>
            <a:r>
              <a:rPr lang="fr-FR" dirty="0">
                <a:sym typeface="Wingdings" panose="05000000000000000000" pitchFamily="2" charset="2"/>
              </a:rPr>
              <a:t>Cf </a:t>
            </a:r>
            <a:r>
              <a:rPr lang="fr-FR" dirty="0" err="1">
                <a:sym typeface="Wingdings" panose="05000000000000000000" pitchFamily="2" charset="2"/>
              </a:rPr>
              <a:t>C.Desjours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F3FDB-7950-4F7F-A0C7-64BC29D8C28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084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Proposition 6: « Ce dialogue de gestion doit avoir pour objet partagé de permettre un </a:t>
            </a:r>
            <a:r>
              <a:rPr lang="fr-FR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pilotage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pluriannuel des effectifs en débouchant sur la rédaction de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contrats d’objectifs et de moyens internes, pluriannuels et assortis d’indicateurs de résultats.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F3FDB-7950-4F7F-A0C7-64BC29D8C28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211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Proposition 7: en appui sur la cartographie des activités économique des universités au vu notamment de l’environnement socioéconomique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l’établissement, de ses points forts, de ses points faibles, de ses secteurs de différenciation, de l’évolution des choix de filière par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étudiants, des taux de réussite et d’insertion professionnelle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F3FDB-7950-4F7F-A0C7-64BC29D8C28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10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rechercher infos sur Centres d’excellence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F3FDB-7950-4F7F-A0C7-64BC29D8C28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30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64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71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96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78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2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45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94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6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70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33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BB58C9-0B75-48DE-BC8C-6A34077DF479}" type="datetimeFigureOut">
              <a:rPr lang="fr-FR" smtClean="0"/>
              <a:t>26/02/2020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132BB1A-6CB4-4A08-91AE-B2C95AA7A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43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8FC8697-5A98-4F7A-8CC8-DF597EE82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028" y="1487331"/>
            <a:ext cx="5037943" cy="31866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FFC178A-D6BB-49B6-8E4F-1A980E2ED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998" y="2791698"/>
            <a:ext cx="5688001" cy="1065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F3F6B4-052D-42F2-9B90-760B4320878E}"/>
              </a:ext>
            </a:extLst>
          </p:cNvPr>
          <p:cNvSpPr/>
          <p:nvPr/>
        </p:nvSpPr>
        <p:spPr>
          <a:xfrm rot="21023805">
            <a:off x="4762039" y="5701205"/>
            <a:ext cx="39962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Dico de Novlangue managériale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D36BBC2-D08E-4D6E-99B4-454A90658B2A}"/>
              </a:ext>
            </a:extLst>
          </p:cNvPr>
          <p:cNvSpPr txBox="1"/>
          <p:nvPr/>
        </p:nvSpPr>
        <p:spPr>
          <a:xfrm>
            <a:off x="741145" y="4860758"/>
            <a:ext cx="3217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MS = Masse salariale</a:t>
            </a:r>
          </a:p>
          <a:p>
            <a:r>
              <a:rPr lang="fr-FR" dirty="0"/>
              <a:t>M² = Marges de </a:t>
            </a:r>
            <a:r>
              <a:rPr lang="fr-FR" dirty="0" err="1"/>
              <a:t>manoeuvres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76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7EAE2BC-6F86-4879-88EA-CCB2842C697F}"/>
              </a:ext>
            </a:extLst>
          </p:cNvPr>
          <p:cNvSpPr txBox="1"/>
          <p:nvPr/>
        </p:nvSpPr>
        <p:spPr>
          <a:xfrm>
            <a:off x="696681" y="3849189"/>
            <a:ext cx="78701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Financement juste au dessus de la moyenne des pays OCDE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Universités globalement correctement dotées pour couvrir leur MS …</a:t>
            </a:r>
          </a:p>
          <a:p>
            <a:r>
              <a:rPr lang="fr-FR" dirty="0"/>
              <a:t>	… « au regard de la situation des finances publiques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Des disparités toutefois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Déjà de réels progrès depuis accession aux RCE en gestion de la MS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698C760-EB52-4A01-9AB0-77DB5AFE2D8B}"/>
              </a:ext>
            </a:extLst>
          </p:cNvPr>
          <p:cNvSpPr txBox="1"/>
          <p:nvPr/>
        </p:nvSpPr>
        <p:spPr>
          <a:xfrm>
            <a:off x="677798" y="5818612"/>
            <a:ext cx="8465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Une étape supplémentaire doit aujourd’hui être franchie dans une perspective</a:t>
            </a:r>
          </a:p>
          <a:p>
            <a:r>
              <a:rPr lang="fr-FR" dirty="0"/>
              <a:t>d’approfondissement de leur autonomie.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1BC8D5E-06C4-4E1E-9918-95FBCF50950D}"/>
              </a:ext>
            </a:extLst>
          </p:cNvPr>
          <p:cNvCxnSpPr/>
          <p:nvPr/>
        </p:nvCxnSpPr>
        <p:spPr>
          <a:xfrm>
            <a:off x="0" y="1020932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B4730812-3FDF-47A4-930D-3885358379E6}"/>
              </a:ext>
            </a:extLst>
          </p:cNvPr>
          <p:cNvSpPr txBox="1"/>
          <p:nvPr/>
        </p:nvSpPr>
        <p:spPr>
          <a:xfrm>
            <a:off x="493067" y="3477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D6D72F6-288D-4806-A4FD-80BE5C6C5331}"/>
              </a:ext>
            </a:extLst>
          </p:cNvPr>
          <p:cNvSpPr txBox="1"/>
          <p:nvPr/>
        </p:nvSpPr>
        <p:spPr>
          <a:xfrm>
            <a:off x="476145" y="3526024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Constat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7E6A3F6-CF8D-4A25-95C3-64C4647852B4}"/>
              </a:ext>
            </a:extLst>
          </p:cNvPr>
          <p:cNvSpPr txBox="1"/>
          <p:nvPr/>
        </p:nvSpPr>
        <p:spPr>
          <a:xfrm>
            <a:off x="585432" y="5477821"/>
            <a:ext cx="71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C00000"/>
                </a:solidFill>
              </a:rPr>
              <a:t>Voeu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41B14F2-26E0-426C-AD3C-0E5EAA6B57A3}"/>
              </a:ext>
            </a:extLst>
          </p:cNvPr>
          <p:cNvSpPr txBox="1"/>
          <p:nvPr/>
        </p:nvSpPr>
        <p:spPr>
          <a:xfrm>
            <a:off x="476145" y="1344098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But de la mission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6228733-C3E2-450D-BCB8-49E7656B7CF1}"/>
              </a:ext>
            </a:extLst>
          </p:cNvPr>
          <p:cNvSpPr txBox="1"/>
          <p:nvPr/>
        </p:nvSpPr>
        <p:spPr>
          <a:xfrm>
            <a:off x="746115" y="1711153"/>
            <a:ext cx="82380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Analyser l’évolution budgétaire des Universités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Préciser les prérequis nécessaires à la maîtrise de MS par les Universités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Énumérer les différentes modalités auxquelles elles peuvent recourir pour assurer cette maîtrise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Analyser le processus national de fixation et répartition des enveloppes de subvention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CE292CF-D9B5-4A5B-91E2-FC4C27CC4203}"/>
              </a:ext>
            </a:extLst>
          </p:cNvPr>
          <p:cNvSpPr txBox="1"/>
          <p:nvPr/>
        </p:nvSpPr>
        <p:spPr>
          <a:xfrm>
            <a:off x="746115" y="532401"/>
            <a:ext cx="193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INTRODUCTION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F21AE2-3779-4604-9057-83279501F6B2}"/>
              </a:ext>
            </a:extLst>
          </p:cNvPr>
          <p:cNvSpPr/>
          <p:nvPr/>
        </p:nvSpPr>
        <p:spPr>
          <a:xfrm rot="20004350">
            <a:off x="6661428" y="6264888"/>
            <a:ext cx="1347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efficience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D414FF6-DADB-4C5F-8F88-DD8D5528224C}"/>
              </a:ext>
            </a:extLst>
          </p:cNvPr>
          <p:cNvSpPr txBox="1"/>
          <p:nvPr/>
        </p:nvSpPr>
        <p:spPr>
          <a:xfrm>
            <a:off x="5093551" y="6103194"/>
            <a:ext cx="99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ACTE II</a:t>
            </a:r>
          </a:p>
        </p:txBody>
      </p:sp>
    </p:spTree>
    <p:extLst>
      <p:ext uri="{BB962C8B-B14F-4D97-AF65-F5344CB8AC3E}">
        <p14:creationId xmlns:p14="http://schemas.microsoft.com/office/powerpoint/2010/main" val="111174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0818E1B-E8F8-4652-8DBC-43B1D0219754}"/>
              </a:ext>
            </a:extLst>
          </p:cNvPr>
          <p:cNvSpPr txBox="1"/>
          <p:nvPr/>
        </p:nvSpPr>
        <p:spPr>
          <a:xfrm>
            <a:off x="476145" y="1296963"/>
            <a:ext cx="2409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La mission considère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2AD8513-863B-4A5E-BD80-E0D28725AAF3}"/>
              </a:ext>
            </a:extLst>
          </p:cNvPr>
          <p:cNvSpPr txBox="1"/>
          <p:nvPr/>
        </p:nvSpPr>
        <p:spPr>
          <a:xfrm>
            <a:off x="746115" y="1711153"/>
            <a:ext cx="8238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[…], qu’il serait souhaitable de favoriser, […], une plus forte appropriation de la gestion de leur MS par les établissements :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EE41416-4C26-4DA8-A4DE-BC08034FD3F8}"/>
              </a:ext>
            </a:extLst>
          </p:cNvPr>
          <p:cNvCxnSpPr/>
          <p:nvPr/>
        </p:nvCxnSpPr>
        <p:spPr>
          <a:xfrm>
            <a:off x="0" y="1020932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12CF71E5-F77A-4635-BF2A-7676A3D92B0A}"/>
              </a:ext>
            </a:extLst>
          </p:cNvPr>
          <p:cNvSpPr txBox="1"/>
          <p:nvPr/>
        </p:nvSpPr>
        <p:spPr>
          <a:xfrm>
            <a:off x="746115" y="532401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SYNTHESE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5CFCD38-69EE-4531-838E-172558247462}"/>
              </a:ext>
            </a:extLst>
          </p:cNvPr>
          <p:cNvSpPr txBox="1"/>
          <p:nvPr/>
        </p:nvSpPr>
        <p:spPr>
          <a:xfrm>
            <a:off x="746115" y="2521051"/>
            <a:ext cx="83224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Marges de manœuvre (M²) inexploitées  </a:t>
            </a:r>
            <a:r>
              <a:rPr lang="fr-FR" dirty="0">
                <a:sym typeface="Wingdings" panose="05000000000000000000" pitchFamily="2" charset="2"/>
              </a:rPr>
              <a:t> mobiliser ces marges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S</a:t>
            </a:r>
            <a:r>
              <a:rPr lang="fr-FR" dirty="0"/>
              <a:t>ystème actuel : détermination de l’enveloppe principale MS déconnecté de la connaissance précise des besoins et marges de manœuvre, essentiellement fondé sur la reconduction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fr-FR" dirty="0"/>
              <a:t>n’est pas optimal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fr-FR" dirty="0"/>
              <a:t>ne conduit pas à la responsabilisation des universités</a:t>
            </a:r>
          </a:p>
          <a:p>
            <a:pPr lvl="2"/>
            <a:r>
              <a:rPr lang="fr-FR" dirty="0">
                <a:sym typeface="Wingdings" panose="05000000000000000000" pitchFamily="2" charset="2"/>
              </a:rPr>
              <a:t>   				 nouveau mécanisme, plus vertueux !</a:t>
            </a:r>
          </a:p>
          <a:p>
            <a:pPr lvl="2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C58100-FB19-4166-BDA3-F97E0F623231}"/>
              </a:ext>
            </a:extLst>
          </p:cNvPr>
          <p:cNvSpPr/>
          <p:nvPr/>
        </p:nvSpPr>
        <p:spPr>
          <a:xfrm rot="20004350">
            <a:off x="7550322" y="3376044"/>
            <a:ext cx="10775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optimal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E98AA75-DFB1-48FF-8176-22BFD844792B}"/>
              </a:ext>
            </a:extLst>
          </p:cNvPr>
          <p:cNvSpPr txBox="1"/>
          <p:nvPr/>
        </p:nvSpPr>
        <p:spPr>
          <a:xfrm>
            <a:off x="746115" y="4599641"/>
            <a:ext cx="8322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Mise en place de contrats pluriannuels</a:t>
            </a:r>
          </a:p>
          <a:p>
            <a:r>
              <a:rPr lang="fr-FR" dirty="0"/>
              <a:t>	 </a:t>
            </a:r>
            <a:r>
              <a:rPr lang="fr-FR" b="1" dirty="0"/>
              <a:t>de performance, d’objectifs et de moyens.</a:t>
            </a:r>
            <a:endParaRPr lang="fr-FR" b="1" dirty="0">
              <a:sym typeface="Wingdings" panose="05000000000000000000" pitchFamily="2" charset="2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E6E722-1D33-4498-97A3-AF1EAC306DC1}"/>
              </a:ext>
            </a:extLst>
          </p:cNvPr>
          <p:cNvSpPr txBox="1"/>
          <p:nvPr/>
        </p:nvSpPr>
        <p:spPr>
          <a:xfrm>
            <a:off x="476145" y="5652402"/>
            <a:ext cx="292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Changement de Logique: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C400FA3-0D41-4329-8F6F-8D33BCD2F688}"/>
              </a:ext>
            </a:extLst>
          </p:cNvPr>
          <p:cNvSpPr txBox="1"/>
          <p:nvPr/>
        </p:nvSpPr>
        <p:spPr>
          <a:xfrm>
            <a:off x="1599882" y="6012341"/>
            <a:ext cx="629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Gestion Budgétaire  </a:t>
            </a:r>
            <a:r>
              <a:rPr lang="fr-FR" dirty="0">
                <a:sym typeface="Wingdings" panose="05000000000000000000" pitchFamily="2" charset="2"/>
              </a:rPr>
              <a:t>  Pilotage économique sur objectifs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74670E2-5C96-4EF4-A1A1-3B2AE1E8C0C7}"/>
              </a:ext>
            </a:extLst>
          </p:cNvPr>
          <p:cNvSpPr txBox="1"/>
          <p:nvPr/>
        </p:nvSpPr>
        <p:spPr>
          <a:xfrm>
            <a:off x="2885523" y="6329493"/>
            <a:ext cx="264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ACTE II de l’autonomie</a:t>
            </a:r>
          </a:p>
        </p:txBody>
      </p:sp>
    </p:spTree>
    <p:extLst>
      <p:ext uri="{BB962C8B-B14F-4D97-AF65-F5344CB8AC3E}">
        <p14:creationId xmlns:p14="http://schemas.microsoft.com/office/powerpoint/2010/main" val="418363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0818E1B-E8F8-4652-8DBC-43B1D0219754}"/>
              </a:ext>
            </a:extLst>
          </p:cNvPr>
          <p:cNvSpPr txBox="1"/>
          <p:nvPr/>
        </p:nvSpPr>
        <p:spPr>
          <a:xfrm>
            <a:off x="476145" y="1296963"/>
            <a:ext cx="4809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ambria" panose="02040503050406030204" pitchFamily="18" charset="0"/>
              </a:rPr>
              <a:t>Des avantages pour l’ensemble des acteurs :</a:t>
            </a:r>
            <a:endParaRPr lang="fr-FR" b="1" dirty="0">
              <a:solidFill>
                <a:srgbClr val="C00000"/>
              </a:solidFill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EE41416-4C26-4DA8-A4DE-BC08034FD3F8}"/>
              </a:ext>
            </a:extLst>
          </p:cNvPr>
          <p:cNvCxnSpPr/>
          <p:nvPr/>
        </p:nvCxnSpPr>
        <p:spPr>
          <a:xfrm>
            <a:off x="0" y="1020932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12CF71E5-F77A-4635-BF2A-7676A3D92B0A}"/>
              </a:ext>
            </a:extLst>
          </p:cNvPr>
          <p:cNvSpPr txBox="1"/>
          <p:nvPr/>
        </p:nvSpPr>
        <p:spPr>
          <a:xfrm>
            <a:off x="746115" y="532401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SYNTHESE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5CFCD38-69EE-4531-838E-172558247462}"/>
              </a:ext>
            </a:extLst>
          </p:cNvPr>
          <p:cNvSpPr txBox="1"/>
          <p:nvPr/>
        </p:nvSpPr>
        <p:spPr>
          <a:xfrm>
            <a:off x="746115" y="2156876"/>
            <a:ext cx="8322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Meilleure adéquation des ressources aux besoins</a:t>
            </a: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Capacité à piloter dans le temps un modèle économique conforme avec leurs objectifs d’établissement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E98AA75-DFB1-48FF-8176-22BFD844792B}"/>
              </a:ext>
            </a:extLst>
          </p:cNvPr>
          <p:cNvSpPr txBox="1"/>
          <p:nvPr/>
        </p:nvSpPr>
        <p:spPr>
          <a:xfrm>
            <a:off x="746115" y="3623897"/>
            <a:ext cx="832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Enrichir le dialogue de gestion en établissant un lien objectifs/moyens</a:t>
            </a:r>
            <a:endParaRPr lang="fr-FR" b="1" dirty="0">
              <a:sym typeface="Wingdings" panose="05000000000000000000" pitchFamily="2" charset="2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E33ADE7-075B-4C29-9CAC-08470B6D7D6C}"/>
              </a:ext>
            </a:extLst>
          </p:cNvPr>
          <p:cNvSpPr txBox="1"/>
          <p:nvPr/>
        </p:nvSpPr>
        <p:spPr>
          <a:xfrm>
            <a:off x="746115" y="1723580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UNIVERSITES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4AC5867-240E-4563-9DA9-0C81C1375B2D}"/>
              </a:ext>
            </a:extLst>
          </p:cNvPr>
          <p:cNvSpPr txBox="1"/>
          <p:nvPr/>
        </p:nvSpPr>
        <p:spPr>
          <a:xfrm>
            <a:off x="746115" y="319586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MESRI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86CBD01-E792-4FB8-BF71-AF078101A184}"/>
              </a:ext>
            </a:extLst>
          </p:cNvPr>
          <p:cNvSpPr txBox="1"/>
          <p:nvPr/>
        </p:nvSpPr>
        <p:spPr>
          <a:xfrm>
            <a:off x="747683" y="4253227"/>
            <a:ext cx="85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MACP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3AA5F77-A961-46AA-B783-C55BC6041C12}"/>
              </a:ext>
            </a:extLst>
          </p:cNvPr>
          <p:cNvSpPr txBox="1"/>
          <p:nvPr/>
        </p:nvSpPr>
        <p:spPr>
          <a:xfrm>
            <a:off x="746114" y="4693422"/>
            <a:ext cx="8322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Meilleure efficience dans l’utilisation des fonds publics</a:t>
            </a: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Plus grande transparence et rationalité du processus de construction budgétaire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81912E-E760-4A9A-A47B-A6F575FDBDD0}"/>
              </a:ext>
            </a:extLst>
          </p:cNvPr>
          <p:cNvSpPr/>
          <p:nvPr/>
        </p:nvSpPr>
        <p:spPr>
          <a:xfrm rot="20004350">
            <a:off x="6999282" y="4467139"/>
            <a:ext cx="13805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rationalité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95B0EE-6377-4FE2-A320-4E447DC08464}"/>
              </a:ext>
            </a:extLst>
          </p:cNvPr>
          <p:cNvSpPr/>
          <p:nvPr/>
        </p:nvSpPr>
        <p:spPr>
          <a:xfrm>
            <a:off x="1757075" y="5798333"/>
            <a:ext cx="7532017" cy="860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Cambria" panose="02040503050406030204" pitchFamily="18" charset="0"/>
              </a:rPr>
              <a:t>l’administration va développer des outils de gestion et de </a:t>
            </a:r>
            <a:r>
              <a:rPr lang="fr-FR" i="1" dirty="0" err="1">
                <a:solidFill>
                  <a:srgbClr val="C00000"/>
                </a:solidFill>
                <a:latin typeface="Cambria-Italic"/>
              </a:rPr>
              <a:t>reporting</a:t>
            </a:r>
            <a:r>
              <a:rPr lang="fr-FR" i="1" dirty="0">
                <a:solidFill>
                  <a:srgbClr val="C00000"/>
                </a:solidFill>
                <a:latin typeface="Cambria-Italic"/>
              </a:rPr>
              <a:t> </a:t>
            </a:r>
            <a:r>
              <a:rPr lang="fr-FR" dirty="0">
                <a:solidFill>
                  <a:srgbClr val="C00000"/>
                </a:solidFill>
                <a:latin typeface="Cambria" panose="02040503050406030204" pitchFamily="18" charset="0"/>
              </a:rPr>
              <a:t>homogènes et simples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F4E25377-D83C-4E3D-8545-2F21008CD3B3}"/>
              </a:ext>
            </a:extLst>
          </p:cNvPr>
          <p:cNvSpPr/>
          <p:nvPr/>
        </p:nvSpPr>
        <p:spPr>
          <a:xfrm>
            <a:off x="1172614" y="5841114"/>
            <a:ext cx="584461" cy="743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55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EE41416-4C26-4DA8-A4DE-BC08034FD3F8}"/>
              </a:ext>
            </a:extLst>
          </p:cNvPr>
          <p:cNvCxnSpPr/>
          <p:nvPr/>
        </p:nvCxnSpPr>
        <p:spPr>
          <a:xfrm>
            <a:off x="0" y="1020932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12CF71E5-F77A-4635-BF2A-7676A3D92B0A}"/>
              </a:ext>
            </a:extLst>
          </p:cNvPr>
          <p:cNvSpPr txBox="1"/>
          <p:nvPr/>
        </p:nvSpPr>
        <p:spPr>
          <a:xfrm>
            <a:off x="746115" y="532401"/>
            <a:ext cx="5954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PROPOSITIONS (18) et un SCHEMA DE DEPLOIEMENT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EE62F83-759A-434F-AC7D-CDE7648FC7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501" t="297" r="-369"/>
          <a:stretch/>
        </p:blipFill>
        <p:spPr>
          <a:xfrm rot="5400000">
            <a:off x="2194416" y="-504926"/>
            <a:ext cx="4755165" cy="865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9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EE41416-4C26-4DA8-A4DE-BC08034FD3F8}"/>
              </a:ext>
            </a:extLst>
          </p:cNvPr>
          <p:cNvCxnSpPr/>
          <p:nvPr/>
        </p:nvCxnSpPr>
        <p:spPr>
          <a:xfrm>
            <a:off x="0" y="1020932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12CF71E5-F77A-4635-BF2A-7676A3D92B0A}"/>
              </a:ext>
            </a:extLst>
          </p:cNvPr>
          <p:cNvSpPr txBox="1"/>
          <p:nvPr/>
        </p:nvSpPr>
        <p:spPr>
          <a:xfrm>
            <a:off x="746115" y="532401"/>
            <a:ext cx="643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PROPOSITIONS (18</a:t>
            </a:r>
            <a:r>
              <a:rPr lang="fr-FR" dirty="0">
                <a:sym typeface="Wingdings" panose="05000000000000000000" pitchFamily="2" charset="2"/>
              </a:rPr>
              <a:t>25</a:t>
            </a:r>
            <a:r>
              <a:rPr lang="fr-FR" dirty="0"/>
              <a:t>) et un SCHEMA DE DEPLOIEMENT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9558963-2EFA-4C9B-A1E4-6276AF86D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32617"/>
              </p:ext>
            </p:extLst>
          </p:nvPr>
        </p:nvGraphicFramePr>
        <p:xfrm>
          <a:off x="642938" y="1396997"/>
          <a:ext cx="8193054" cy="47697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41863">
                  <a:extLst>
                    <a:ext uri="{9D8B030D-6E8A-4147-A177-3AD203B41FA5}">
                      <a16:colId xmlns:a16="http://schemas.microsoft.com/office/drawing/2014/main" val="327839418"/>
                    </a:ext>
                  </a:extLst>
                </a:gridCol>
                <a:gridCol w="6151191">
                  <a:extLst>
                    <a:ext uri="{9D8B030D-6E8A-4147-A177-3AD203B41FA5}">
                      <a16:colId xmlns:a16="http://schemas.microsoft.com/office/drawing/2014/main" val="1795597728"/>
                    </a:ext>
                  </a:extLst>
                </a:gridCol>
              </a:tblGrid>
              <a:tr h="1020694">
                <a:tc>
                  <a:txBody>
                    <a:bodyPr/>
                    <a:lstStyle/>
                    <a:p>
                      <a:pPr algn="ctr"/>
                      <a:br>
                        <a:rPr lang="fr-FR" dirty="0"/>
                      </a:br>
                      <a:r>
                        <a:rPr lang="fr-FR" b="0" dirty="0"/>
                        <a:t>Proposition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Respect enveloppe annuelle de MS (contrôles comptables, information Etat </a:t>
                      </a:r>
                      <a:r>
                        <a:rPr lang="fr-FR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dirty="0"/>
                        <a:t>Univ, </a:t>
                      </a: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contrôle des temps de service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182717"/>
                  </a:ext>
                </a:extLst>
              </a:tr>
              <a:tr h="6228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Passage du mode Suivi </a:t>
                      </a:r>
                      <a:r>
                        <a:rPr lang="fr-FR" b="1" dirty="0">
                          <a:sym typeface="Wingdings" panose="05000000000000000000" pitchFamily="2" charset="2"/>
                        </a:rPr>
                        <a:t> mode Pilotage de MS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cartographie emplois/fonctions/compétences,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 systématiser le pilotage par la MS,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définition d’objectifs de gain d’efficience et plan d’action = trouver les marges e manœuvre,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priorités de l’établissement  schéma directeur pluriannuel d’emploi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03194"/>
                  </a:ext>
                </a:extLst>
              </a:tr>
              <a:tr h="6228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Recourir aux(?) instruments de rééquilibrage de 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Gel</a:t>
                      </a:r>
                      <a:r>
                        <a:rPr lang="fr-FR" b="1" dirty="0">
                          <a:sym typeface="Wingdings" panose="05000000000000000000" pitchFamily="2" charset="2"/>
                        </a:rPr>
                        <a:t> (urgence </a:t>
                      </a:r>
                      <a:r>
                        <a:rPr lang="fr-FR" b="1" dirty="0" err="1">
                          <a:sym typeface="Wingdings" panose="05000000000000000000" pitchFamily="2" charset="2"/>
                        </a:rPr>
                        <a:t>only</a:t>
                      </a:r>
                      <a:r>
                        <a:rPr lang="fr-FR" b="1" dirty="0">
                          <a:sym typeface="Wingdings" panose="05000000000000000000" pitchFamily="2" charset="2"/>
                        </a:rPr>
                        <a:t> ! ou si défaut de cible emploi),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Gel définitif pour redéploiement (?)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Cible d’emploi cohérente avec la soutenabilité de l’établissement (en cas de mauvaise passe)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7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7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EE41416-4C26-4DA8-A4DE-BC08034FD3F8}"/>
              </a:ext>
            </a:extLst>
          </p:cNvPr>
          <p:cNvCxnSpPr/>
          <p:nvPr/>
        </p:nvCxnSpPr>
        <p:spPr>
          <a:xfrm>
            <a:off x="0" y="1020932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12CF71E5-F77A-4635-BF2A-7676A3D92B0A}"/>
              </a:ext>
            </a:extLst>
          </p:cNvPr>
          <p:cNvSpPr txBox="1"/>
          <p:nvPr/>
        </p:nvSpPr>
        <p:spPr>
          <a:xfrm>
            <a:off x="746115" y="532401"/>
            <a:ext cx="643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PROPOSITIONS (18</a:t>
            </a:r>
            <a:r>
              <a:rPr lang="fr-FR" dirty="0">
                <a:sym typeface="Wingdings" panose="05000000000000000000" pitchFamily="2" charset="2"/>
              </a:rPr>
              <a:t>25</a:t>
            </a:r>
            <a:r>
              <a:rPr lang="fr-FR" dirty="0"/>
              <a:t>) et un SCHEMA DE DEPLOIEMENT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9558963-2EFA-4C9B-A1E4-6276AF86D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09023"/>
              </p:ext>
            </p:extLst>
          </p:nvPr>
        </p:nvGraphicFramePr>
        <p:xfrm>
          <a:off x="642938" y="1291122"/>
          <a:ext cx="8193054" cy="4937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41863">
                  <a:extLst>
                    <a:ext uri="{9D8B030D-6E8A-4147-A177-3AD203B41FA5}">
                      <a16:colId xmlns:a16="http://schemas.microsoft.com/office/drawing/2014/main" val="327839418"/>
                    </a:ext>
                  </a:extLst>
                </a:gridCol>
                <a:gridCol w="6151191">
                  <a:extLst>
                    <a:ext uri="{9D8B030D-6E8A-4147-A177-3AD203B41FA5}">
                      <a16:colId xmlns:a16="http://schemas.microsoft.com/office/drawing/2014/main" val="1795597728"/>
                    </a:ext>
                  </a:extLst>
                </a:gridCol>
              </a:tblGrid>
              <a:tr h="1020694">
                <a:tc>
                  <a:txBody>
                    <a:bodyPr/>
                    <a:lstStyle/>
                    <a:p>
                      <a:pPr algn="ctr"/>
                      <a:br>
                        <a:rPr lang="fr-FR" dirty="0"/>
                      </a:br>
                      <a:r>
                        <a:rPr lang="fr-FR" b="0" dirty="0"/>
                        <a:t>Proposition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Dégager des M² par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Titulaires: rapport PR/MCF/PRAG,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Contractuels:  transformation CDI CDD maitrisée, volumes de recrutement CDI adossés à !</a:t>
                      </a:r>
                      <a:r>
                        <a:rPr lang="fr-FR" b="1" dirty="0" err="1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fGe</a:t>
                      </a:r>
                      <a:r>
                        <a:rPr lang="fr-FR" b="1" dirty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 a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182717"/>
                  </a:ext>
                </a:extLst>
              </a:tr>
              <a:tr h="6228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Véritable </a:t>
                      </a:r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pilotage du temps de travail des BIATSS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 pouvant potentiellement conduire à des évolutions d’effectifs (sous réserve de … </a:t>
                      </a:r>
                      <a:r>
                        <a:rPr lang="fr-FR" b="1" dirty="0">
                          <a:sym typeface="Wingdings" panose="05000000000000000000" pitchFamily="2" charset="2"/>
                        </a:rPr>
                        <a:t>!</a:t>
                      </a:r>
                      <a:r>
                        <a:rPr lang="fr-FR" b="1" dirty="0" err="1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fGe</a:t>
                      </a:r>
                      <a:r>
                        <a:rPr lang="fr-FR" b="1" dirty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 a   </a:t>
                      </a:r>
                      <a:r>
                        <a:rPr lang="fr-FR" b="1" dirty="0">
                          <a:latin typeface="+mn-lt"/>
                          <a:sym typeface="Wingdings" panose="05000000000000000000" pitchFamily="2" charset="2"/>
                        </a:rPr>
                        <a:t>)</a:t>
                      </a:r>
                      <a:endParaRPr lang="fr-FR" b="1" dirty="0">
                        <a:latin typeface="Wingdings" panose="05000000000000000000" pitchFamily="2" charset="2"/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03194"/>
                  </a:ext>
                </a:extLst>
              </a:tr>
              <a:tr h="6228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Pilotage des effectifs enseignants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 dans la perspective de l’optimisation du couple service rendu/MS mobilisée (sous réserve de … 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Mobiliser des outils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Intégrer dans les raisonnements économiques des composantes les prestas des Services Centraux 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ym typeface="Wingdings" panose="05000000000000000000" pitchFamily="2" charset="2"/>
                        </a:rPr>
                        <a:t>(pas français) mais en gros repérer les gens/projets qui rapportent du blé propre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78329"/>
                  </a:ext>
                </a:extLst>
              </a:tr>
            </a:tbl>
          </a:graphicData>
        </a:graphic>
      </p:graphicFrame>
      <p:grpSp>
        <p:nvGrpSpPr>
          <p:cNvPr id="15" name="Groupe 14">
            <a:extLst>
              <a:ext uri="{FF2B5EF4-FFF2-40B4-BE49-F238E27FC236}">
                <a16:creationId xmlns:a16="http://schemas.microsoft.com/office/drawing/2014/main" id="{FD2CB8A8-1A0A-45E2-B36F-39FBD87987F8}"/>
              </a:ext>
            </a:extLst>
          </p:cNvPr>
          <p:cNvGrpSpPr/>
          <p:nvPr/>
        </p:nvGrpSpPr>
        <p:grpSpPr>
          <a:xfrm>
            <a:off x="3665217" y="2444816"/>
            <a:ext cx="1127250" cy="394755"/>
            <a:chOff x="3665217" y="2444816"/>
            <a:chExt cx="1127250" cy="394755"/>
          </a:xfrm>
        </p:grpSpPr>
        <p:pic>
          <p:nvPicPr>
            <p:cNvPr id="3" name="Graphique 2" descr="Notation musicale">
              <a:extLst>
                <a:ext uri="{FF2B5EF4-FFF2-40B4-BE49-F238E27FC236}">
                  <a16:creationId xmlns:a16="http://schemas.microsoft.com/office/drawing/2014/main" id="{37F85388-F16D-4280-9844-707132A7AB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97712" y="2444816"/>
              <a:ext cx="394755" cy="394755"/>
            </a:xfrm>
            <a:prstGeom prst="rect">
              <a:avLst/>
            </a:prstGeom>
          </p:spPr>
        </p:pic>
        <p:pic>
          <p:nvPicPr>
            <p:cNvPr id="8" name="Graphique 7" descr="Crâne">
              <a:extLst>
                <a:ext uri="{FF2B5EF4-FFF2-40B4-BE49-F238E27FC236}">
                  <a16:creationId xmlns:a16="http://schemas.microsoft.com/office/drawing/2014/main" id="{8F7206E0-38C6-47BA-B6AD-DF13AA1C7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31529" y="2543475"/>
              <a:ext cx="296096" cy="296096"/>
            </a:xfrm>
            <a:prstGeom prst="rect">
              <a:avLst/>
            </a:prstGeom>
          </p:spPr>
        </p:pic>
        <p:pic>
          <p:nvPicPr>
            <p:cNvPr id="10" name="Graphique 9" descr="Radioactif">
              <a:extLst>
                <a:ext uri="{FF2B5EF4-FFF2-40B4-BE49-F238E27FC236}">
                  <a16:creationId xmlns:a16="http://schemas.microsoft.com/office/drawing/2014/main" id="{EB88359E-609E-48AE-93F9-EBF35A465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3665217" y="2543594"/>
              <a:ext cx="295977" cy="295977"/>
            </a:xfrm>
            <a:prstGeom prst="rect">
              <a:avLst/>
            </a:prstGeom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6FD061DD-4055-4E0B-AC31-48F9BBC4AF4A}"/>
              </a:ext>
            </a:extLst>
          </p:cNvPr>
          <p:cNvGrpSpPr/>
          <p:nvPr/>
        </p:nvGrpSpPr>
        <p:grpSpPr>
          <a:xfrm>
            <a:off x="6734072" y="3627119"/>
            <a:ext cx="1127250" cy="394755"/>
            <a:chOff x="3665217" y="2444816"/>
            <a:chExt cx="1127250" cy="394755"/>
          </a:xfrm>
        </p:grpSpPr>
        <p:pic>
          <p:nvPicPr>
            <p:cNvPr id="17" name="Graphique 16" descr="Notation musicale">
              <a:extLst>
                <a:ext uri="{FF2B5EF4-FFF2-40B4-BE49-F238E27FC236}">
                  <a16:creationId xmlns:a16="http://schemas.microsoft.com/office/drawing/2014/main" id="{492255B3-16C8-48EF-AAAE-4DDBD3BDA7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97712" y="2444816"/>
              <a:ext cx="394755" cy="394755"/>
            </a:xfrm>
            <a:prstGeom prst="rect">
              <a:avLst/>
            </a:prstGeom>
          </p:spPr>
        </p:pic>
        <p:pic>
          <p:nvPicPr>
            <p:cNvPr id="18" name="Graphique 17" descr="Crâne">
              <a:extLst>
                <a:ext uri="{FF2B5EF4-FFF2-40B4-BE49-F238E27FC236}">
                  <a16:creationId xmlns:a16="http://schemas.microsoft.com/office/drawing/2014/main" id="{7A60A5C4-909D-4F3C-AB25-80CE00C4F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31529" y="2543475"/>
              <a:ext cx="296096" cy="296096"/>
            </a:xfrm>
            <a:prstGeom prst="rect">
              <a:avLst/>
            </a:prstGeom>
          </p:spPr>
        </p:pic>
        <p:pic>
          <p:nvPicPr>
            <p:cNvPr id="19" name="Graphique 18" descr="Radioactif">
              <a:extLst>
                <a:ext uri="{FF2B5EF4-FFF2-40B4-BE49-F238E27FC236}">
                  <a16:creationId xmlns:a16="http://schemas.microsoft.com/office/drawing/2014/main" id="{F3561D85-BCE9-403D-A33B-80CE6087F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3665217" y="2543594"/>
              <a:ext cx="295977" cy="295977"/>
            </a:xfrm>
            <a:prstGeom prst="rect">
              <a:avLst/>
            </a:prstGeom>
          </p:spPr>
        </p:pic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129DC34D-F012-49AA-9DE7-90CF7C8F8471}"/>
              </a:ext>
            </a:extLst>
          </p:cNvPr>
          <p:cNvSpPr/>
          <p:nvPr/>
        </p:nvSpPr>
        <p:spPr>
          <a:xfrm rot="20004350">
            <a:off x="564728" y="4286226"/>
            <a:ext cx="21573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La </a:t>
            </a:r>
            <a:r>
              <a:rPr lang="fr-FR" sz="2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Pluriannu</a:t>
            </a:r>
            <a:r>
              <a:rPr lang="fr-FR" sz="20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alité</a:t>
            </a:r>
            <a:endParaRPr lang="fr-FR" sz="2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4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EE41416-4C26-4DA8-A4DE-BC08034FD3F8}"/>
              </a:ext>
            </a:extLst>
          </p:cNvPr>
          <p:cNvCxnSpPr/>
          <p:nvPr/>
        </p:nvCxnSpPr>
        <p:spPr>
          <a:xfrm>
            <a:off x="0" y="1020932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12CF71E5-F77A-4635-BF2A-7676A3D92B0A}"/>
              </a:ext>
            </a:extLst>
          </p:cNvPr>
          <p:cNvSpPr txBox="1"/>
          <p:nvPr/>
        </p:nvSpPr>
        <p:spPr>
          <a:xfrm>
            <a:off x="746115" y="532401"/>
            <a:ext cx="643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PROPOSITIONS (18</a:t>
            </a:r>
            <a:r>
              <a:rPr lang="fr-FR" dirty="0">
                <a:sym typeface="Wingdings" panose="05000000000000000000" pitchFamily="2" charset="2"/>
              </a:rPr>
              <a:t>25</a:t>
            </a:r>
            <a:r>
              <a:rPr lang="fr-FR" dirty="0"/>
              <a:t>) et un SCHEMA DE DEPLOIEMENT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9558963-2EFA-4C9B-A1E4-6276AF86D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39107"/>
              </p:ext>
            </p:extLst>
          </p:nvPr>
        </p:nvGraphicFramePr>
        <p:xfrm>
          <a:off x="642938" y="1291122"/>
          <a:ext cx="8193054" cy="5212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41863">
                  <a:extLst>
                    <a:ext uri="{9D8B030D-6E8A-4147-A177-3AD203B41FA5}">
                      <a16:colId xmlns:a16="http://schemas.microsoft.com/office/drawing/2014/main" val="327839418"/>
                    </a:ext>
                  </a:extLst>
                </a:gridCol>
                <a:gridCol w="6151191">
                  <a:extLst>
                    <a:ext uri="{9D8B030D-6E8A-4147-A177-3AD203B41FA5}">
                      <a16:colId xmlns:a16="http://schemas.microsoft.com/office/drawing/2014/main" val="1795597728"/>
                    </a:ext>
                  </a:extLst>
                </a:gridCol>
              </a:tblGrid>
              <a:tr h="1020694">
                <a:tc>
                  <a:txBody>
                    <a:bodyPr/>
                    <a:lstStyle/>
                    <a:p>
                      <a:pPr algn="ctr"/>
                      <a:br>
                        <a:rPr lang="fr-FR" dirty="0"/>
                      </a:br>
                      <a:r>
                        <a:rPr lang="fr-FR" b="0" dirty="0"/>
                        <a:t>Proposition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Procéder à une revue régulière de </a:t>
                      </a: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l’équilibre Recherche / Formation</a:t>
                      </a:r>
                      <a:r>
                        <a:rPr lang="fr-FR" dirty="0"/>
                        <a:t> et de </a:t>
                      </a: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l’offre de formation</a:t>
                      </a:r>
                    </a:p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en appui sur…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182717"/>
                  </a:ext>
                </a:extLst>
              </a:tr>
              <a:tr h="6228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Compte tenu de ses effets contre-productifs, la compensation du GVT n’a plus lieu d’être s’agissant d’opérateurs autonomes libres de leurs choix de structure d’emploi.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latin typeface="+mn-lt"/>
                          <a:sym typeface="Wingdings" panose="05000000000000000000" pitchFamily="2" charset="2"/>
                        </a:rPr>
                        <a:t>Seules compensations admises = mesures Fonction  Publique (grilles, point d’indice…)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03194"/>
                  </a:ext>
                </a:extLst>
              </a:tr>
              <a:tr h="6228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Compte-tenu du poids de la MS dans la dépense, donner une </a:t>
                      </a:r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visibilité à 3 ans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aux PU de l’évolution des subventions=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mettre en place des contrats pluriannuels de performance d’objectifs (??!?)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Connecter la modulation des moyens à l’évaluation de l’activité et de la performance universitaires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78329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129DC34D-F012-49AA-9DE7-90CF7C8F8471}"/>
              </a:ext>
            </a:extLst>
          </p:cNvPr>
          <p:cNvSpPr/>
          <p:nvPr/>
        </p:nvSpPr>
        <p:spPr>
          <a:xfrm rot="20004350">
            <a:off x="90581" y="3670209"/>
            <a:ext cx="264367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Opérateur autonome</a:t>
            </a:r>
            <a:endParaRPr lang="fr-FR" sz="2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200043-4F41-435E-8200-3EF5498CB6C4}"/>
              </a:ext>
            </a:extLst>
          </p:cNvPr>
          <p:cNvSpPr/>
          <p:nvPr/>
        </p:nvSpPr>
        <p:spPr>
          <a:xfrm rot="20004350">
            <a:off x="-69120" y="4440842"/>
            <a:ext cx="29996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Trajectoire économique</a:t>
            </a:r>
            <a:endParaRPr lang="fr-FR" sz="2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478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EE41416-4C26-4DA8-A4DE-BC08034FD3F8}"/>
              </a:ext>
            </a:extLst>
          </p:cNvPr>
          <p:cNvCxnSpPr/>
          <p:nvPr/>
        </p:nvCxnSpPr>
        <p:spPr>
          <a:xfrm>
            <a:off x="0" y="1020932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12CF71E5-F77A-4635-BF2A-7676A3D92B0A}"/>
              </a:ext>
            </a:extLst>
          </p:cNvPr>
          <p:cNvSpPr txBox="1"/>
          <p:nvPr/>
        </p:nvSpPr>
        <p:spPr>
          <a:xfrm>
            <a:off x="746115" y="532401"/>
            <a:ext cx="643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PROPOSITIONS (13</a:t>
            </a:r>
            <a:r>
              <a:rPr lang="fr-FR" dirty="0">
                <a:sym typeface="Wingdings" panose="05000000000000000000" pitchFamily="2" charset="2"/>
              </a:rPr>
              <a:t>27</a:t>
            </a:r>
            <a:r>
              <a:rPr lang="fr-FR" dirty="0"/>
              <a:t>) et un SCHEMA DE DEPLOIEMENT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9558963-2EFA-4C9B-A1E4-6276AF86D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895071"/>
              </p:ext>
            </p:extLst>
          </p:nvPr>
        </p:nvGraphicFramePr>
        <p:xfrm>
          <a:off x="642938" y="1291122"/>
          <a:ext cx="8193054" cy="3657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41863">
                  <a:extLst>
                    <a:ext uri="{9D8B030D-6E8A-4147-A177-3AD203B41FA5}">
                      <a16:colId xmlns:a16="http://schemas.microsoft.com/office/drawing/2014/main" val="327839418"/>
                    </a:ext>
                  </a:extLst>
                </a:gridCol>
                <a:gridCol w="6151191">
                  <a:extLst>
                    <a:ext uri="{9D8B030D-6E8A-4147-A177-3AD203B41FA5}">
                      <a16:colId xmlns:a16="http://schemas.microsoft.com/office/drawing/2014/main" val="1795597728"/>
                    </a:ext>
                  </a:extLst>
                </a:gridCol>
              </a:tblGrid>
              <a:tr h="1020694">
                <a:tc>
                  <a:txBody>
                    <a:bodyPr/>
                    <a:lstStyle/>
                    <a:p>
                      <a:pPr algn="ctr"/>
                      <a:br>
                        <a:rPr lang="fr-FR" dirty="0"/>
                      </a:br>
                      <a:r>
                        <a:rPr lang="fr-FR" b="0" dirty="0"/>
                        <a:t>Proposition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Mobiliser les services de la tutelle sur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Accélérer les travaux sur la compta analytique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Révision du modèle d’allocation des ressources en lien avec l’enrichissement du dialogue de gestion stratégique.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182717"/>
                  </a:ext>
                </a:extLst>
              </a:tr>
              <a:tr h="6228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Conditionner l’octroi de moyens nouveaux à… (Jeu des 1000 Francs !)</a:t>
                      </a:r>
                      <a:endParaRPr lang="fr-FR" b="1" dirty="0">
                        <a:latin typeface="+mn-lt"/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03194"/>
                  </a:ext>
                </a:extLst>
              </a:tr>
              <a:tr h="6228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Outils et échanges d’informations nécessaires au pilotage globalisé des moyens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78329"/>
                  </a:ext>
                </a:extLst>
              </a:tr>
              <a:tr h="6228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Secrétariat Général pour L’Investissement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centres d’excellence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313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405A092B-D65B-4ECD-830D-643CBBFB1E4F}"/>
              </a:ext>
            </a:extLst>
          </p:cNvPr>
          <p:cNvSpPr txBox="1"/>
          <p:nvPr/>
        </p:nvSpPr>
        <p:spPr>
          <a:xfrm>
            <a:off x="746115" y="5313146"/>
            <a:ext cx="76905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Conclusion: se désengager du service public, laisser les universités</a:t>
            </a:r>
          </a:p>
          <a:p>
            <a:r>
              <a:rPr lang="fr-FR" dirty="0"/>
              <a:t>se convertir au modèle économique de l’entreprise, mais garder grâce</a:t>
            </a:r>
          </a:p>
          <a:p>
            <a:r>
              <a:rPr lang="fr-FR" dirty="0"/>
              <a:t>à l’informatique, l’accès aux paramètres de pilotage.</a:t>
            </a:r>
          </a:p>
        </p:txBody>
      </p:sp>
    </p:spTree>
    <p:extLst>
      <p:ext uri="{BB962C8B-B14F-4D97-AF65-F5344CB8AC3E}">
        <p14:creationId xmlns:p14="http://schemas.microsoft.com/office/powerpoint/2010/main" val="1515857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147</TotalTime>
  <Words>1130</Words>
  <Application>Microsoft Office PowerPoint</Application>
  <PresentationFormat>Affichage à l'écran (4:3)</PresentationFormat>
  <Paragraphs>124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Cambria-Italic</vt:lpstr>
      <vt:lpstr>Rockwell</vt:lpstr>
      <vt:lpstr>Rockwell Condensed</vt:lpstr>
      <vt:lpstr>Wingdings</vt:lpstr>
      <vt:lpstr>Type de bois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andre35</dc:creator>
  <cp:lastModifiedBy>andre35</cp:lastModifiedBy>
  <cp:revision>20</cp:revision>
  <dcterms:created xsi:type="dcterms:W3CDTF">2020-02-24T12:57:52Z</dcterms:created>
  <dcterms:modified xsi:type="dcterms:W3CDTF">2020-02-26T17:09:48Z</dcterms:modified>
</cp:coreProperties>
</file>