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6" r:id="rId1"/>
  </p:sldMasterIdLst>
  <p:notesMasterIdLst>
    <p:notesMasterId r:id="rId28"/>
  </p:notesMasterIdLst>
  <p:sldIdLst>
    <p:sldId id="256" r:id="rId2"/>
    <p:sldId id="261" r:id="rId3"/>
    <p:sldId id="270" r:id="rId4"/>
    <p:sldId id="286" r:id="rId5"/>
    <p:sldId id="263" r:id="rId6"/>
    <p:sldId id="264" r:id="rId7"/>
    <p:sldId id="266" r:id="rId8"/>
    <p:sldId id="267" r:id="rId9"/>
    <p:sldId id="268" r:id="rId10"/>
    <p:sldId id="269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82" r:id="rId20"/>
    <p:sldId id="283" r:id="rId21"/>
    <p:sldId id="281" r:id="rId22"/>
    <p:sldId id="284" r:id="rId23"/>
    <p:sldId id="285" r:id="rId24"/>
    <p:sldId id="289" r:id="rId25"/>
    <p:sldId id="290" r:id="rId26"/>
    <p:sldId id="287" r:id="rId2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CF4E9"/>
          </a:solidFill>
        </a:fill>
      </a:tcStyle>
    </a:wholeTbl>
    <a:band2H>
      <a:tcTxStyle/>
      <a:tcStyle>
        <a:tcBdr/>
        <a:fill>
          <a:solidFill>
            <a:srgbClr val="E7FAF4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FFD3DC"/>
          </a:solidFill>
        </a:fill>
      </a:tcStyle>
    </a:wholeTbl>
    <a:band2H>
      <a:tcTxStyle/>
      <a:tcStyle>
        <a:tcBdr/>
        <a:fill>
          <a:solidFill>
            <a:srgbClr val="FFEAEE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E7FFFA"/>
          </a:solidFill>
        </a:fill>
      </a:tcStyle>
    </a:wholeTbl>
    <a:band2H>
      <a:tcTxStyle/>
      <a:tcStyle>
        <a:tcBdr/>
        <a:fill>
          <a:solidFill>
            <a:srgbClr val="F3FFFC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000000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7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1646119"/>
      </p:ext>
    </p:extLst>
  </p:cSld>
  <p:clrMap bg1="dk1" tx1="lt1" bg2="dk2" tx2="lt2" accent1="accent1" accent2="accent2" accent3="accent3" accent4="accent4" accent5="accent5" accent6="accent6" hlink="hlink" folHlink="folHlink"/>
  <p:notesStyle>
    <a:lvl1pPr latinLnBrk="0">
      <a:defRPr sz="1200">
        <a:solidFill>
          <a:srgbClr val="FFFFFF"/>
        </a:solidFill>
        <a:latin typeface="+mj-lt"/>
        <a:ea typeface="+mj-ea"/>
        <a:cs typeface="+mj-cs"/>
        <a:sym typeface="Arial"/>
      </a:defRPr>
    </a:lvl1pPr>
    <a:lvl2pPr indent="228600" latinLnBrk="0">
      <a:defRPr sz="1200">
        <a:solidFill>
          <a:srgbClr val="FFFFFF"/>
        </a:solidFill>
        <a:latin typeface="+mj-lt"/>
        <a:ea typeface="+mj-ea"/>
        <a:cs typeface="+mj-cs"/>
        <a:sym typeface="Arial"/>
      </a:defRPr>
    </a:lvl2pPr>
    <a:lvl3pPr indent="457200" latinLnBrk="0">
      <a:defRPr sz="1200">
        <a:solidFill>
          <a:srgbClr val="FFFFFF"/>
        </a:solidFill>
        <a:latin typeface="+mj-lt"/>
        <a:ea typeface="+mj-ea"/>
        <a:cs typeface="+mj-cs"/>
        <a:sym typeface="Arial"/>
      </a:defRPr>
    </a:lvl3pPr>
    <a:lvl4pPr indent="685800" latinLnBrk="0">
      <a:defRPr sz="1200">
        <a:solidFill>
          <a:srgbClr val="FFFFFF"/>
        </a:solidFill>
        <a:latin typeface="+mj-lt"/>
        <a:ea typeface="+mj-ea"/>
        <a:cs typeface="+mj-cs"/>
        <a:sym typeface="Arial"/>
      </a:defRPr>
    </a:lvl4pPr>
    <a:lvl5pPr indent="914400" latinLnBrk="0">
      <a:defRPr sz="1200">
        <a:solidFill>
          <a:srgbClr val="FFFFFF"/>
        </a:solidFill>
        <a:latin typeface="+mj-lt"/>
        <a:ea typeface="+mj-ea"/>
        <a:cs typeface="+mj-cs"/>
        <a:sym typeface="Arial"/>
      </a:defRPr>
    </a:lvl5pPr>
    <a:lvl6pPr indent="1143000" latinLnBrk="0">
      <a:defRPr sz="1200">
        <a:solidFill>
          <a:srgbClr val="FFFFFF"/>
        </a:solidFill>
        <a:latin typeface="+mj-lt"/>
        <a:ea typeface="+mj-ea"/>
        <a:cs typeface="+mj-cs"/>
        <a:sym typeface="Arial"/>
      </a:defRPr>
    </a:lvl6pPr>
    <a:lvl7pPr indent="1371600" latinLnBrk="0">
      <a:defRPr sz="1200">
        <a:solidFill>
          <a:srgbClr val="FFFFFF"/>
        </a:solidFill>
        <a:latin typeface="+mj-lt"/>
        <a:ea typeface="+mj-ea"/>
        <a:cs typeface="+mj-cs"/>
        <a:sym typeface="Arial"/>
      </a:defRPr>
    </a:lvl7pPr>
    <a:lvl8pPr indent="1600200" latinLnBrk="0">
      <a:defRPr sz="1200">
        <a:solidFill>
          <a:srgbClr val="FFFFFF"/>
        </a:solidFill>
        <a:latin typeface="+mj-lt"/>
        <a:ea typeface="+mj-ea"/>
        <a:cs typeface="+mj-cs"/>
        <a:sym typeface="Arial"/>
      </a:defRPr>
    </a:lvl8pPr>
    <a:lvl9pPr indent="1828800" latinLnBrk="0">
      <a:defRPr sz="1200">
        <a:solidFill>
          <a:srgbClr val="FFFFFF"/>
        </a:solidFill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DA2A-84DB-4CB3-9C2C-5B488931578E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47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DA2A-84DB-4CB3-9C2C-5B488931578E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841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DA2A-84DB-4CB3-9C2C-5B488931578E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96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609601" y="274639"/>
            <a:ext cx="8911797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435"/>
          </a:xfrm>
          <a:prstGeom prst="rect">
            <a:avLst/>
          </a:prstGeom>
        </p:spPr>
        <p:txBody>
          <a:bodyPr/>
          <a:lstStyle>
            <a:lvl1pPr marL="457189" indent="-457189">
              <a:buSzPct val="100000"/>
              <a:buFont typeface="Arial"/>
              <a:buChar char="•"/>
              <a:defRPr sz="2900"/>
            </a:lvl1pPr>
            <a:lvl2pPr marL="1034535" indent="-424950">
              <a:buSzPct val="100000"/>
              <a:buFont typeface="Arial"/>
              <a:buChar char="–"/>
              <a:defRPr sz="2900"/>
            </a:lvl2pPr>
            <a:lvl3pPr marL="1710223" indent="-491053">
              <a:buSzPct val="100000"/>
              <a:buFont typeface="Arial"/>
              <a:buChar char="•"/>
              <a:defRPr sz="2900"/>
            </a:lvl3pPr>
            <a:lvl4pPr marL="2249658" indent="-420903">
              <a:buSzPct val="100000"/>
              <a:buFont typeface="Arial"/>
              <a:buChar char="–"/>
              <a:defRPr sz="2900"/>
            </a:lvl4pPr>
            <a:lvl5pPr marL="2929392" indent="-491053">
              <a:buSzPct val="100000"/>
              <a:buFont typeface="Arial"/>
              <a:buChar char="»"/>
              <a:defRPr sz="2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03266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DA2A-84DB-4CB3-9C2C-5B488931578E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242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DA2A-84DB-4CB3-9C2C-5B488931578E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95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DA2A-84DB-4CB3-9C2C-5B488931578E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81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DA2A-84DB-4CB3-9C2C-5B488931578E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84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DA2A-84DB-4CB3-9C2C-5B488931578E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31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DA2A-84DB-4CB3-9C2C-5B488931578E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47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DA2A-84DB-4CB3-9C2C-5B488931578E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08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9DA2A-84DB-4CB3-9C2C-5B488931578E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52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9DA2A-84DB-4CB3-9C2C-5B488931578E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445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512051">
              <a:defRPr sz="3359"/>
            </a:lvl1pPr>
          </a:lstStyle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Hexahedral-Dominant Meshing</a:t>
            </a:r>
            <a:endParaRPr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Shape 127"/>
          <p:cNvSpPr>
            <a:spLocks noGrp="1"/>
          </p:cNvSpPr>
          <p:nvPr>
            <p:ph type="subTitle" idx="1"/>
          </p:nvPr>
        </p:nvSpPr>
        <p:spPr>
          <a:xfrm>
            <a:off x="1524000" y="4385810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Dmitry </a:t>
            </a:r>
            <a:r>
              <a:rPr lang="en-US" sz="3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Sokolov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Nicolas Ray, 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Lionel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Untereiner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Bruno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Lévy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685" y="0"/>
            <a:ext cx="8911797" cy="1143001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Introductory example 2 out of 3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443" y="937335"/>
            <a:ext cx="9778211" cy="592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417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685" y="0"/>
            <a:ext cx="8911797" cy="1143001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Introductory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 of 3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85" y="1366982"/>
            <a:ext cx="11147370" cy="450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619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685" y="0"/>
            <a:ext cx="8911797" cy="1143001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Introductory example 3 out of 3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54" y="888422"/>
            <a:ext cx="10612582" cy="596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702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685" y="0"/>
            <a:ext cx="8911797" cy="1143001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Introductory example 3 out of 3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54" y="888422"/>
            <a:ext cx="10612581" cy="596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75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685" y="0"/>
            <a:ext cx="8911797" cy="1143001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Introductory example 3 out of 3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54" y="888422"/>
            <a:ext cx="10612581" cy="596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813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685" y="0"/>
            <a:ext cx="10965453" cy="1143001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Global parameterization: problem statement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6" y="932850"/>
            <a:ext cx="11894912" cy="592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907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685" y="0"/>
            <a:ext cx="10965453" cy="1143001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Global parameterization: problem statement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7" y="932850"/>
            <a:ext cx="11894910" cy="592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063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685" y="0"/>
            <a:ext cx="10965453" cy="1143001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Global parameterization: problem statement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7" y="932850"/>
            <a:ext cx="11894910" cy="592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459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685" y="0"/>
            <a:ext cx="10965453" cy="1143001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Global parameterization: problem statement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24460" y="1219840"/>
            <a:ext cx="10629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problem is to find an atlas of grid-equivalent maps;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5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73" y="4093981"/>
            <a:ext cx="6290286" cy="213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324460" y="1884987"/>
            <a:ext cx="11566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 map is linear per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tet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thus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points suffice to enforce the gr. eq. constraint: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8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823" y="3364198"/>
            <a:ext cx="1422840" cy="52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3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487" y="3410096"/>
            <a:ext cx="596675" cy="43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29" descr="latex-image-1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332" y="3395001"/>
            <a:ext cx="642574" cy="50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324460" y="3274247"/>
            <a:ext cx="1859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a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tet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342545" y="3274246"/>
            <a:ext cx="1609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maps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366941" y="3263898"/>
            <a:ext cx="1123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108872" y="3245695"/>
            <a:ext cx="3060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must satisfy: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lèche gauche 19"/>
          <p:cNvSpPr/>
          <p:nvPr/>
        </p:nvSpPr>
        <p:spPr>
          <a:xfrm rot="828107">
            <a:off x="6849849" y="4295572"/>
            <a:ext cx="978408" cy="484632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èche gauche 20"/>
          <p:cNvSpPr/>
          <p:nvPr/>
        </p:nvSpPr>
        <p:spPr>
          <a:xfrm rot="975557">
            <a:off x="6983105" y="4794516"/>
            <a:ext cx="978408" cy="484632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ZoneTexte 21"/>
          <p:cNvSpPr txBox="1"/>
          <p:nvPr/>
        </p:nvSpPr>
        <p:spPr>
          <a:xfrm>
            <a:off x="8009792" y="4344334"/>
            <a:ext cx="4800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out of 4 constraints are naturally satisfied with our choice of the variables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1054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685" y="0"/>
            <a:ext cx="10965453" cy="1143001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Global parameterization: problem statement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85" y="1143001"/>
            <a:ext cx="11345600" cy="565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888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68394" y="1993421"/>
            <a:ext cx="2111333" cy="1136073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Teaser!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286" y="90347"/>
            <a:ext cx="8323578" cy="65678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re 1"/>
              <p:cNvSpPr txBox="1">
                <a:spLocks/>
              </p:cNvSpPr>
              <p:nvPr/>
            </p:nvSpPr>
            <p:spPr>
              <a:xfrm>
                <a:off x="124979" y="2307457"/>
                <a:ext cx="3994438" cy="284643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Remesh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3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tetrahedra</a:t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models in several minutes on a laptop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itr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79" y="2307457"/>
                <a:ext cx="3994438" cy="2846433"/>
              </a:xfrm>
              <a:prstGeom prst="rect">
                <a:avLst/>
              </a:prstGeom>
              <a:blipFill>
                <a:blip r:embed="rId3"/>
                <a:stretch>
                  <a:fillRect l="-3969" r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52869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685" y="0"/>
            <a:ext cx="10965453" cy="1143001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Global parameterization: problem statement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86" y="1143001"/>
            <a:ext cx="11345598" cy="565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411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685" y="0"/>
            <a:ext cx="10965453" cy="1143001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Global parameterization: solution mechanism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20985" y="917332"/>
            <a:ext cx="10629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CubeCover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Nieser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al, 2011] enforces all the constraints, whereas the we ignore half of grid equivalence constraints (it is a feature, not a bug).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68" y="1871439"/>
            <a:ext cx="7892461" cy="498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850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685" y="0"/>
            <a:ext cx="10965453" cy="1143001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Periodic global parameterization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3" y="1055077"/>
            <a:ext cx="11011328" cy="574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8577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685" y="0"/>
            <a:ext cx="10965453" cy="1143001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Extract the hex-dominant mesh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00" y="1055077"/>
            <a:ext cx="9846494" cy="574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8127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685" y="0"/>
            <a:ext cx="10965453" cy="1143001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Extract the hex-dominant mesh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00" y="1055077"/>
            <a:ext cx="9846494" cy="574653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892587" y="747860"/>
            <a:ext cx="521971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</a:t>
            </a:r>
            <a:r>
              <a:rPr lang="en-US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update:</a:t>
            </a:r>
          </a:p>
          <a:p>
            <a:pPr algn="r"/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Combining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tetrahedra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into hexahedra: a vertex based strategy</a:t>
            </a:r>
          </a:p>
          <a:p>
            <a:pPr algn="r"/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Pellerin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  IMR2017]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4694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685" y="0"/>
            <a:ext cx="10965453" cy="1143001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Extract the hex-dominant mesh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00" y="1055077"/>
            <a:ext cx="9846494" cy="574653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892587" y="747860"/>
            <a:ext cx="521971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</a:t>
            </a:r>
            <a:r>
              <a:rPr lang="en-US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update:</a:t>
            </a:r>
          </a:p>
          <a:p>
            <a:pPr algn="r"/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Combining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tetrahedra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into hexahedra: a vertex based strategy</a:t>
            </a:r>
          </a:p>
          <a:p>
            <a:pPr algn="r"/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Pellerin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  IMR2017]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7685" y="5108845"/>
            <a:ext cx="7208022" cy="1692771"/>
          </a:xfrm>
          <a:prstGeom prst="rect">
            <a:avLst/>
          </a:prstGeom>
          <a:solidFill>
            <a:srgbClr val="FFFFFF">
              <a:alpha val="45098"/>
            </a:srgb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use </a:t>
            </a:r>
            <a:r>
              <a:rPr lang="en-US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another approach: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Hexahedral 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Meshing: Mind the </a:t>
            </a:r>
            <a:r>
              <a:rPr 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Gap</a:t>
            </a:r>
            <a:r>
              <a:rPr lang="en-US" sz="2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6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Robust Hex-Dominant Mesh Generation Using Field-Guided Polyhedral Agglomeration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7615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00423" y="3036211"/>
            <a:ext cx="9001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attention!</a:t>
            </a:r>
            <a:endParaRPr lang="en-US" sz="5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114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91310"/>
            <a:ext cx="12417287" cy="1325563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Main idea: compute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scalar fields and cut along integer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isovalues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7" y="864779"/>
            <a:ext cx="2496508" cy="254441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081" y="832178"/>
            <a:ext cx="2496506" cy="254441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264" y="864779"/>
            <a:ext cx="2496506" cy="254441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7" y="3676776"/>
            <a:ext cx="2496506" cy="254441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078" y="3644175"/>
            <a:ext cx="2496506" cy="254441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739" y="3568223"/>
            <a:ext cx="2496506" cy="254441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793" y="1730025"/>
            <a:ext cx="3735207" cy="3806887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238389" y="1576222"/>
            <a:ext cx="527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en-US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924647" y="1576223"/>
            <a:ext cx="472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en-US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506491" y="1576222"/>
            <a:ext cx="635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endParaRPr lang="en-US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826657" y="6059195"/>
            <a:ext cx="12417287" cy="859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other words, compute texture coordinates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u,v,w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apply a grid texture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22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685" y="0"/>
            <a:ext cx="8911797" cy="1143001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Introductory example 1 out of 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5" y="941294"/>
            <a:ext cx="11978016" cy="588494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759214" y="2389287"/>
            <a:ext cx="8703024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Directional Field Synthesis, Design, and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Processing</a:t>
            </a:r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SIGGRAPH 2017 course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UcPeriod"/>
            </a:pPr>
            <a:r>
              <a:rPr lang="it-IT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Vaxman</a:t>
            </a:r>
            <a:r>
              <a:rPr lang="it-I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M. Campen, O. Diamanti, D. Panozzo, </a:t>
            </a:r>
            <a:endParaRPr lang="it-IT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UcPeriod"/>
            </a:pPr>
            <a:r>
              <a:rPr lang="it-IT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it-I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Bommes, K. Hildebrandt, M. Ben-Chen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1544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685" y="0"/>
            <a:ext cx="8911797" cy="1143001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Introductory example 1 out of 3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5" y="941294"/>
            <a:ext cx="11978015" cy="588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091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685" y="0"/>
            <a:ext cx="8911797" cy="1143001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Introductory example 1 out of 3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6" y="941294"/>
            <a:ext cx="11978013" cy="588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050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685" y="0"/>
            <a:ext cx="8911797" cy="1143001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Introductory example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 of 3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057" y="941294"/>
            <a:ext cx="8801271" cy="588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587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685" y="0"/>
            <a:ext cx="8911797" cy="1143001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Introductory example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 of 3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442" y="937335"/>
            <a:ext cx="9778215" cy="592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361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685" y="0"/>
            <a:ext cx="8911797" cy="1143001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Introductory example 2 out of 3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443" y="937335"/>
            <a:ext cx="9778212" cy="592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525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17_THEME1">
  <a:themeElements>
    <a:clrScheme name="S17_THEME1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5E2C1"/>
      </a:accent1>
      <a:accent2>
        <a:srgbClr val="F9EC31"/>
      </a:accent2>
      <a:accent3>
        <a:srgbClr val="FF6C96"/>
      </a:accent3>
      <a:accent4>
        <a:srgbClr val="B2B2B2"/>
      </a:accent4>
      <a:accent5>
        <a:srgbClr val="5CBAA9"/>
      </a:accent5>
      <a:accent6>
        <a:srgbClr val="BBFFF2"/>
      </a:accent6>
      <a:hlink>
        <a:srgbClr val="0000FF"/>
      </a:hlink>
      <a:folHlink>
        <a:srgbClr val="FF00FF"/>
      </a:folHlink>
    </a:clrScheme>
    <a:fontScheme name="S17_THEME1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17_THEM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579</TotalTime>
  <Words>348</Words>
  <Application>Microsoft Office PowerPoint</Application>
  <PresentationFormat>Widescreen</PresentationFormat>
  <Paragraphs>55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Times New Roman</vt:lpstr>
      <vt:lpstr>Thème Office</vt:lpstr>
      <vt:lpstr>Hexahedral-Dominant Meshing</vt:lpstr>
      <vt:lpstr>Teaser!</vt:lpstr>
      <vt:lpstr>Main idea: compute 3 scalar fields and cut along integer isovalues </vt:lpstr>
      <vt:lpstr>Introductory example 1 out of 3</vt:lpstr>
      <vt:lpstr>Introductory example 1 out of 3</vt:lpstr>
      <vt:lpstr>Introductory example 1 out of 3</vt:lpstr>
      <vt:lpstr>Introductory example 2 out of 3</vt:lpstr>
      <vt:lpstr>Introductory example 2 out of 3</vt:lpstr>
      <vt:lpstr>Introductory example 2 out of 3</vt:lpstr>
      <vt:lpstr>Introductory example 2 out of 3</vt:lpstr>
      <vt:lpstr>Introductory example 3 out of 3</vt:lpstr>
      <vt:lpstr>Introductory example 3 out of 3</vt:lpstr>
      <vt:lpstr>Introductory example 3 out of 3</vt:lpstr>
      <vt:lpstr>Introductory example 3 out of 3</vt:lpstr>
      <vt:lpstr>Global parameterization: problem statement</vt:lpstr>
      <vt:lpstr>Global parameterization: problem statement</vt:lpstr>
      <vt:lpstr>Global parameterization: problem statement</vt:lpstr>
      <vt:lpstr>Global parameterization: problem statement</vt:lpstr>
      <vt:lpstr>Global parameterization: problem statement</vt:lpstr>
      <vt:lpstr>Global parameterization: problem statement</vt:lpstr>
      <vt:lpstr>Global parameterization: solution mechanism</vt:lpstr>
      <vt:lpstr>Periodic global parameterization</vt:lpstr>
      <vt:lpstr>Extract the hex-dominant mesh</vt:lpstr>
      <vt:lpstr>Extract the hex-dominant mesh</vt:lpstr>
      <vt:lpstr>Extract the hex-dominant mesh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Hexahedral-Dominant Meshing</dc:title>
  <dc:creator>dmitry</dc:creator>
  <cp:lastModifiedBy>Freeman</cp:lastModifiedBy>
  <cp:revision>30</cp:revision>
  <dcterms:modified xsi:type="dcterms:W3CDTF">2017-07-30T18:55:06Z</dcterms:modified>
</cp:coreProperties>
</file>